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9.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0.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1.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2.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3.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4.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5.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6.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7.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8.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9.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0.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1.xml" ContentType="application/vnd.openxmlformats-officedocument.themeOverride+xml"/>
  <Override PartName="/ppt/notesSlides/notesSlide3.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2.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3.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4.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25.xml" ContentType="application/vnd.openxmlformats-officedocument.themeOverride+xml"/>
  <Override PartName="/ppt/notesSlides/notesSlide5.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6.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26.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7.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28.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9.xml" ContentType="application/vnd.openxmlformats-officedocument.themeOverride+xml"/>
  <Override PartName="/ppt/notesSlides/notesSlide7.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0.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1.xml" ContentType="application/vnd.openxmlformats-officedocument.themeOverride+xml"/>
  <Override PartName="/ppt/notesSlides/notesSlide8.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2.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3.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3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Ex1.xml" ContentType="application/vnd.ms-office.chartex+xml"/>
  <Override PartName="/ppt/charts/style43.xml" ContentType="application/vnd.ms-office.chartstyle+xml"/>
  <Override PartName="/ppt/charts/colors43.xml" ContentType="application/vnd.ms-office.chartcolorstyle+xml"/>
  <Override PartName="/ppt/charts/chartEx2.xml" ContentType="application/vnd.ms-office.chartex+xml"/>
  <Override PartName="/ppt/charts/style44.xml" ContentType="application/vnd.ms-office.chartstyle+xml"/>
  <Override PartName="/ppt/charts/colors44.xml" ContentType="application/vnd.ms-office.chartcolorstyle+xml"/>
  <Override PartName="/ppt/notesSlides/notesSlide11.xml" ContentType="application/vnd.openxmlformats-officedocument.presentationml.notesSlide+xml"/>
  <Override PartName="/ppt/charts/chart4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4.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2.xml" ContentType="application/vnd.openxmlformats-officedocument.drawingml.chartshapes+xml"/>
  <Override PartName="/ppt/charts/chart45.xml" ContentType="application/vnd.openxmlformats-officedocument.drawingml.chart+xml"/>
  <Override PartName="/ppt/charts/style47.xml" ContentType="application/vnd.ms-office.chartstyle+xml"/>
  <Override PartName="/ppt/charts/colors47.xml" ContentType="application/vnd.ms-office.chartcolorstyle+xml"/>
  <Override PartName="/ppt/drawings/drawing3.xml" ContentType="application/vnd.openxmlformats-officedocument.drawingml.chartshapes+xml"/>
  <Override PartName="/ppt/charts/chart46.xml" ContentType="application/vnd.openxmlformats-officedocument.drawingml.chart+xml"/>
  <Override PartName="/ppt/charts/style48.xml" ContentType="application/vnd.ms-office.chartstyle+xml"/>
  <Override PartName="/ppt/charts/colors48.xml" ContentType="application/vnd.ms-office.chartcolorstyle+xml"/>
  <Override PartName="/ppt/drawings/drawing4.xml" ContentType="application/vnd.openxmlformats-officedocument.drawingml.chartshapes+xml"/>
  <Override PartName="/ppt/charts/chart47.xml" ContentType="application/vnd.openxmlformats-officedocument.drawingml.chart+xml"/>
  <Override PartName="/ppt/charts/style49.xml" ContentType="application/vnd.ms-office.chartstyle+xml"/>
  <Override PartName="/ppt/charts/colors49.xml" ContentType="application/vnd.ms-office.chartcolorstyle+xml"/>
  <Override PartName="/ppt/drawings/drawing5.xml" ContentType="application/vnd.openxmlformats-officedocument.drawingml.chartshapes+xml"/>
  <Override PartName="/ppt/charts/chart48.xml" ContentType="application/vnd.openxmlformats-officedocument.drawingml.chart+xml"/>
  <Override PartName="/ppt/charts/style50.xml" ContentType="application/vnd.ms-office.chartstyle+xml"/>
  <Override PartName="/ppt/charts/colors50.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Lst>
  <p:notesMasterIdLst>
    <p:notesMasterId r:id="rId49"/>
  </p:notesMasterIdLst>
  <p:handoutMasterIdLst>
    <p:handoutMasterId r:id="rId50"/>
  </p:handoutMasterIdLst>
  <p:sldIdLst>
    <p:sldId id="2843" r:id="rId5"/>
    <p:sldId id="2915" r:id="rId6"/>
    <p:sldId id="3051" r:id="rId7"/>
    <p:sldId id="3040" r:id="rId8"/>
    <p:sldId id="3025" r:id="rId9"/>
    <p:sldId id="3059" r:id="rId10"/>
    <p:sldId id="3073" r:id="rId11"/>
    <p:sldId id="3038" r:id="rId12"/>
    <p:sldId id="3064" r:id="rId13"/>
    <p:sldId id="3061" r:id="rId14"/>
    <p:sldId id="3071" r:id="rId15"/>
    <p:sldId id="3068" r:id="rId16"/>
    <p:sldId id="3070" r:id="rId17"/>
    <p:sldId id="2962" r:id="rId18"/>
    <p:sldId id="2985" r:id="rId19"/>
    <p:sldId id="3020" r:id="rId20"/>
    <p:sldId id="3021" r:id="rId21"/>
    <p:sldId id="2986" r:id="rId22"/>
    <p:sldId id="2992" r:id="rId23"/>
    <p:sldId id="2994" r:id="rId24"/>
    <p:sldId id="2995" r:id="rId25"/>
    <p:sldId id="2997" r:id="rId26"/>
    <p:sldId id="2999" r:id="rId27"/>
    <p:sldId id="3043" r:id="rId28"/>
    <p:sldId id="3044" r:id="rId29"/>
    <p:sldId id="3045" r:id="rId30"/>
    <p:sldId id="3063" r:id="rId31"/>
    <p:sldId id="3028" r:id="rId32"/>
    <p:sldId id="3000" r:id="rId33"/>
    <p:sldId id="3001" r:id="rId34"/>
    <p:sldId id="3022" r:id="rId35"/>
    <p:sldId id="3023" r:id="rId36"/>
    <p:sldId id="3060" r:id="rId37"/>
    <p:sldId id="3062" r:id="rId38"/>
    <p:sldId id="3042" r:id="rId39"/>
    <p:sldId id="3031" r:id="rId40"/>
    <p:sldId id="3048" r:id="rId41"/>
    <p:sldId id="3056" r:id="rId42"/>
    <p:sldId id="3058" r:id="rId43"/>
    <p:sldId id="3049" r:id="rId44"/>
    <p:sldId id="3024" r:id="rId45"/>
    <p:sldId id="3055" r:id="rId46"/>
    <p:sldId id="2803" r:id="rId47"/>
    <p:sldId id="3072" r:id="rId48"/>
  </p:sldIdLst>
  <p:sldSz cx="9906000" cy="6858000" type="A4"/>
  <p:notesSz cx="6797675" cy="9872663"/>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30585D53-B334-4479-8A3B-E9348096135B}">
          <p14:sldIdLst>
            <p14:sldId id="2843"/>
            <p14:sldId id="2915"/>
            <p14:sldId id="3051"/>
            <p14:sldId id="3040"/>
            <p14:sldId id="3025"/>
            <p14:sldId id="3059"/>
            <p14:sldId id="3073"/>
            <p14:sldId id="3038"/>
            <p14:sldId id="3064"/>
            <p14:sldId id="3061"/>
            <p14:sldId id="3071"/>
            <p14:sldId id="3068"/>
            <p14:sldId id="3070"/>
            <p14:sldId id="2962"/>
            <p14:sldId id="2985"/>
            <p14:sldId id="3020"/>
            <p14:sldId id="3021"/>
            <p14:sldId id="2986"/>
            <p14:sldId id="2992"/>
            <p14:sldId id="2994"/>
            <p14:sldId id="2995"/>
            <p14:sldId id="2997"/>
            <p14:sldId id="2999"/>
            <p14:sldId id="3043"/>
            <p14:sldId id="3044"/>
            <p14:sldId id="3045"/>
            <p14:sldId id="3063"/>
            <p14:sldId id="3028"/>
            <p14:sldId id="3000"/>
            <p14:sldId id="3001"/>
            <p14:sldId id="3022"/>
            <p14:sldId id="3023"/>
            <p14:sldId id="3060"/>
            <p14:sldId id="3062"/>
            <p14:sldId id="3042"/>
            <p14:sldId id="3031"/>
            <p14:sldId id="3048"/>
            <p14:sldId id="3056"/>
            <p14:sldId id="3058"/>
            <p14:sldId id="3049"/>
            <p14:sldId id="3024"/>
            <p14:sldId id="3055"/>
            <p14:sldId id="2803"/>
            <p14:sldId id="3072"/>
          </p14:sldIdLst>
        </p14:section>
      </p14:sectionLst>
    </p:ext>
    <p:ext uri="{EFAFB233-063F-42B5-8137-9DF3F51BA10A}">
      <p15:sldGuideLst xmlns:p15="http://schemas.microsoft.com/office/powerpoint/2012/main">
        <p15:guide id="1" pos="3120" userDrawn="1">
          <p15:clr>
            <a:srgbClr val="A4A3A4"/>
          </p15:clr>
        </p15:guide>
        <p15:guide id="2" orient="horz" pos="2137" userDrawn="1">
          <p15:clr>
            <a:srgbClr val="A4A3A4"/>
          </p15:clr>
        </p15:guide>
        <p15:guide id="7" pos="512" userDrawn="1">
          <p15:clr>
            <a:srgbClr val="A4A3A4"/>
          </p15:clr>
        </p15:guide>
        <p15:guide id="8" pos="5728" userDrawn="1">
          <p15:clr>
            <a:srgbClr val="A4A3A4"/>
          </p15:clr>
        </p15:guide>
        <p15:guide id="12" orient="horz" pos="11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0072DA"/>
    <a:srgbClr val="0069C8"/>
    <a:srgbClr val="BDEEFF"/>
    <a:srgbClr val="66D4F9"/>
    <a:srgbClr val="D1F3FF"/>
    <a:srgbClr val="00B8F5"/>
    <a:srgbClr val="7213EA"/>
    <a:srgbClr val="E0E0E0"/>
    <a:srgbClr val="85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6353" autoAdjust="0"/>
  </p:normalViewPr>
  <p:slideViewPr>
    <p:cSldViewPr snapToGrid="0">
      <p:cViewPr varScale="1">
        <p:scale>
          <a:sx n="105" d="100"/>
          <a:sy n="105" d="100"/>
        </p:scale>
        <p:origin x="1542" y="114"/>
      </p:cViewPr>
      <p:guideLst>
        <p:guide pos="3120"/>
        <p:guide orient="horz" pos="2137"/>
        <p:guide pos="512"/>
        <p:guide pos="5728"/>
        <p:guide orient="horz" pos="1104"/>
      </p:guideLst>
    </p:cSldViewPr>
  </p:slideViewPr>
  <p:notesTextViewPr>
    <p:cViewPr>
      <p:scale>
        <a:sx n="400" d="100"/>
        <a:sy n="4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NULL"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NULL"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2.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3.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NULL"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6.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17.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18.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19.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0.xlsx"/></Relationships>
</file>

<file path=ppt/charts/_rels/chart2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NULL"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2.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3.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24.xlsx"/></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NULL"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27.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28.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29.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30.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package" Target="../embeddings/Microsoft_Excel_Worksheet31.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package" Target="../embeddings/Microsoft_Excel_Worksheet3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33.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package" Target="../embeddings/Microsoft_Excel_Worksheet34.xlsx"/></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45.xml"/><Relationship Id="rId1" Type="http://schemas.microsoft.com/office/2011/relationships/chartStyle" Target="style45.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2.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chartUserShapes" Target="../drawings/drawing3.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chartUserShapes" Target="../drawings/drawing4.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chartUserShapes" Target="../drawings/drawing5.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chartUserShapes" Target="../drawings/drawing6.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1.xml"/><Relationship Id="rId4" Type="http://schemas.openxmlformats.org/officeDocument/2006/relationships/package" Target="../embeddings/Microsoft_Excel_Worksheet8.xlsx"/></Relationships>
</file>

<file path=ppt/charts/_rels/chartEx1.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package" Target="../embeddings/Microsoft_Excel_Worksheet36.xlsx"/></Relationships>
</file>

<file path=ppt/charts/_rels/chartEx2.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package" Target="../embeddings/Microsoft_Excel_Worksheet3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048696844993143E-2"/>
          <c:y val="9.9804227363419623E-2"/>
          <c:w val="0.83030795610425245"/>
          <c:h val="0.69834367769468653"/>
        </c:manualLayout>
      </c:layout>
      <c:lineChart>
        <c:grouping val="standard"/>
        <c:varyColors val="0"/>
        <c:ser>
          <c:idx val="0"/>
          <c:order val="0"/>
          <c:tx>
            <c:strRef>
              <c:f>Sheet1!$B$1</c:f>
              <c:strCache>
                <c:ptCount val="1"/>
                <c:pt idx="0">
                  <c:v>한국 소비자물가지수</c:v>
                </c:pt>
              </c:strCache>
            </c:strRef>
          </c:tx>
          <c:spPr>
            <a:ln w="19050" cap="rnd">
              <a:solidFill>
                <a:srgbClr val="00338D"/>
              </a:solidFill>
              <a:round/>
            </a:ln>
            <a:effectLst/>
          </c:spPr>
          <c:marker>
            <c:symbol val="none"/>
          </c:marker>
          <c:cat>
            <c:strRef>
              <c:f>Sheet1!$A$2:$A$166</c:f>
              <c:strCache>
                <c:ptCount val="165"/>
                <c:pt idx="0">
                  <c:v>'10.1</c:v>
                </c:pt>
                <c:pt idx="60">
                  <c:v>'15.1</c:v>
                </c:pt>
                <c:pt idx="120">
                  <c:v>'20.1</c:v>
                </c:pt>
                <c:pt idx="164">
                  <c:v>'23.9</c:v>
                </c:pt>
              </c:strCache>
            </c:strRef>
          </c:cat>
          <c:val>
            <c:numRef>
              <c:f>Sheet1!$B$2:$B$166</c:f>
              <c:numCache>
                <c:formatCode>General</c:formatCode>
                <c:ptCount val="165"/>
                <c:pt idx="0">
                  <c:v>3.5184959999999998</c:v>
                </c:pt>
                <c:pt idx="1">
                  <c:v>2.983924</c:v>
                </c:pt>
                <c:pt idx="2">
                  <c:v>2.458154</c:v>
                </c:pt>
                <c:pt idx="3">
                  <c:v>2.5983160000000001</c:v>
                </c:pt>
                <c:pt idx="4">
                  <c:v>2.7020580000000001</c:v>
                </c:pt>
                <c:pt idx="5">
                  <c:v>2.6889289999999999</c:v>
                </c:pt>
                <c:pt idx="6">
                  <c:v>2.530742</c:v>
                </c:pt>
                <c:pt idx="7">
                  <c:v>2.6817880000000001</c:v>
                </c:pt>
                <c:pt idx="8">
                  <c:v>3.4075709999999999</c:v>
                </c:pt>
                <c:pt idx="9">
                  <c:v>3.6825549999999998</c:v>
                </c:pt>
                <c:pt idx="10">
                  <c:v>2.988718</c:v>
                </c:pt>
                <c:pt idx="11">
                  <c:v>3.033703</c:v>
                </c:pt>
                <c:pt idx="12">
                  <c:v>3.441084</c:v>
                </c:pt>
                <c:pt idx="13">
                  <c:v>3.9392909999999999</c:v>
                </c:pt>
                <c:pt idx="14">
                  <c:v>4.1332149999999999</c:v>
                </c:pt>
                <c:pt idx="15">
                  <c:v>3.8167849999999999</c:v>
                </c:pt>
                <c:pt idx="16">
                  <c:v>3.9116200000000001</c:v>
                </c:pt>
                <c:pt idx="17">
                  <c:v>4.2177569999999998</c:v>
                </c:pt>
                <c:pt idx="18">
                  <c:v>4.5097079999999998</c:v>
                </c:pt>
                <c:pt idx="19">
                  <c:v>4.6856780000000002</c:v>
                </c:pt>
                <c:pt idx="20">
                  <c:v>3.7590020000000002</c:v>
                </c:pt>
                <c:pt idx="21">
                  <c:v>3.5620639999999999</c:v>
                </c:pt>
                <c:pt idx="22">
                  <c:v>4.1746249999999998</c:v>
                </c:pt>
                <c:pt idx="23">
                  <c:v>4.1581190000000001</c:v>
                </c:pt>
                <c:pt idx="24">
                  <c:v>3.3458679999999998</c:v>
                </c:pt>
                <c:pt idx="25">
                  <c:v>3.0328940000000002</c:v>
                </c:pt>
                <c:pt idx="26">
                  <c:v>2.6625429999999999</c:v>
                </c:pt>
                <c:pt idx="27">
                  <c:v>2.5524770000000001</c:v>
                </c:pt>
                <c:pt idx="28">
                  <c:v>2.5386329999999999</c:v>
                </c:pt>
                <c:pt idx="29">
                  <c:v>2.1958289999999998</c:v>
                </c:pt>
                <c:pt idx="30">
                  <c:v>1.476105</c:v>
                </c:pt>
                <c:pt idx="31">
                  <c:v>1.2656130000000001</c:v>
                </c:pt>
                <c:pt idx="32">
                  <c:v>2.0878389999999998</c:v>
                </c:pt>
                <c:pt idx="33">
                  <c:v>2.0907040000000001</c:v>
                </c:pt>
                <c:pt idx="34">
                  <c:v>1.6314310000000001</c:v>
                </c:pt>
                <c:pt idx="35">
                  <c:v>1.426072</c:v>
                </c:pt>
                <c:pt idx="36">
                  <c:v>1.628636</c:v>
                </c:pt>
                <c:pt idx="37">
                  <c:v>1.5831770000000001</c:v>
                </c:pt>
                <c:pt idx="38">
                  <c:v>1.460475</c:v>
                </c:pt>
                <c:pt idx="39">
                  <c:v>1.3296220000000001</c:v>
                </c:pt>
                <c:pt idx="40">
                  <c:v>1.148536</c:v>
                </c:pt>
                <c:pt idx="41">
                  <c:v>1.1687160000000001</c:v>
                </c:pt>
                <c:pt idx="42">
                  <c:v>1.615408</c:v>
                </c:pt>
                <c:pt idx="43">
                  <c:v>1.5056339999999999</c:v>
                </c:pt>
                <c:pt idx="44">
                  <c:v>0.98041339999999999</c:v>
                </c:pt>
                <c:pt idx="45">
                  <c:v>0.860958</c:v>
                </c:pt>
                <c:pt idx="46">
                  <c:v>1.2009430000000001</c:v>
                </c:pt>
                <c:pt idx="47">
                  <c:v>1.1434770000000001</c:v>
                </c:pt>
                <c:pt idx="48">
                  <c:v>1.0805800000000001</c:v>
                </c:pt>
                <c:pt idx="49">
                  <c:v>1.0124899999999999</c:v>
                </c:pt>
                <c:pt idx="50">
                  <c:v>1.292065</c:v>
                </c:pt>
                <c:pt idx="51">
                  <c:v>1.498551</c:v>
                </c:pt>
                <c:pt idx="52">
                  <c:v>1.665535</c:v>
                </c:pt>
                <c:pt idx="53">
                  <c:v>1.6589370000000001</c:v>
                </c:pt>
                <c:pt idx="54">
                  <c:v>1.589728</c:v>
                </c:pt>
                <c:pt idx="55">
                  <c:v>1.4082239999999999</c:v>
                </c:pt>
                <c:pt idx="56">
                  <c:v>1.1464479999999999</c:v>
                </c:pt>
                <c:pt idx="57">
                  <c:v>1.149956</c:v>
                </c:pt>
                <c:pt idx="58">
                  <c:v>0.96546240000000005</c:v>
                </c:pt>
                <c:pt idx="59">
                  <c:v>0.8334317</c:v>
                </c:pt>
                <c:pt idx="60">
                  <c:v>0.97407449999999995</c:v>
                </c:pt>
                <c:pt idx="61">
                  <c:v>0.64588210000000001</c:v>
                </c:pt>
                <c:pt idx="62">
                  <c:v>0.47051080000000001</c:v>
                </c:pt>
                <c:pt idx="63">
                  <c:v>0.43624089999999999</c:v>
                </c:pt>
                <c:pt idx="64">
                  <c:v>0.55208809999999997</c:v>
                </c:pt>
                <c:pt idx="65">
                  <c:v>0.7013412</c:v>
                </c:pt>
                <c:pt idx="66">
                  <c:v>0.73527849999999995</c:v>
                </c:pt>
                <c:pt idx="67">
                  <c:v>0.70015130000000003</c:v>
                </c:pt>
                <c:pt idx="68">
                  <c:v>0.50375700000000001</c:v>
                </c:pt>
                <c:pt idx="69">
                  <c:v>0.8078128</c:v>
                </c:pt>
                <c:pt idx="70">
                  <c:v>0.82008190000000003</c:v>
                </c:pt>
                <c:pt idx="71">
                  <c:v>1.1318429999999999</c:v>
                </c:pt>
                <c:pt idx="72">
                  <c:v>0.62233870000000002</c:v>
                </c:pt>
                <c:pt idx="73">
                  <c:v>1.1132610000000001</c:v>
                </c:pt>
                <c:pt idx="74">
                  <c:v>0.84253029999999995</c:v>
                </c:pt>
                <c:pt idx="75">
                  <c:v>1.001849</c:v>
                </c:pt>
                <c:pt idx="76">
                  <c:v>0.77985040000000005</c:v>
                </c:pt>
                <c:pt idx="77">
                  <c:v>0.73965590000000003</c:v>
                </c:pt>
                <c:pt idx="78">
                  <c:v>0.36916280000000001</c:v>
                </c:pt>
                <c:pt idx="79">
                  <c:v>0.48732839999999999</c:v>
                </c:pt>
                <c:pt idx="80">
                  <c:v>1.3489040000000001</c:v>
                </c:pt>
                <c:pt idx="81">
                  <c:v>1.4879009999999999</c:v>
                </c:pt>
                <c:pt idx="82">
                  <c:v>1.5308170000000001</c:v>
                </c:pt>
                <c:pt idx="83">
                  <c:v>1.3379620000000001</c:v>
                </c:pt>
                <c:pt idx="84">
                  <c:v>2.2408429999999999</c:v>
                </c:pt>
                <c:pt idx="85">
                  <c:v>2.082811</c:v>
                </c:pt>
                <c:pt idx="86">
                  <c:v>2.2768969999999999</c:v>
                </c:pt>
                <c:pt idx="87">
                  <c:v>1.955573</c:v>
                </c:pt>
                <c:pt idx="88">
                  <c:v>2.003555</c:v>
                </c:pt>
                <c:pt idx="89">
                  <c:v>1.8062780000000001</c:v>
                </c:pt>
                <c:pt idx="90">
                  <c:v>2.167011</c:v>
                </c:pt>
                <c:pt idx="91">
                  <c:v>2.4885809999999999</c:v>
                </c:pt>
                <c:pt idx="92">
                  <c:v>2.0000619999999998</c:v>
                </c:pt>
                <c:pt idx="93">
                  <c:v>1.761795</c:v>
                </c:pt>
                <c:pt idx="94">
                  <c:v>1.153403</c:v>
                </c:pt>
                <c:pt idx="95">
                  <c:v>1.407486</c:v>
                </c:pt>
                <c:pt idx="96">
                  <c:v>0.76001890000000005</c:v>
                </c:pt>
                <c:pt idx="97">
                  <c:v>1.2526630000000001</c:v>
                </c:pt>
                <c:pt idx="98">
                  <c:v>1.2156</c:v>
                </c:pt>
                <c:pt idx="99">
                  <c:v>1.5280879999999999</c:v>
                </c:pt>
                <c:pt idx="100">
                  <c:v>1.4690510000000001</c:v>
                </c:pt>
                <c:pt idx="101">
                  <c:v>1.4804079999999999</c:v>
                </c:pt>
                <c:pt idx="102">
                  <c:v>1.118986</c:v>
                </c:pt>
                <c:pt idx="103">
                  <c:v>1.4318059999999999</c:v>
                </c:pt>
                <c:pt idx="104">
                  <c:v>2.0871529999999998</c:v>
                </c:pt>
                <c:pt idx="105">
                  <c:v>2.0025080000000002</c:v>
                </c:pt>
                <c:pt idx="106">
                  <c:v>2.0370430000000002</c:v>
                </c:pt>
                <c:pt idx="107">
                  <c:v>1.320395</c:v>
                </c:pt>
                <c:pt idx="108">
                  <c:v>0.79301980000000005</c:v>
                </c:pt>
                <c:pt idx="109">
                  <c:v>0.46128170000000002</c:v>
                </c:pt>
                <c:pt idx="110">
                  <c:v>0.3746797</c:v>
                </c:pt>
                <c:pt idx="111">
                  <c:v>0.55594299999999996</c:v>
                </c:pt>
                <c:pt idx="112">
                  <c:v>0.67994220000000005</c:v>
                </c:pt>
                <c:pt idx="113">
                  <c:v>0.72080100000000003</c:v>
                </c:pt>
                <c:pt idx="114">
                  <c:v>0.60553809999999997</c:v>
                </c:pt>
                <c:pt idx="115">
                  <c:v>-3.720014E-2</c:v>
                </c:pt>
                <c:pt idx="116">
                  <c:v>-0.4260584</c:v>
                </c:pt>
                <c:pt idx="117">
                  <c:v>0</c:v>
                </c:pt>
                <c:pt idx="118">
                  <c:v>0.1520185</c:v>
                </c:pt>
                <c:pt idx="119">
                  <c:v>0.73847339999999995</c:v>
                </c:pt>
                <c:pt idx="120">
                  <c:v>1.219611</c:v>
                </c:pt>
                <c:pt idx="121">
                  <c:v>0.85489020000000004</c:v>
                </c:pt>
                <c:pt idx="122">
                  <c:v>0.82626279999999996</c:v>
                </c:pt>
                <c:pt idx="123">
                  <c:v>1.9099120000000001E-2</c:v>
                </c:pt>
                <c:pt idx="124">
                  <c:v>-0.21274029999999999</c:v>
                </c:pt>
                <c:pt idx="125">
                  <c:v>0.22012039999999999</c:v>
                </c:pt>
                <c:pt idx="126">
                  <c:v>0.4466311</c:v>
                </c:pt>
                <c:pt idx="127">
                  <c:v>0.7694242</c:v>
                </c:pt>
                <c:pt idx="128">
                  <c:v>0.94795280000000004</c:v>
                </c:pt>
                <c:pt idx="129">
                  <c:v>0.13894300000000001</c:v>
                </c:pt>
                <c:pt idx="130">
                  <c:v>0.61217719999999998</c:v>
                </c:pt>
                <c:pt idx="131">
                  <c:v>0.61272170000000004</c:v>
                </c:pt>
                <c:pt idx="132">
                  <c:v>0.94914580000000004</c:v>
                </c:pt>
                <c:pt idx="133">
                  <c:v>1.417732</c:v>
                </c:pt>
                <c:pt idx="134">
                  <c:v>1.901141</c:v>
                </c:pt>
                <c:pt idx="135">
                  <c:v>2.4924620000000002</c:v>
                </c:pt>
                <c:pt idx="136">
                  <c:v>2.624698</c:v>
                </c:pt>
                <c:pt idx="137">
                  <c:v>2.3468059999999999</c:v>
                </c:pt>
                <c:pt idx="138">
                  <c:v>2.639767</c:v>
                </c:pt>
                <c:pt idx="139">
                  <c:v>2.555145</c:v>
                </c:pt>
                <c:pt idx="140">
                  <c:v>2.41215</c:v>
                </c:pt>
                <c:pt idx="141">
                  <c:v>3.164304</c:v>
                </c:pt>
                <c:pt idx="142">
                  <c:v>3.7766009999999999</c:v>
                </c:pt>
                <c:pt idx="143">
                  <c:v>3.697797</c:v>
                </c:pt>
                <c:pt idx="144">
                  <c:v>3.6124309999999999</c:v>
                </c:pt>
                <c:pt idx="145">
                  <c:v>3.6621380000000001</c:v>
                </c:pt>
                <c:pt idx="146">
                  <c:v>4.1437549999999996</c:v>
                </c:pt>
                <c:pt idx="147">
                  <c:v>4.7754459999999996</c:v>
                </c:pt>
                <c:pt idx="148">
                  <c:v>5.3993140000000004</c:v>
                </c:pt>
                <c:pt idx="149">
                  <c:v>6.0460560000000001</c:v>
                </c:pt>
                <c:pt idx="150">
                  <c:v>6.3367889999999996</c:v>
                </c:pt>
                <c:pt idx="151">
                  <c:v>5.7128949999999996</c:v>
                </c:pt>
                <c:pt idx="152">
                  <c:v>5.583018</c:v>
                </c:pt>
                <c:pt idx="153">
                  <c:v>5.6700530000000002</c:v>
                </c:pt>
                <c:pt idx="154">
                  <c:v>5.0351400000000002</c:v>
                </c:pt>
                <c:pt idx="155">
                  <c:v>5.036524</c:v>
                </c:pt>
                <c:pt idx="156">
                  <c:v>5.1676380000000002</c:v>
                </c:pt>
                <c:pt idx="157">
                  <c:v>4.8243109999999998</c:v>
                </c:pt>
                <c:pt idx="158">
                  <c:v>4.2428809999999997</c:v>
                </c:pt>
                <c:pt idx="159">
                  <c:v>3.696771</c:v>
                </c:pt>
                <c:pt idx="160">
                  <c:v>3.3190780000000002</c:v>
                </c:pt>
                <c:pt idx="161">
                  <c:v>2.6797270000000002</c:v>
                </c:pt>
                <c:pt idx="162">
                  <c:v>2.2622770000000001</c:v>
                </c:pt>
                <c:pt idx="163">
                  <c:v>3.4155769999999999</c:v>
                </c:pt>
                <c:pt idx="164">
                  <c:v>3.73</c:v>
                </c:pt>
              </c:numCache>
            </c:numRef>
          </c:val>
          <c:smooth val="0"/>
          <c:extLst>
            <c:ext xmlns:c16="http://schemas.microsoft.com/office/drawing/2014/chart" uri="{C3380CC4-5D6E-409C-BE32-E72D297353CC}">
              <c16:uniqueId val="{00000000-E912-491D-833C-1570CB3EA704}"/>
            </c:ext>
          </c:extLst>
        </c:ser>
        <c:ser>
          <c:idx val="1"/>
          <c:order val="1"/>
          <c:tx>
            <c:strRef>
              <c:f>Sheet1!$C$1</c:f>
              <c:strCache>
                <c:ptCount val="1"/>
                <c:pt idx="0">
                  <c:v>미국 소비자물가지수(CPI)</c:v>
                </c:pt>
              </c:strCache>
            </c:strRef>
          </c:tx>
          <c:spPr>
            <a:ln w="19050" cap="rnd">
              <a:solidFill>
                <a:srgbClr val="00B8F5"/>
              </a:solidFill>
              <a:round/>
            </a:ln>
            <a:effectLst/>
          </c:spPr>
          <c:marker>
            <c:symbol val="none"/>
          </c:marker>
          <c:cat>
            <c:strRef>
              <c:f>Sheet1!$A$2:$A$166</c:f>
              <c:strCache>
                <c:ptCount val="165"/>
                <c:pt idx="0">
                  <c:v>'10.1</c:v>
                </c:pt>
                <c:pt idx="60">
                  <c:v>'15.1</c:v>
                </c:pt>
                <c:pt idx="120">
                  <c:v>'20.1</c:v>
                </c:pt>
                <c:pt idx="164">
                  <c:v>'23.9</c:v>
                </c:pt>
              </c:strCache>
            </c:strRef>
          </c:cat>
          <c:val>
            <c:numRef>
              <c:f>Sheet1!$C$2:$C$166</c:f>
              <c:numCache>
                <c:formatCode>General</c:formatCode>
                <c:ptCount val="165"/>
                <c:pt idx="0">
                  <c:v>2.6257090000000001</c:v>
                </c:pt>
                <c:pt idx="1">
                  <c:v>2.143332</c:v>
                </c:pt>
                <c:pt idx="2">
                  <c:v>2.3139590000000001</c:v>
                </c:pt>
                <c:pt idx="3">
                  <c:v>2.2364470000000001</c:v>
                </c:pt>
                <c:pt idx="4">
                  <c:v>2.0209860000000002</c:v>
                </c:pt>
                <c:pt idx="5">
                  <c:v>1.0533490000000001</c:v>
                </c:pt>
                <c:pt idx="6">
                  <c:v>1.235193</c:v>
                </c:pt>
                <c:pt idx="7">
                  <c:v>1.1481049999999999</c:v>
                </c:pt>
                <c:pt idx="8">
                  <c:v>1.143683</c:v>
                </c:pt>
                <c:pt idx="9">
                  <c:v>1.172188</c:v>
                </c:pt>
                <c:pt idx="10">
                  <c:v>1.1431610000000001</c:v>
                </c:pt>
                <c:pt idx="11">
                  <c:v>1.4957229999999999</c:v>
                </c:pt>
                <c:pt idx="12">
                  <c:v>1.631847</c:v>
                </c:pt>
                <c:pt idx="13">
                  <c:v>2.1075849999999998</c:v>
                </c:pt>
                <c:pt idx="14">
                  <c:v>2.681603</c:v>
                </c:pt>
                <c:pt idx="15">
                  <c:v>3.1636310000000001</c:v>
                </c:pt>
                <c:pt idx="16">
                  <c:v>3.5686460000000002</c:v>
                </c:pt>
                <c:pt idx="17">
                  <c:v>3.5588280000000001</c:v>
                </c:pt>
                <c:pt idx="18">
                  <c:v>3.6287159999999998</c:v>
                </c:pt>
                <c:pt idx="19">
                  <c:v>3.7712080000000001</c:v>
                </c:pt>
                <c:pt idx="20">
                  <c:v>3.868357</c:v>
                </c:pt>
                <c:pt idx="21">
                  <c:v>3.5251999999999999</c:v>
                </c:pt>
                <c:pt idx="22">
                  <c:v>3.3943780000000001</c:v>
                </c:pt>
                <c:pt idx="23">
                  <c:v>2.9624190000000001</c:v>
                </c:pt>
                <c:pt idx="24">
                  <c:v>2.925217</c:v>
                </c:pt>
                <c:pt idx="25">
                  <c:v>2.8710990000000001</c:v>
                </c:pt>
                <c:pt idx="26">
                  <c:v>2.6513979999999999</c:v>
                </c:pt>
                <c:pt idx="27">
                  <c:v>2.30274</c:v>
                </c:pt>
                <c:pt idx="28">
                  <c:v>1.7042539999999999</c:v>
                </c:pt>
                <c:pt idx="29">
                  <c:v>1.663994</c:v>
                </c:pt>
                <c:pt idx="30">
                  <c:v>1.4084509999999999</c:v>
                </c:pt>
                <c:pt idx="31">
                  <c:v>1.6923790000000001</c:v>
                </c:pt>
                <c:pt idx="32">
                  <c:v>1.991282</c:v>
                </c:pt>
                <c:pt idx="33">
                  <c:v>2.162344</c:v>
                </c:pt>
                <c:pt idx="34">
                  <c:v>1.7641340000000001</c:v>
                </c:pt>
                <c:pt idx="35">
                  <c:v>1.7410220000000001</c:v>
                </c:pt>
                <c:pt idx="36">
                  <c:v>1.594865</c:v>
                </c:pt>
                <c:pt idx="37">
                  <c:v>1.977924</c:v>
                </c:pt>
                <c:pt idx="38">
                  <c:v>1.4738960000000001</c:v>
                </c:pt>
                <c:pt idx="39">
                  <c:v>1.0630850000000001</c:v>
                </c:pt>
                <c:pt idx="40">
                  <c:v>1.3619650000000001</c:v>
                </c:pt>
                <c:pt idx="41">
                  <c:v>1.7544169999999999</c:v>
                </c:pt>
                <c:pt idx="42">
                  <c:v>1.960682</c:v>
                </c:pt>
                <c:pt idx="43">
                  <c:v>1.5183679999999999</c:v>
                </c:pt>
                <c:pt idx="44">
                  <c:v>1.184925</c:v>
                </c:pt>
                <c:pt idx="45">
                  <c:v>0.96361269999999999</c:v>
                </c:pt>
                <c:pt idx="46">
                  <c:v>1.2370719999999999</c:v>
                </c:pt>
                <c:pt idx="47">
                  <c:v>1.501736</c:v>
                </c:pt>
                <c:pt idx="48">
                  <c:v>1.5789470000000001</c:v>
                </c:pt>
                <c:pt idx="49">
                  <c:v>1.126349</c:v>
                </c:pt>
                <c:pt idx="50">
                  <c:v>1.512203</c:v>
                </c:pt>
                <c:pt idx="51">
                  <c:v>1.952858</c:v>
                </c:pt>
                <c:pt idx="52">
                  <c:v>2.1271110000000002</c:v>
                </c:pt>
                <c:pt idx="53">
                  <c:v>2.0723410000000002</c:v>
                </c:pt>
                <c:pt idx="54">
                  <c:v>1.992329</c:v>
                </c:pt>
                <c:pt idx="55">
                  <c:v>1.699611</c:v>
                </c:pt>
                <c:pt idx="56">
                  <c:v>1.6579189999999999</c:v>
                </c:pt>
                <c:pt idx="57">
                  <c:v>1.6643399999999999</c:v>
                </c:pt>
                <c:pt idx="58">
                  <c:v>1.3223549999999999</c:v>
                </c:pt>
                <c:pt idx="59">
                  <c:v>0.75649330000000004</c:v>
                </c:pt>
                <c:pt idx="60">
                  <c:v>-8.9348319999999995E-2</c:v>
                </c:pt>
                <c:pt idx="61">
                  <c:v>-2.5129800000000001E-2</c:v>
                </c:pt>
                <c:pt idx="62">
                  <c:v>-7.3637389999999997E-2</c:v>
                </c:pt>
                <c:pt idx="63">
                  <c:v>-0.19951740000000001</c:v>
                </c:pt>
                <c:pt idx="64">
                  <c:v>-3.9932750000000003E-2</c:v>
                </c:pt>
                <c:pt idx="65">
                  <c:v>0.1237712</c:v>
                </c:pt>
                <c:pt idx="66">
                  <c:v>0.16956979999999999</c:v>
                </c:pt>
                <c:pt idx="67">
                  <c:v>0.19507930000000001</c:v>
                </c:pt>
                <c:pt idx="68">
                  <c:v>-3.6129750000000002E-2</c:v>
                </c:pt>
                <c:pt idx="69">
                  <c:v>0.17057439999999999</c:v>
                </c:pt>
                <c:pt idx="70">
                  <c:v>0.50179759999999995</c:v>
                </c:pt>
                <c:pt idx="71">
                  <c:v>0.72951980000000005</c:v>
                </c:pt>
                <c:pt idx="72">
                  <c:v>1.3730869999999999</c:v>
                </c:pt>
                <c:pt idx="73">
                  <c:v>1.0178</c:v>
                </c:pt>
                <c:pt idx="74">
                  <c:v>0.85253619999999997</c:v>
                </c:pt>
                <c:pt idx="75">
                  <c:v>1.1251100000000001</c:v>
                </c:pt>
                <c:pt idx="76">
                  <c:v>1.019323</c:v>
                </c:pt>
                <c:pt idx="77">
                  <c:v>0.9973265</c:v>
                </c:pt>
                <c:pt idx="78">
                  <c:v>0.82713879999999995</c:v>
                </c:pt>
                <c:pt idx="79">
                  <c:v>1.062875</c:v>
                </c:pt>
                <c:pt idx="80">
                  <c:v>1.463784</c:v>
                </c:pt>
                <c:pt idx="81">
                  <c:v>1.635988</c:v>
                </c:pt>
                <c:pt idx="82">
                  <c:v>1.692537</c:v>
                </c:pt>
                <c:pt idx="83">
                  <c:v>2.0746220000000002</c:v>
                </c:pt>
                <c:pt idx="84">
                  <c:v>2.5000420000000001</c:v>
                </c:pt>
                <c:pt idx="85">
                  <c:v>2.7379579999999999</c:v>
                </c:pt>
                <c:pt idx="86">
                  <c:v>2.3806120000000002</c:v>
                </c:pt>
                <c:pt idx="87">
                  <c:v>2.1996899999999999</c:v>
                </c:pt>
                <c:pt idx="88">
                  <c:v>1.874878</c:v>
                </c:pt>
                <c:pt idx="89">
                  <c:v>1.6334880000000001</c:v>
                </c:pt>
                <c:pt idx="90">
                  <c:v>1.727978</c:v>
                </c:pt>
                <c:pt idx="91">
                  <c:v>1.938974</c:v>
                </c:pt>
                <c:pt idx="92">
                  <c:v>2.2329639999999999</c:v>
                </c:pt>
                <c:pt idx="93">
                  <c:v>2.0411290000000002</c:v>
                </c:pt>
                <c:pt idx="94">
                  <c:v>2.2025830000000002</c:v>
                </c:pt>
                <c:pt idx="95">
                  <c:v>2.1090819999999999</c:v>
                </c:pt>
                <c:pt idx="96">
                  <c:v>2.0705079999999998</c:v>
                </c:pt>
                <c:pt idx="97">
                  <c:v>2.211795</c:v>
                </c:pt>
                <c:pt idx="98">
                  <c:v>2.3597109999999999</c:v>
                </c:pt>
                <c:pt idx="99">
                  <c:v>2.4627439999999998</c:v>
                </c:pt>
                <c:pt idx="100">
                  <c:v>2.8010120000000001</c:v>
                </c:pt>
                <c:pt idx="101">
                  <c:v>2.8715480000000002</c:v>
                </c:pt>
                <c:pt idx="102">
                  <c:v>2.9495149999999999</c:v>
                </c:pt>
                <c:pt idx="103">
                  <c:v>2.6991800000000001</c:v>
                </c:pt>
                <c:pt idx="104">
                  <c:v>2.2769720000000002</c:v>
                </c:pt>
                <c:pt idx="105">
                  <c:v>2.5224700000000002</c:v>
                </c:pt>
                <c:pt idx="106">
                  <c:v>2.1766009999999998</c:v>
                </c:pt>
                <c:pt idx="107">
                  <c:v>1.9101589999999999</c:v>
                </c:pt>
                <c:pt idx="108">
                  <c:v>1.5512349999999999</c:v>
                </c:pt>
                <c:pt idx="109">
                  <c:v>1.520135</c:v>
                </c:pt>
                <c:pt idx="110">
                  <c:v>1.8625229999999999</c:v>
                </c:pt>
                <c:pt idx="111">
                  <c:v>1.99644</c:v>
                </c:pt>
                <c:pt idx="112">
                  <c:v>1.7902279999999999</c:v>
                </c:pt>
                <c:pt idx="113">
                  <c:v>1.648485</c:v>
                </c:pt>
                <c:pt idx="114">
                  <c:v>1.8114650000000001</c:v>
                </c:pt>
                <c:pt idx="115">
                  <c:v>1.7497799999999999</c:v>
                </c:pt>
                <c:pt idx="116">
                  <c:v>1.7113050000000001</c:v>
                </c:pt>
                <c:pt idx="117">
                  <c:v>1.764043</c:v>
                </c:pt>
                <c:pt idx="118">
                  <c:v>2.0512779999999999</c:v>
                </c:pt>
                <c:pt idx="119">
                  <c:v>2.2851300000000001</c:v>
                </c:pt>
                <c:pt idx="120">
                  <c:v>2.4865719999999998</c:v>
                </c:pt>
                <c:pt idx="121">
                  <c:v>2.3348740000000001</c:v>
                </c:pt>
                <c:pt idx="122">
                  <c:v>1.5393269999999999</c:v>
                </c:pt>
                <c:pt idx="123">
                  <c:v>0.32909670000000002</c:v>
                </c:pt>
                <c:pt idx="124">
                  <c:v>0.1179264</c:v>
                </c:pt>
                <c:pt idx="125">
                  <c:v>0.64573309999999995</c:v>
                </c:pt>
                <c:pt idx="126">
                  <c:v>0.98608180000000001</c:v>
                </c:pt>
                <c:pt idx="127">
                  <c:v>1.3096449999999999</c:v>
                </c:pt>
                <c:pt idx="128">
                  <c:v>1.3713249999999999</c:v>
                </c:pt>
                <c:pt idx="129">
                  <c:v>1.1820660000000001</c:v>
                </c:pt>
                <c:pt idx="130">
                  <c:v>1.174536</c:v>
                </c:pt>
                <c:pt idx="131">
                  <c:v>1.3620049999999999</c:v>
                </c:pt>
                <c:pt idx="132">
                  <c:v>1.39977</c:v>
                </c:pt>
                <c:pt idx="133">
                  <c:v>1.676215</c:v>
                </c:pt>
                <c:pt idx="134">
                  <c:v>2.6197620000000001</c:v>
                </c:pt>
                <c:pt idx="135">
                  <c:v>4.1596950000000001</c:v>
                </c:pt>
                <c:pt idx="136">
                  <c:v>4.9927070000000002</c:v>
                </c:pt>
                <c:pt idx="137">
                  <c:v>5.391451</c:v>
                </c:pt>
                <c:pt idx="138">
                  <c:v>5.365475</c:v>
                </c:pt>
                <c:pt idx="139">
                  <c:v>5.2512720000000002</c:v>
                </c:pt>
                <c:pt idx="140">
                  <c:v>5.3903489999999996</c:v>
                </c:pt>
                <c:pt idx="141">
                  <c:v>6.2218689999999999</c:v>
                </c:pt>
                <c:pt idx="142">
                  <c:v>6.8090029999999997</c:v>
                </c:pt>
                <c:pt idx="143">
                  <c:v>7.036403</c:v>
                </c:pt>
                <c:pt idx="144">
                  <c:v>7.4798730000000004</c:v>
                </c:pt>
                <c:pt idx="145">
                  <c:v>7.8710639999999996</c:v>
                </c:pt>
                <c:pt idx="146">
                  <c:v>8.5424559999999996</c:v>
                </c:pt>
                <c:pt idx="147">
                  <c:v>8.2586300000000001</c:v>
                </c:pt>
                <c:pt idx="148">
                  <c:v>8.5815110000000008</c:v>
                </c:pt>
                <c:pt idx="149">
                  <c:v>9.0597580000000004</c:v>
                </c:pt>
                <c:pt idx="150">
                  <c:v>8.5248150000000003</c:v>
                </c:pt>
                <c:pt idx="151">
                  <c:v>8.2626919999999995</c:v>
                </c:pt>
                <c:pt idx="152">
                  <c:v>8.20167</c:v>
                </c:pt>
                <c:pt idx="153">
                  <c:v>7.7454270000000003</c:v>
                </c:pt>
                <c:pt idx="154">
                  <c:v>7.1103230000000002</c:v>
                </c:pt>
                <c:pt idx="155">
                  <c:v>6.4544009999999998</c:v>
                </c:pt>
                <c:pt idx="156">
                  <c:v>6.4101470000000003</c:v>
                </c:pt>
                <c:pt idx="157">
                  <c:v>6.0356129999999997</c:v>
                </c:pt>
                <c:pt idx="158">
                  <c:v>4.9849740000000002</c:v>
                </c:pt>
                <c:pt idx="159">
                  <c:v>4.93032</c:v>
                </c:pt>
                <c:pt idx="160">
                  <c:v>4.0476089999999996</c:v>
                </c:pt>
                <c:pt idx="161">
                  <c:v>2.9691779999999999</c:v>
                </c:pt>
                <c:pt idx="162">
                  <c:v>3.1777799999999998</c:v>
                </c:pt>
                <c:pt idx="163">
                  <c:v>3.6651120000000001</c:v>
                </c:pt>
              </c:numCache>
            </c:numRef>
          </c:val>
          <c:smooth val="0"/>
          <c:extLst>
            <c:ext xmlns:c16="http://schemas.microsoft.com/office/drawing/2014/chart" uri="{C3380CC4-5D6E-409C-BE32-E72D297353CC}">
              <c16:uniqueId val="{00000001-E912-491D-833C-1570CB3EA704}"/>
            </c:ext>
          </c:extLst>
        </c:ser>
        <c:dLbls>
          <c:showLegendKey val="0"/>
          <c:showVal val="0"/>
          <c:showCatName val="0"/>
          <c:showSerName val="0"/>
          <c:showPercent val="0"/>
          <c:showBubbleSize val="0"/>
        </c:dLbls>
        <c:smooth val="0"/>
        <c:axId val="2095976128"/>
        <c:axId val="2095970304"/>
      </c:lineChart>
      <c:catAx>
        <c:axId val="209597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b" anchorCtr="0"/>
          <a:lstStyle/>
          <a:p>
            <a:pPr algn="ctr">
              <a:defRPr lang="en-US" altLang="ko-KR" sz="800" b="0" i="0" u="none" strike="noStrike" kern="1200" baseline="0">
                <a:solidFill>
                  <a:schemeClr val="tx1">
                    <a:lumMod val="65000"/>
                    <a:lumOff val="35000"/>
                  </a:schemeClr>
                </a:solidFill>
                <a:latin typeface="+mn-lt"/>
                <a:ea typeface="+mn-ea"/>
                <a:cs typeface="+mn-cs"/>
              </a:defRPr>
            </a:pPr>
            <a:endParaRPr lang="ko-KR"/>
          </a:p>
        </c:txPr>
        <c:crossAx val="2095970304"/>
        <c:crosses val="autoZero"/>
        <c:auto val="1"/>
        <c:lblAlgn val="ctr"/>
        <c:lblOffset val="100"/>
        <c:noMultiLvlLbl val="0"/>
      </c:catAx>
      <c:valAx>
        <c:axId val="2095970304"/>
        <c:scaling>
          <c:orientation val="minMax"/>
          <c:min val="-1"/>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6128"/>
        <c:crosses val="autoZero"/>
        <c:crossBetween val="between"/>
      </c:valAx>
      <c:spPr>
        <a:noFill/>
        <a:ln>
          <a:noFill/>
        </a:ln>
        <a:effectLst/>
      </c:spPr>
    </c:plotArea>
    <c:legend>
      <c:legendPos val="t"/>
      <c:layout>
        <c:manualLayout>
          <c:xMode val="edge"/>
          <c:yMode val="edge"/>
          <c:x val="0.15635459581406053"/>
          <c:y val="8.2682277785470076E-2"/>
          <c:w val="0.6264347004072135"/>
          <c:h val="0.11407970218537633"/>
        </c:manualLayout>
      </c:layout>
      <c:overlay val="0"/>
      <c:spPr>
        <a:noFill/>
        <a:ln>
          <a:noFill/>
        </a:ln>
        <a:effectLst/>
      </c:spPr>
      <c:txPr>
        <a:bodyPr rot="0" spcFirstLastPara="1" vertOverflow="ellipsis" vert="horz" wrap="square" anchor="ctr" anchorCtr="1"/>
        <a:lstStyle/>
        <a:p>
          <a:pPr marL="36000" algn="ctr">
            <a:defRPr kumimoji="0" lang="en-US" altLang="ko-KR" sz="800" b="0" i="0" u="none" strike="noStrike" kern="1200" cap="none" spc="0" normalizeH="0" baseline="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6850377224477"/>
          <c:y val="0.17764093147624768"/>
          <c:w val="0.57323966808854199"/>
          <c:h val="0.73683100311152905"/>
        </c:manualLayout>
      </c:layout>
      <c:doughnutChart>
        <c:varyColors val="1"/>
        <c:ser>
          <c:idx val="0"/>
          <c:order val="0"/>
          <c:tx>
            <c:strRef>
              <c:f>Sheet1!$B$1</c:f>
              <c:strCache>
                <c:ptCount val="1"/>
                <c:pt idx="0">
                  <c:v>값</c:v>
                </c:pt>
              </c:strCache>
            </c:strRef>
          </c:tx>
          <c:dPt>
            <c:idx val="0"/>
            <c:bubble3D val="0"/>
            <c:spPr>
              <a:solidFill>
                <a:schemeClr val="accent1"/>
              </a:solidFill>
              <a:ln w="19050">
                <a:noFill/>
              </a:ln>
              <a:effectLst/>
            </c:spPr>
            <c:extLst>
              <c:ext xmlns:c16="http://schemas.microsoft.com/office/drawing/2014/chart" uri="{C3380CC4-5D6E-409C-BE32-E72D297353CC}">
                <c16:uniqueId val="{00000001-7D81-41AC-B3D1-C3FA5D393875}"/>
              </c:ext>
            </c:extLst>
          </c:dPt>
          <c:dPt>
            <c:idx val="1"/>
            <c:bubble3D val="0"/>
            <c:spPr>
              <a:solidFill>
                <a:schemeClr val="accent2"/>
              </a:solidFill>
              <a:ln w="19050">
                <a:noFill/>
              </a:ln>
              <a:effectLst/>
            </c:spPr>
            <c:extLst>
              <c:ext xmlns:c16="http://schemas.microsoft.com/office/drawing/2014/chart" uri="{C3380CC4-5D6E-409C-BE32-E72D297353CC}">
                <c16:uniqueId val="{00000003-7D81-41AC-B3D1-C3FA5D393875}"/>
              </c:ext>
            </c:extLst>
          </c:dPt>
          <c:dPt>
            <c:idx val="2"/>
            <c:bubble3D val="0"/>
            <c:spPr>
              <a:solidFill>
                <a:srgbClr val="00B0F0"/>
              </a:solidFill>
              <a:ln w="19050">
                <a:noFill/>
              </a:ln>
              <a:effectLst/>
            </c:spPr>
            <c:extLst>
              <c:ext xmlns:c16="http://schemas.microsoft.com/office/drawing/2014/chart" uri="{C3380CC4-5D6E-409C-BE32-E72D297353CC}">
                <c16:uniqueId val="{00000005-7D81-41AC-B3D1-C3FA5D393875}"/>
              </c:ext>
            </c:extLst>
          </c:dPt>
          <c:dPt>
            <c:idx val="3"/>
            <c:bubble3D val="0"/>
            <c:spPr>
              <a:solidFill>
                <a:srgbClr val="7213EA"/>
              </a:solidFill>
              <a:ln w="19050">
                <a:noFill/>
              </a:ln>
              <a:effectLst/>
            </c:spPr>
            <c:extLst>
              <c:ext xmlns:c16="http://schemas.microsoft.com/office/drawing/2014/chart" uri="{C3380CC4-5D6E-409C-BE32-E72D297353CC}">
                <c16:uniqueId val="{00000007-7D81-41AC-B3D1-C3FA5D393875}"/>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7D81-41AC-B3D1-C3FA5D39387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D81-41AC-B3D1-C3FA5D39387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D81-41AC-B3D1-C3FA5D393875}"/>
              </c:ext>
            </c:extLst>
          </c:dPt>
          <c:dLbls>
            <c:dLbl>
              <c:idx val="2"/>
              <c:layout>
                <c:manualLayout>
                  <c:x val="2.0901402980225015E-2"/>
                  <c:y val="1.535214434400408E-2"/>
                </c:manualLayout>
              </c:layout>
              <c:numFmt formatCode="0.0%" sourceLinked="0"/>
              <c:spPr>
                <a:noFill/>
                <a:ln>
                  <a:noFill/>
                </a:ln>
                <a:effectLst/>
              </c:spPr>
              <c:txPr>
                <a:bodyPr rot="0" spcFirstLastPara="1" vertOverflow="ellipsis" vert="horz" wrap="square" anchor="ctr" anchorCtr="1"/>
                <a:lstStyle/>
                <a:p>
                  <a:pPr algn="ctr">
                    <a:defRPr sz="1197" b="1" i="0" u="none" strike="noStrike" kern="1200" baseline="0">
                      <a:gradFill>
                        <a:gsLst>
                          <a:gs pos="0">
                            <a:schemeClr val="bg1"/>
                          </a:gs>
                          <a:gs pos="99000">
                            <a:schemeClr val="bg1"/>
                          </a:gs>
                        </a:gsLst>
                        <a:lin ang="5400000" scaled="1"/>
                      </a:gradFill>
                      <a:latin typeface="+mn-lt"/>
                      <a:ea typeface="+mn-ea"/>
                      <a:cs typeface="+mn-cs"/>
                    </a:defRPr>
                  </a:pPr>
                  <a:endParaRPr lang="ko-K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D81-41AC-B3D1-C3FA5D393875}"/>
                </c:ext>
              </c:extLst>
            </c:dLbl>
            <c:numFmt formatCode="0.0%" sourceLinked="0"/>
            <c:spPr>
              <a:noFill/>
              <a:ln>
                <a:noFill/>
              </a:ln>
              <a:effectLst/>
            </c:spPr>
            <c:txPr>
              <a:bodyPr rot="0" spcFirstLastPara="1" vertOverflow="ellipsis" vert="horz" wrap="square" anchor="ctr" anchorCtr="1"/>
              <a:lstStyle/>
              <a:p>
                <a:pPr>
                  <a:defRPr sz="1197" b="1" i="0" u="none" strike="noStrike" kern="1200" baseline="0">
                    <a:gradFill>
                      <a:gsLst>
                        <a:gs pos="0">
                          <a:schemeClr val="bg1"/>
                        </a:gs>
                        <a:gs pos="99000">
                          <a:schemeClr val="bg1"/>
                        </a:gs>
                      </a:gsLst>
                      <a:lin ang="5400000" scaled="1"/>
                    </a:gradFill>
                    <a:latin typeface="+mn-lt"/>
                    <a:ea typeface="+mn-ea"/>
                    <a:cs typeface="+mn-cs"/>
                  </a:defRPr>
                </a:pPr>
                <a:endParaRPr lang="ko-K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철광석</c:v>
                </c:pt>
                <c:pt idx="1">
                  <c:v>발전용 석탄</c:v>
                </c:pt>
                <c:pt idx="2">
                  <c:v>점결탄</c:v>
                </c:pt>
                <c:pt idx="3">
                  <c:v>곡물</c:v>
                </c:pt>
                <c:pt idx="4">
                  <c:v>MINOR BULKS</c:v>
                </c:pt>
              </c:strCache>
            </c:strRef>
          </c:cat>
          <c:val>
            <c:numRef>
              <c:f>Sheet1!$B$2:$B$6</c:f>
              <c:numCache>
                <c:formatCode>0.0%</c:formatCode>
                <c:ptCount val="5"/>
                <c:pt idx="0">
                  <c:v>0.27835079587964856</c:v>
                </c:pt>
                <c:pt idx="1">
                  <c:v>0.18195713325281485</c:v>
                </c:pt>
                <c:pt idx="2">
                  <c:v>4.9982913061053638E-2</c:v>
                </c:pt>
                <c:pt idx="3">
                  <c:v>9.7331547230192883E-2</c:v>
                </c:pt>
                <c:pt idx="4">
                  <c:v>0.39237761057629006</c:v>
                </c:pt>
              </c:numCache>
            </c:numRef>
          </c:val>
          <c:extLst>
            <c:ext xmlns:c16="http://schemas.microsoft.com/office/drawing/2014/chart" uri="{C3380CC4-5D6E-409C-BE32-E72D297353CC}">
              <c16:uniqueId val="{0000000E-7D81-41AC-B3D1-C3FA5D393875}"/>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r"/>
      <c:layout>
        <c:manualLayout>
          <c:xMode val="edge"/>
          <c:yMode val="edge"/>
          <c:x val="7.7904630824561533E-2"/>
          <c:y val="3.6442303740362593E-2"/>
          <c:w val="0.83716308601461487"/>
          <c:h val="9.426156185705338E-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gradFill>
              <a:latin typeface="+mn-lt"/>
              <a:ea typeface="+mn-ea"/>
              <a:cs typeface="+mn-cs"/>
            </a:defRPr>
          </a:pPr>
          <a:endParaRPr lang="ko-KR"/>
        </a:p>
      </c:txPr>
    </c:legend>
    <c:plotVisOnly val="1"/>
    <c:dispBlanksAs val="gap"/>
    <c:showDLblsOverMax val="0"/>
  </c:chart>
  <c:spPr>
    <a:noFill/>
    <a:ln>
      <a:noFill/>
    </a:ln>
    <a:effectLst/>
  </c:spPr>
  <c:txPr>
    <a:bodyPr/>
    <a:lstStyle/>
    <a:p>
      <a:pPr>
        <a:defRPr>
          <a:gradFill>
            <a:gsLst>
              <a:gs pos="0">
                <a:schemeClr val="bg1"/>
              </a:gs>
              <a:gs pos="99000">
                <a:schemeClr val="bg1"/>
              </a:gs>
            </a:gsLst>
            <a:lin ang="5400000" scaled="1"/>
          </a:gradFill>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30051328471358"/>
          <c:y val="0.141916587135757"/>
          <c:w val="0.83345271636928442"/>
          <c:h val="0.70486306076846506"/>
        </c:manualLayout>
      </c:layout>
      <c:barChart>
        <c:barDir val="col"/>
        <c:grouping val="clustered"/>
        <c:varyColors val="0"/>
        <c:ser>
          <c:idx val="0"/>
          <c:order val="0"/>
          <c:tx>
            <c:strRef>
              <c:f>Sheet1!$B$1</c:f>
              <c:strCache>
                <c:ptCount val="1"/>
                <c:pt idx="0">
                  <c:v>벌크물동량(좌)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1BB3-41C0-97CE-ED78470005AF}"/>
              </c:ext>
            </c:extLst>
          </c:dPt>
          <c:dPt>
            <c:idx val="15"/>
            <c:invertIfNegative val="0"/>
            <c:bubble3D val="0"/>
            <c:spPr>
              <a:pattFill prst="dkUpDiag">
                <a:fgClr>
                  <a:srgbClr val="ADE4FF"/>
                </a:fgClr>
                <a:bgClr>
                  <a:schemeClr val="bg1"/>
                </a:bgClr>
              </a:pattFill>
              <a:ln w="25400">
                <a:noFill/>
              </a:ln>
              <a:effectLst/>
            </c:spPr>
            <c:extLst>
              <c:ext xmlns:c16="http://schemas.microsoft.com/office/drawing/2014/chart" uri="{C3380CC4-5D6E-409C-BE32-E72D297353CC}">
                <c16:uniqueId val="{00000003-8D29-423A-A495-92AC6D617A89}"/>
              </c:ext>
            </c:extLst>
          </c:dPt>
          <c:dPt>
            <c:idx val="16"/>
            <c:invertIfNegative val="0"/>
            <c:bubble3D val="0"/>
            <c:spPr>
              <a:pattFill prst="dkUpDiag">
                <a:fgClr>
                  <a:srgbClr val="ADE4FF"/>
                </a:fgClr>
                <a:bgClr>
                  <a:schemeClr val="bg1"/>
                </a:bgClr>
              </a:pattFill>
              <a:ln w="25400">
                <a:noFill/>
              </a:ln>
              <a:effectLst/>
            </c:spPr>
            <c:extLst>
              <c:ext xmlns:c16="http://schemas.microsoft.com/office/drawing/2014/chart" uri="{C3380CC4-5D6E-409C-BE32-E72D297353CC}">
                <c16:uniqueId val="{00000002-8D29-423A-A495-92AC6D617A89}"/>
              </c:ext>
            </c:extLst>
          </c:dPt>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Sheet1!$B$2:$B$18</c:f>
              <c:numCache>
                <c:formatCode>#,##0.0</c:formatCode>
                <c:ptCount val="17"/>
                <c:pt idx="0">
                  <c:v>3537.06043</c:v>
                </c:pt>
                <c:pt idx="1">
                  <c:v>3427.2387699999999</c:v>
                </c:pt>
                <c:pt idx="2">
                  <c:v>3841.7693300000001</c:v>
                </c:pt>
                <c:pt idx="3">
                  <c:v>4094.7716700000001</c:v>
                </c:pt>
                <c:pt idx="4">
                  <c:v>4346.0767500000002</c:v>
                </c:pt>
                <c:pt idx="5">
                  <c:v>4578.9369299999998</c:v>
                </c:pt>
                <c:pt idx="6">
                  <c:v>4842.8846199999998</c:v>
                </c:pt>
                <c:pt idx="7">
                  <c:v>4860.4522800000004</c:v>
                </c:pt>
                <c:pt idx="8">
                  <c:v>4938.3661099999999</c:v>
                </c:pt>
                <c:pt idx="9">
                  <c:v>5174.6778599999998</c:v>
                </c:pt>
                <c:pt idx="10">
                  <c:v>5313.5791900000004</c:v>
                </c:pt>
                <c:pt idx="11">
                  <c:v>5335.3683199999996</c:v>
                </c:pt>
                <c:pt idx="12">
                  <c:v>5276.3648700000003</c:v>
                </c:pt>
                <c:pt idx="13">
                  <c:v>5453.1417099999999</c:v>
                </c:pt>
                <c:pt idx="14">
                  <c:v>5297.73063</c:v>
                </c:pt>
                <c:pt idx="15">
                  <c:v>5460.0015100000001</c:v>
                </c:pt>
                <c:pt idx="16">
                  <c:v>5526.0298000000003</c:v>
                </c:pt>
              </c:numCache>
            </c:numRef>
          </c:val>
          <c:extLst>
            <c:ext xmlns:c16="http://schemas.microsoft.com/office/drawing/2014/chart" uri="{C3380CC4-5D6E-409C-BE32-E72D297353CC}">
              <c16:uniqueId val="{00000002-1BB3-41C0-97CE-ED78470005AF}"/>
            </c:ext>
          </c:extLst>
        </c:ser>
        <c:dLbls>
          <c:showLegendKey val="0"/>
          <c:showVal val="0"/>
          <c:showCatName val="0"/>
          <c:showSerName val="0"/>
          <c:showPercent val="0"/>
          <c:showBubbleSize val="0"/>
        </c:dLbls>
        <c:gapWidth val="40"/>
        <c:overlap val="-10"/>
        <c:axId val="652779200"/>
        <c:axId val="652780376"/>
      </c:barChart>
      <c:lineChart>
        <c:grouping val="standard"/>
        <c:varyColors val="0"/>
        <c:ser>
          <c:idx val="1"/>
          <c:order val="1"/>
          <c:tx>
            <c:strRef>
              <c:f>Sheet1!$C$1</c:f>
              <c:strCache>
                <c:ptCount val="1"/>
                <c:pt idx="0">
                  <c:v>증감률(우)</c:v>
                </c:pt>
              </c:strCache>
            </c:strRef>
          </c:tx>
          <c:spPr>
            <a:ln w="19050" cap="rnd">
              <a:solidFill>
                <a:schemeClr val="tx2"/>
              </a:solidFill>
              <a:round/>
            </a:ln>
            <a:effectLst/>
          </c:spPr>
          <c:marker>
            <c:symbol val="none"/>
          </c:marker>
          <c:dPt>
            <c:idx val="15"/>
            <c:marker>
              <c:symbol val="none"/>
            </c:marker>
            <c:bubble3D val="0"/>
            <c:spPr>
              <a:ln w="19050" cap="rnd">
                <a:solidFill>
                  <a:schemeClr val="tx2"/>
                </a:solidFill>
                <a:prstDash val="sysDot"/>
                <a:round/>
              </a:ln>
              <a:effectLst/>
            </c:spPr>
            <c:extLst>
              <c:ext xmlns:c16="http://schemas.microsoft.com/office/drawing/2014/chart" uri="{C3380CC4-5D6E-409C-BE32-E72D297353CC}">
                <c16:uniqueId val="{00000004-8D29-423A-A495-92AC6D617A89}"/>
              </c:ext>
            </c:extLst>
          </c:dPt>
          <c:dPt>
            <c:idx val="16"/>
            <c:marker>
              <c:symbol val="none"/>
            </c:marker>
            <c:bubble3D val="0"/>
            <c:spPr>
              <a:ln w="19050" cap="rnd">
                <a:solidFill>
                  <a:schemeClr val="tx2"/>
                </a:solidFill>
                <a:prstDash val="sysDot"/>
                <a:round/>
              </a:ln>
              <a:effectLst/>
            </c:spPr>
            <c:extLst>
              <c:ext xmlns:c16="http://schemas.microsoft.com/office/drawing/2014/chart" uri="{C3380CC4-5D6E-409C-BE32-E72D297353CC}">
                <c16:uniqueId val="{00000005-8D29-423A-A495-92AC6D617A89}"/>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B3-41C0-97CE-ED78470005AF}"/>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B3-41C0-97CE-ED78470005AF}"/>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BB3-41C0-97CE-ED78470005AF}"/>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Sheet1!$C$2:$C$18</c:f>
              <c:numCache>
                <c:formatCode>#,##0.0</c:formatCode>
                <c:ptCount val="17"/>
                <c:pt idx="0">
                  <c:v>1.93597</c:v>
                </c:pt>
                <c:pt idx="1">
                  <c:v>-3.1048900000000001</c:v>
                </c:pt>
                <c:pt idx="2">
                  <c:v>12.095179999999999</c:v>
                </c:pt>
                <c:pt idx="3">
                  <c:v>6.5855699999999997</c:v>
                </c:pt>
                <c:pt idx="4">
                  <c:v>6.1372200000000001</c:v>
                </c:pt>
                <c:pt idx="5">
                  <c:v>5.3579400000000001</c:v>
                </c:pt>
                <c:pt idx="6">
                  <c:v>5.7643899999999997</c:v>
                </c:pt>
                <c:pt idx="7">
                  <c:v>0.36275000000000002</c:v>
                </c:pt>
                <c:pt idx="8">
                  <c:v>1.6030199999999999</c:v>
                </c:pt>
                <c:pt idx="9">
                  <c:v>4.7852199999999998</c:v>
                </c:pt>
                <c:pt idx="10">
                  <c:v>2.68425</c:v>
                </c:pt>
                <c:pt idx="11">
                  <c:v>0.41006999999999999</c:v>
                </c:pt>
                <c:pt idx="12">
                  <c:v>-1.10589</c:v>
                </c:pt>
                <c:pt idx="13">
                  <c:v>3.3503500000000002</c:v>
                </c:pt>
                <c:pt idx="14">
                  <c:v>-2.8499400000000001</c:v>
                </c:pt>
                <c:pt idx="15">
                  <c:v>3.0630299999999999</c:v>
                </c:pt>
                <c:pt idx="16">
                  <c:v>1.2093100000000001</c:v>
                </c:pt>
              </c:numCache>
            </c:numRef>
          </c:val>
          <c:smooth val="1"/>
          <c:extLst>
            <c:ext xmlns:c16="http://schemas.microsoft.com/office/drawing/2014/chart" uri="{C3380CC4-5D6E-409C-BE32-E72D297353CC}">
              <c16:uniqueId val="{00000006-1BB3-41C0-97CE-ED78470005AF}"/>
            </c:ext>
          </c:extLst>
        </c:ser>
        <c:dLbls>
          <c:showLegendKey val="0"/>
          <c:showVal val="0"/>
          <c:showCatName val="0"/>
          <c:showSerName val="0"/>
          <c:showPercent val="0"/>
          <c:showBubbleSize val="0"/>
        </c:dLbls>
        <c:marker val="1"/>
        <c:smooth val="0"/>
        <c:axId val="652778808"/>
        <c:axId val="652782336"/>
      </c:lineChart>
      <c:catAx>
        <c:axId val="65277920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80376"/>
        <c:crossesAt val="0"/>
        <c:auto val="0"/>
        <c:lblAlgn val="ctr"/>
        <c:lblOffset val="100"/>
        <c:noMultiLvlLbl val="0"/>
      </c:catAx>
      <c:valAx>
        <c:axId val="652780376"/>
        <c:scaling>
          <c:orientation val="minMax"/>
          <c:max val="7000"/>
          <c:min val="-30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9200"/>
        <c:crosses val="autoZero"/>
        <c:crossBetween val="between"/>
      </c:valAx>
      <c:valAx>
        <c:axId val="652782336"/>
        <c:scaling>
          <c:orientation val="minMax"/>
          <c:min val="-6"/>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8808"/>
        <c:crosses val="max"/>
        <c:crossBetween val="between"/>
      </c:valAx>
      <c:catAx>
        <c:axId val="652778808"/>
        <c:scaling>
          <c:orientation val="minMax"/>
        </c:scaling>
        <c:delete val="1"/>
        <c:axPos val="b"/>
        <c:numFmt formatCode="General" sourceLinked="1"/>
        <c:majorTickMark val="out"/>
        <c:minorTickMark val="none"/>
        <c:tickLblPos val="nextTo"/>
        <c:crossAx val="652782336"/>
        <c:crossesAt val="0"/>
        <c:auto val="1"/>
        <c:lblAlgn val="ctr"/>
        <c:lblOffset val="100"/>
        <c:noMultiLvlLbl val="1"/>
      </c:catAx>
      <c:spPr>
        <a:noFill/>
        <a:ln>
          <a:noFill/>
        </a:ln>
        <a:effectLst/>
      </c:spPr>
    </c:plotArea>
    <c:legend>
      <c:legendPos val="t"/>
      <c:layout>
        <c:manualLayout>
          <c:xMode val="edge"/>
          <c:yMode val="edge"/>
          <c:x val="0.24111243170152619"/>
          <c:y val="3.1465103156606403E-2"/>
          <c:w val="0.52089701857232229"/>
          <c:h val="0.10091399600965371"/>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6845617398142126"/>
          <c:w val="0.81563888888888902"/>
          <c:h val="0.67063281399572283"/>
        </c:manualLayout>
      </c:layout>
      <c:barChart>
        <c:barDir val="col"/>
        <c:grouping val="clustered"/>
        <c:varyColors val="0"/>
        <c:ser>
          <c:idx val="0"/>
          <c:order val="0"/>
          <c:tx>
            <c:strRef>
              <c:f>Sheet1!$B$1</c:f>
              <c:strCache>
                <c:ptCount val="1"/>
                <c:pt idx="0">
                  <c:v>선복량(좌)</c:v>
                </c:pt>
              </c:strCache>
            </c:strRef>
          </c:tx>
          <c:spPr>
            <a:solidFill>
              <a:schemeClr val="bg1">
                <a:lumMod val="85000"/>
              </a:schemeClr>
            </a:solidFill>
            <a:ln w="25400">
              <a:noFill/>
            </a:ln>
            <a:effectLst/>
          </c:spPr>
          <c:invertIfNegative val="0"/>
          <c:dPt>
            <c:idx val="0"/>
            <c:invertIfNegative val="0"/>
            <c:bubble3D val="0"/>
            <c:spPr>
              <a:solidFill>
                <a:schemeClr val="bg1">
                  <a:lumMod val="85000"/>
                </a:schemeClr>
              </a:solidFill>
              <a:ln w="25400">
                <a:noFill/>
              </a:ln>
              <a:effectLst/>
            </c:spPr>
            <c:extLst>
              <c:ext xmlns:c16="http://schemas.microsoft.com/office/drawing/2014/chart" uri="{C3380CC4-5D6E-409C-BE32-E72D297353CC}">
                <c16:uniqueId val="{00000001-2B1E-41D6-B09A-2467BDB6BDA4}"/>
              </c:ext>
            </c:extLst>
          </c:dPt>
          <c:cat>
            <c:strRef>
              <c:f>Sheet1!$A$3:$A$27</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pt idx="23">
                  <c:v>2024(F)</c:v>
                </c:pt>
                <c:pt idx="24">
                  <c:v>2025(F)</c:v>
                </c:pt>
              </c:strCache>
            </c:strRef>
          </c:cat>
          <c:val>
            <c:numRef>
              <c:f>Sheet1!$B$3:$B$27</c:f>
              <c:numCache>
                <c:formatCode>#,##0.00</c:formatCode>
                <c:ptCount val="25"/>
                <c:pt idx="0">
                  <c:v>274.71875</c:v>
                </c:pt>
                <c:pt idx="1">
                  <c:v>286.86014999999998</c:v>
                </c:pt>
                <c:pt idx="2">
                  <c:v>294.56531999999999</c:v>
                </c:pt>
                <c:pt idx="3">
                  <c:v>302.73770000000002</c:v>
                </c:pt>
                <c:pt idx="4">
                  <c:v>322.15037000000001</c:v>
                </c:pt>
                <c:pt idx="5">
                  <c:v>345.00398000000001</c:v>
                </c:pt>
                <c:pt idx="6">
                  <c:v>368.21143000000001</c:v>
                </c:pt>
                <c:pt idx="7">
                  <c:v>393.03345999999999</c:v>
                </c:pt>
                <c:pt idx="8">
                  <c:v>420.82896</c:v>
                </c:pt>
                <c:pt idx="9">
                  <c:v>465.60271999999998</c:v>
                </c:pt>
                <c:pt idx="10">
                  <c:v>545.15270999999996</c:v>
                </c:pt>
                <c:pt idx="11">
                  <c:v>626.02751999999998</c:v>
                </c:pt>
                <c:pt idx="12">
                  <c:v>692.49296000000004</c:v>
                </c:pt>
                <c:pt idx="13">
                  <c:v>732.10112000000004</c:v>
                </c:pt>
                <c:pt idx="14">
                  <c:v>763.86815000000001</c:v>
                </c:pt>
                <c:pt idx="15">
                  <c:v>781.78706999999997</c:v>
                </c:pt>
                <c:pt idx="16">
                  <c:v>798.75882999999999</c:v>
                </c:pt>
                <c:pt idx="17">
                  <c:v>822.08681999999999</c:v>
                </c:pt>
                <c:pt idx="18">
                  <c:v>846.06912999999997</c:v>
                </c:pt>
                <c:pt idx="19">
                  <c:v>879.71915999999999</c:v>
                </c:pt>
                <c:pt idx="20" formatCode="0.0">
                  <c:v>913.12886000000003</c:v>
                </c:pt>
                <c:pt idx="21" formatCode="0.0">
                  <c:v>946.03908000000001</c:v>
                </c:pt>
                <c:pt idx="22" formatCode="0.0">
                  <c:v>973.03898000000004</c:v>
                </c:pt>
                <c:pt idx="23" formatCode="0.0">
                  <c:v>1000.81546</c:v>
                </c:pt>
                <c:pt idx="24" formatCode="0.0">
                  <c:v>1023.7683500000001</c:v>
                </c:pt>
              </c:numCache>
            </c:numRef>
          </c:val>
          <c:extLst>
            <c:ext xmlns:c16="http://schemas.microsoft.com/office/drawing/2014/chart" uri="{C3380CC4-5D6E-409C-BE32-E72D297353CC}">
              <c16:uniqueId val="{00000002-2B1E-41D6-B09A-2467BDB6BDA4}"/>
            </c:ext>
          </c:extLst>
        </c:ser>
        <c:dLbls>
          <c:showLegendKey val="0"/>
          <c:showVal val="0"/>
          <c:showCatName val="0"/>
          <c:showSerName val="0"/>
          <c:showPercent val="0"/>
          <c:showBubbleSize val="0"/>
        </c:dLbls>
        <c:gapWidth val="40"/>
        <c:overlap val="-10"/>
        <c:axId val="649718176"/>
        <c:axId val="649723664"/>
      </c:barChart>
      <c:lineChart>
        <c:grouping val="standard"/>
        <c:varyColors val="0"/>
        <c:ser>
          <c:idx val="1"/>
          <c:order val="1"/>
          <c:tx>
            <c:strRef>
              <c:f>Sheet1!$C$1</c:f>
              <c:strCache>
                <c:ptCount val="1"/>
                <c:pt idx="0">
                  <c:v>신규인도(우)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B1E-41D6-B09A-2467BDB6BDA4}"/>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B1E-41D6-B09A-2467BDB6BDA4}"/>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B1E-41D6-B09A-2467BDB6BDA4}"/>
                </c:ext>
              </c:extLst>
            </c:dLbl>
            <c:spPr>
              <a:noFill/>
              <a:ln>
                <a:noFill/>
              </a:ln>
              <a:effectLst/>
            </c:spPr>
            <c:txPr>
              <a:bodyPr rot="0" spcFirstLastPara="1" vertOverflow="ellipsis" vert="horz" wrap="square" anchor="ctr" anchorCtr="1"/>
              <a:lstStyle/>
              <a:p>
                <a:pPr>
                  <a:defRPr sz="800" b="0" i="0" u="none" strike="noStrike" kern="1200" baseline="0">
                    <a:gradFill>
                      <a:gsLst>
                        <a:gs pos="0">
                          <a:srgbClr val="000000">
                            <a:lumMod val="75000"/>
                            <a:lumOff val="25000"/>
                          </a:srgbClr>
                        </a:gs>
                        <a:gs pos="99000">
                          <a:srgbClr val="000000">
                            <a:lumMod val="75000"/>
                            <a:lumOff val="25000"/>
                          </a:srgbClr>
                        </a:gs>
                      </a:gsLst>
                      <a:lin ang="5400000" scaled="1"/>
                    </a:gra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Sheet1!$A$3:$A$27</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pt idx="23">
                  <c:v>2024(F)</c:v>
                </c:pt>
                <c:pt idx="24">
                  <c:v>2025(F)</c:v>
                </c:pt>
              </c:strCache>
            </c:strRef>
          </c:cat>
          <c:val>
            <c:numRef>
              <c:f>Sheet1!$C$3:$C$27</c:f>
              <c:numCache>
                <c:formatCode>0.00</c:formatCode>
                <c:ptCount val="25"/>
                <c:pt idx="0">
                  <c:v>20.645320000000002</c:v>
                </c:pt>
                <c:pt idx="1">
                  <c:v>14.29692</c:v>
                </c:pt>
                <c:pt idx="2">
                  <c:v>11.93127</c:v>
                </c:pt>
                <c:pt idx="3">
                  <c:v>19.564319999999999</c:v>
                </c:pt>
                <c:pt idx="4">
                  <c:v>23.732980000000001</c:v>
                </c:pt>
                <c:pt idx="5">
                  <c:v>25.883209999999998</c:v>
                </c:pt>
                <c:pt idx="6">
                  <c:v>25.480589999999999</c:v>
                </c:pt>
                <c:pt idx="7">
                  <c:v>26.482019999999999</c:v>
                </c:pt>
                <c:pt idx="8">
                  <c:v>46.716320000000003</c:v>
                </c:pt>
                <c:pt idx="9">
                  <c:v>82.017570000000006</c:v>
                </c:pt>
                <c:pt idx="10">
                  <c:v>100.65532</c:v>
                </c:pt>
                <c:pt idx="11">
                  <c:v>100.79758</c:v>
                </c:pt>
                <c:pt idx="12">
                  <c:v>63.142139999999998</c:v>
                </c:pt>
                <c:pt idx="13">
                  <c:v>48.227719999999998</c:v>
                </c:pt>
                <c:pt idx="14">
                  <c:v>49.26708</c:v>
                </c:pt>
                <c:pt idx="15">
                  <c:v>47.303879999999999</c:v>
                </c:pt>
                <c:pt idx="16">
                  <c:v>38.50094</c:v>
                </c:pt>
                <c:pt idx="17">
                  <c:v>28.59196</c:v>
                </c:pt>
                <c:pt idx="18">
                  <c:v>41.727209999999999</c:v>
                </c:pt>
                <c:pt idx="19">
                  <c:v>49.111449999999998</c:v>
                </c:pt>
                <c:pt idx="20">
                  <c:v>38.252580000000002</c:v>
                </c:pt>
                <c:pt idx="21">
                  <c:v>31.458030000000001</c:v>
                </c:pt>
                <c:pt idx="22">
                  <c:v>27.803100000000001</c:v>
                </c:pt>
              </c:numCache>
            </c:numRef>
          </c:val>
          <c:smooth val="1"/>
          <c:extLst>
            <c:ext xmlns:c16="http://schemas.microsoft.com/office/drawing/2014/chart" uri="{C3380CC4-5D6E-409C-BE32-E72D297353CC}">
              <c16:uniqueId val="{00000006-2B1E-41D6-B09A-2467BDB6BDA4}"/>
            </c:ext>
          </c:extLst>
        </c:ser>
        <c:ser>
          <c:idx val="2"/>
          <c:order val="2"/>
          <c:tx>
            <c:strRef>
              <c:f>Sheet1!$D$1</c:f>
              <c:strCache>
                <c:ptCount val="1"/>
                <c:pt idx="0">
                  <c:v>선박해체(우)</c:v>
                </c:pt>
              </c:strCache>
            </c:strRef>
          </c:tx>
          <c:spPr>
            <a:ln w="19050" cap="rnd">
              <a:solidFill>
                <a:srgbClr val="00B0F0"/>
              </a:solidFill>
              <a:prstDash val="sysDot"/>
              <a:round/>
            </a:ln>
            <a:effectLst/>
          </c:spPr>
          <c:marker>
            <c:symbol val="none"/>
          </c:marker>
          <c:cat>
            <c:strRef>
              <c:f>Sheet1!$A$3:$A$27</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pt idx="23">
                  <c:v>2024(F)</c:v>
                </c:pt>
                <c:pt idx="24">
                  <c:v>2025(F)</c:v>
                </c:pt>
              </c:strCache>
            </c:strRef>
          </c:cat>
          <c:val>
            <c:numRef>
              <c:f>Sheet1!$D$3:$D$27</c:f>
              <c:numCache>
                <c:formatCode>#,##0.00</c:formatCode>
                <c:ptCount val="25"/>
                <c:pt idx="0">
                  <c:v>8.0180600000000002</c:v>
                </c:pt>
                <c:pt idx="1">
                  <c:v>5.9733999999999998</c:v>
                </c:pt>
                <c:pt idx="2">
                  <c:v>3.6205799999999999</c:v>
                </c:pt>
                <c:pt idx="3">
                  <c:v>1.1256200000000001</c:v>
                </c:pt>
                <c:pt idx="4">
                  <c:v>1.3189200000000001</c:v>
                </c:pt>
                <c:pt idx="5">
                  <c:v>1.7637400000000001</c:v>
                </c:pt>
                <c:pt idx="6">
                  <c:v>0.53847</c:v>
                </c:pt>
                <c:pt idx="7">
                  <c:v>5.55952</c:v>
                </c:pt>
                <c:pt idx="8">
                  <c:v>10.64316</c:v>
                </c:pt>
                <c:pt idx="9">
                  <c:v>6.4516</c:v>
                </c:pt>
                <c:pt idx="10">
                  <c:v>23.278890000000001</c:v>
                </c:pt>
                <c:pt idx="11">
                  <c:v>33.295200000000001</c:v>
                </c:pt>
                <c:pt idx="12">
                  <c:v>23.047999999999998</c:v>
                </c:pt>
                <c:pt idx="13">
                  <c:v>16.412749999999999</c:v>
                </c:pt>
                <c:pt idx="14">
                  <c:v>30.679099999999998</c:v>
                </c:pt>
                <c:pt idx="15">
                  <c:v>29.492699999999999</c:v>
                </c:pt>
                <c:pt idx="16">
                  <c:v>14.79232</c:v>
                </c:pt>
                <c:pt idx="17">
                  <c:v>4.41967</c:v>
                </c:pt>
                <c:pt idx="18">
                  <c:v>7.8730500000000001</c:v>
                </c:pt>
                <c:pt idx="19">
                  <c:v>15.197979999999999</c:v>
                </c:pt>
                <c:pt idx="20">
                  <c:v>5.2073799999999997</c:v>
                </c:pt>
                <c:pt idx="21">
                  <c:v>4.3337399999999997</c:v>
                </c:pt>
                <c:pt idx="22">
                  <c:v>4.8523100000000001</c:v>
                </c:pt>
              </c:numCache>
            </c:numRef>
          </c:val>
          <c:smooth val="1"/>
          <c:extLst>
            <c:ext xmlns:c16="http://schemas.microsoft.com/office/drawing/2014/chart" uri="{C3380CC4-5D6E-409C-BE32-E72D297353CC}">
              <c16:uniqueId val="{00000007-2B1E-41D6-B09A-2467BDB6BDA4}"/>
            </c:ext>
          </c:extLst>
        </c:ser>
        <c:dLbls>
          <c:showLegendKey val="0"/>
          <c:showVal val="0"/>
          <c:showCatName val="0"/>
          <c:showSerName val="0"/>
          <c:showPercent val="0"/>
          <c:showBubbleSize val="0"/>
        </c:dLbls>
        <c:marker val="1"/>
        <c:smooth val="0"/>
        <c:axId val="654635136"/>
        <c:axId val="649716216"/>
      </c:lineChart>
      <c:catAx>
        <c:axId val="649718176"/>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rgbClr val="000000">
                        <a:lumMod val="75000"/>
                        <a:lumOff val="25000"/>
                      </a:srgbClr>
                    </a:gs>
                    <a:gs pos="99000">
                      <a:srgbClr val="000000">
                        <a:lumMod val="75000"/>
                        <a:lumOff val="25000"/>
                      </a:srgbClr>
                    </a:gs>
                  </a:gsLst>
                  <a:lin ang="5400000" scaled="1"/>
                </a:gradFill>
                <a:latin typeface="+mn-lt"/>
                <a:ea typeface="+mn-ea"/>
                <a:cs typeface="+mn-cs"/>
              </a:defRPr>
            </a:pPr>
            <a:endParaRPr lang="ko-KR"/>
          </a:p>
        </c:txPr>
        <c:crossAx val="649723664"/>
        <c:crossesAt val="0"/>
        <c:auto val="0"/>
        <c:lblAlgn val="ctr"/>
        <c:lblOffset val="100"/>
        <c:noMultiLvlLbl val="0"/>
      </c:catAx>
      <c:valAx>
        <c:axId val="649723664"/>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rgbClr val="000000">
                        <a:lumMod val="75000"/>
                        <a:lumOff val="25000"/>
                      </a:srgbClr>
                    </a:gs>
                    <a:gs pos="99000">
                      <a:srgbClr val="000000">
                        <a:lumMod val="75000"/>
                        <a:lumOff val="25000"/>
                      </a:srgbClr>
                    </a:gs>
                  </a:gsLst>
                  <a:lin ang="5400000" scaled="1"/>
                </a:gradFill>
                <a:latin typeface="+mn-lt"/>
                <a:ea typeface="+mn-ea"/>
                <a:cs typeface="+mn-cs"/>
              </a:defRPr>
            </a:pPr>
            <a:endParaRPr lang="ko-KR"/>
          </a:p>
        </c:txPr>
        <c:crossAx val="649718176"/>
        <c:crosses val="autoZero"/>
        <c:crossBetween val="between"/>
        <c:majorUnit val="150"/>
      </c:valAx>
      <c:valAx>
        <c:axId val="649716216"/>
        <c:scaling>
          <c:orientation val="minMax"/>
          <c:max val="12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rgbClr val="000000">
                        <a:lumMod val="75000"/>
                        <a:lumOff val="25000"/>
                      </a:srgbClr>
                    </a:gs>
                    <a:gs pos="99000">
                      <a:srgbClr val="000000">
                        <a:lumMod val="75000"/>
                        <a:lumOff val="25000"/>
                      </a:srgbClr>
                    </a:gs>
                  </a:gsLst>
                  <a:lin ang="5400000" scaled="1"/>
                </a:gradFill>
                <a:latin typeface="+mn-lt"/>
                <a:ea typeface="+mn-ea"/>
                <a:cs typeface="+mn-cs"/>
              </a:defRPr>
            </a:pPr>
            <a:endParaRPr lang="ko-KR"/>
          </a:p>
        </c:txPr>
        <c:crossAx val="654635136"/>
        <c:crosses val="max"/>
        <c:crossBetween val="between"/>
      </c:valAx>
      <c:catAx>
        <c:axId val="654635136"/>
        <c:scaling>
          <c:orientation val="minMax"/>
        </c:scaling>
        <c:delete val="1"/>
        <c:axPos val="b"/>
        <c:numFmt formatCode="General" sourceLinked="1"/>
        <c:majorTickMark val="out"/>
        <c:minorTickMark val="none"/>
        <c:tickLblPos val="nextTo"/>
        <c:crossAx val="649716216"/>
        <c:crossesAt val="0"/>
        <c:auto val="1"/>
        <c:lblAlgn val="ctr"/>
        <c:lblOffset val="100"/>
        <c:noMultiLvlLbl val="1"/>
      </c:catAx>
      <c:spPr>
        <a:noFill/>
        <a:ln>
          <a:noFill/>
        </a:ln>
        <a:effectLst/>
      </c:spPr>
    </c:plotArea>
    <c:legend>
      <c:legendPos val="t"/>
      <c:layout>
        <c:manualLayout>
          <c:xMode val="edge"/>
          <c:yMode val="edge"/>
          <c:x val="0.13276471980088217"/>
          <c:y val="6.234195352837333E-2"/>
          <c:w val="0.72668123083147595"/>
          <c:h val="7.3517160559360348E-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rgbClr val="000000">
                      <a:lumMod val="75000"/>
                      <a:lumOff val="25000"/>
                    </a:srgbClr>
                  </a:gs>
                  <a:gs pos="99000">
                    <a:srgbClr val="000000">
                      <a:lumMod val="75000"/>
                      <a:lumOff val="25000"/>
                    </a:srgb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rgbClr val="000000">
                  <a:lumMod val="75000"/>
                  <a:lumOff val="25000"/>
                </a:srgbClr>
              </a:gs>
              <a:gs pos="99000">
                <a:srgbClr val="000000">
                  <a:lumMod val="75000"/>
                  <a:lumOff val="25000"/>
                </a:srgbClr>
              </a:gs>
            </a:gsLst>
            <a:lin ang="5400000" scaled="1"/>
          </a:gradFill>
        </a:defRPr>
      </a:pPr>
      <a:endParaRPr lang="ko-KR"/>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2263121350620972"/>
          <c:w val="0.82557834535112173"/>
          <c:h val="0.72155460017633866"/>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504D-4C48-A6F1-1B8A1381A62A}"/>
              </c:ext>
            </c:extLst>
          </c:dPt>
          <c:dPt>
            <c:idx val="17"/>
            <c:invertIfNegative val="0"/>
            <c:bubble3D val="0"/>
            <c:spPr>
              <a:solidFill>
                <a:srgbClr val="ADE4FF"/>
              </a:solidFill>
              <a:ln w="25400">
                <a:noFill/>
              </a:ln>
              <a:effectLst/>
            </c:spPr>
            <c:extLst>
              <c:ext xmlns:c16="http://schemas.microsoft.com/office/drawing/2014/chart" uri="{C3380CC4-5D6E-409C-BE32-E72D297353CC}">
                <c16:uniqueId val="{00000003-504D-4C48-A6F1-1B8A1381A62A}"/>
              </c:ext>
            </c:extLst>
          </c:dPt>
          <c:dPt>
            <c:idx val="18"/>
            <c:invertIfNegative val="0"/>
            <c:bubble3D val="0"/>
            <c:spPr>
              <a:solidFill>
                <a:srgbClr val="ADE4FF"/>
              </a:solidFill>
              <a:ln w="25400">
                <a:noFill/>
              </a:ln>
              <a:effectLst/>
            </c:spPr>
            <c:extLst>
              <c:ext xmlns:c16="http://schemas.microsoft.com/office/drawing/2014/chart" uri="{C3380CC4-5D6E-409C-BE32-E72D297353CC}">
                <c16:uniqueId val="{00000005-504D-4C48-A6F1-1B8A1381A62A}"/>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A-FCD6-45B0-A4A3-98B2682573EF}"/>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F-8E3B-465C-AE48-5AF09C68E443}"/>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Sheet1!$B$4:$B$26</c:f>
              <c:numCache>
                <c:formatCode>0.00</c:formatCode>
                <c:ptCount val="23"/>
                <c:pt idx="0">
                  <c:v>22.337641000000001</c:v>
                </c:pt>
                <c:pt idx="1">
                  <c:v>36.720362999999999</c:v>
                </c:pt>
                <c:pt idx="2">
                  <c:v>33.259154000000002</c:v>
                </c:pt>
                <c:pt idx="3">
                  <c:v>29.714545000000001</c:v>
                </c:pt>
                <c:pt idx="4">
                  <c:v>77.893061000000003</c:v>
                </c:pt>
                <c:pt idx="5">
                  <c:v>161.43993699999999</c:v>
                </c:pt>
                <c:pt idx="6">
                  <c:v>102.094077</c:v>
                </c:pt>
                <c:pt idx="7">
                  <c:v>37.494298000000001</c:v>
                </c:pt>
                <c:pt idx="8">
                  <c:v>102.749055</c:v>
                </c:pt>
                <c:pt idx="9">
                  <c:v>41.740246999999997</c:v>
                </c:pt>
                <c:pt idx="10">
                  <c:v>24.368907</c:v>
                </c:pt>
                <c:pt idx="11">
                  <c:v>104.150375</c:v>
                </c:pt>
                <c:pt idx="12">
                  <c:v>63.408940000000001</c:v>
                </c:pt>
                <c:pt idx="13">
                  <c:v>29.641922999999998</c:v>
                </c:pt>
                <c:pt idx="14">
                  <c:v>10.659800000000001</c:v>
                </c:pt>
                <c:pt idx="15">
                  <c:v>43.241228999999997</c:v>
                </c:pt>
                <c:pt idx="16">
                  <c:v>43.560417999999999</c:v>
                </c:pt>
                <c:pt idx="17">
                  <c:v>32.631216000000002</c:v>
                </c:pt>
                <c:pt idx="18">
                  <c:v>24.648813000000001</c:v>
                </c:pt>
                <c:pt idx="19">
                  <c:v>52.205168</c:v>
                </c:pt>
                <c:pt idx="20">
                  <c:v>34.964297999999999</c:v>
                </c:pt>
                <c:pt idx="21">
                  <c:v>26.748058</c:v>
                </c:pt>
                <c:pt idx="22">
                  <c:v>27.282520000000002</c:v>
                </c:pt>
              </c:numCache>
            </c:numRef>
          </c:val>
          <c:extLst>
            <c:ext xmlns:c16="http://schemas.microsoft.com/office/drawing/2014/chart" uri="{C3380CC4-5D6E-409C-BE32-E72D297353CC}">
              <c16:uniqueId val="{00000006-504D-4C48-A6F1-1B8A1381A62A}"/>
            </c:ext>
          </c:extLst>
        </c:ser>
        <c:dLbls>
          <c:showLegendKey val="0"/>
          <c:showVal val="0"/>
          <c:showCatName val="0"/>
          <c:showSerName val="0"/>
          <c:showPercent val="0"/>
          <c:showBubbleSize val="0"/>
        </c:dLbls>
        <c:gapWidth val="40"/>
        <c:overlap val="-10"/>
        <c:axId val="654641800"/>
        <c:axId val="654637488"/>
      </c:barChart>
      <c:lineChart>
        <c:grouping val="standard"/>
        <c:varyColors val="0"/>
        <c:ser>
          <c:idx val="1"/>
          <c:order val="1"/>
          <c:tx>
            <c:strRef>
              <c:f>Sheet1!$C$1</c:f>
              <c:strCache>
                <c:ptCount val="1"/>
                <c:pt idx="0">
                  <c:v>척수(우)</c:v>
                </c:pt>
              </c:strCache>
            </c:strRef>
          </c:tx>
          <c:spPr>
            <a:ln w="19050" cap="rnd">
              <a:solidFill>
                <a:srgbClr val="00338D"/>
              </a:solidFill>
              <a:prstDash val="solid"/>
              <a:round/>
            </a:ln>
            <a:effectLst/>
          </c:spPr>
          <c:marker>
            <c:symbol val="none"/>
          </c:marker>
          <c:dPt>
            <c:idx val="17"/>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8-504D-4C48-A6F1-1B8A1381A62A}"/>
              </c:ext>
            </c:extLst>
          </c:dPt>
          <c:dPt>
            <c:idx val="18"/>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A-504D-4C48-A6F1-1B8A1381A62A}"/>
              </c:ext>
            </c:extLst>
          </c:dPt>
          <c:dPt>
            <c:idx val="21"/>
            <c:marker>
              <c:symbol val="none"/>
            </c:marker>
            <c:bubble3D val="0"/>
            <c:spPr>
              <a:ln w="19050" cap="rnd">
                <a:solidFill>
                  <a:srgbClr val="000000"/>
                </a:solidFill>
                <a:prstDash val="solid"/>
                <a:round/>
              </a:ln>
              <a:effectLst/>
            </c:spPr>
            <c:extLst>
              <c:ext xmlns:c16="http://schemas.microsoft.com/office/drawing/2014/chart" uri="{C3380CC4-5D6E-409C-BE32-E72D297353CC}">
                <c16:uniqueId val="{0000000B-FCD6-45B0-A4A3-98B2682573EF}"/>
              </c:ext>
            </c:extLst>
          </c:dPt>
          <c:dPt>
            <c:idx val="22"/>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0-8E3B-465C-AE48-5AF09C68E443}"/>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04D-4C48-A6F1-1B8A1381A62A}"/>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04D-4C48-A6F1-1B8A1381A62A}"/>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04D-4C48-A6F1-1B8A1381A62A}"/>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Sheet1!$C$4:$C$26</c:f>
              <c:numCache>
                <c:formatCode>#,##0</c:formatCode>
                <c:ptCount val="23"/>
                <c:pt idx="0">
                  <c:v>307</c:v>
                </c:pt>
                <c:pt idx="1">
                  <c:v>499</c:v>
                </c:pt>
                <c:pt idx="2">
                  <c:v>419</c:v>
                </c:pt>
                <c:pt idx="3">
                  <c:v>438</c:v>
                </c:pt>
                <c:pt idx="4">
                  <c:v>1041</c:v>
                </c:pt>
                <c:pt idx="5">
                  <c:v>2073</c:v>
                </c:pt>
                <c:pt idx="6">
                  <c:v>1325</c:v>
                </c:pt>
                <c:pt idx="7">
                  <c:v>489</c:v>
                </c:pt>
                <c:pt idx="8">
                  <c:v>1449</c:v>
                </c:pt>
                <c:pt idx="9">
                  <c:v>587</c:v>
                </c:pt>
                <c:pt idx="10">
                  <c:v>357</c:v>
                </c:pt>
                <c:pt idx="11">
                  <c:v>1254</c:v>
                </c:pt>
                <c:pt idx="12">
                  <c:v>756</c:v>
                </c:pt>
                <c:pt idx="13">
                  <c:v>388</c:v>
                </c:pt>
                <c:pt idx="14">
                  <c:v>77</c:v>
                </c:pt>
                <c:pt idx="15">
                  <c:v>427</c:v>
                </c:pt>
                <c:pt idx="16">
                  <c:v>466</c:v>
                </c:pt>
                <c:pt idx="17">
                  <c:v>394</c:v>
                </c:pt>
                <c:pt idx="18">
                  <c:v>364</c:v>
                </c:pt>
                <c:pt idx="19">
                  <c:v>706</c:v>
                </c:pt>
                <c:pt idx="20">
                  <c:v>519</c:v>
                </c:pt>
                <c:pt idx="21">
                  <c:v>357</c:v>
                </c:pt>
                <c:pt idx="22">
                  <c:v>408</c:v>
                </c:pt>
              </c:numCache>
            </c:numRef>
          </c:val>
          <c:smooth val="1"/>
          <c:extLst>
            <c:ext xmlns:c16="http://schemas.microsoft.com/office/drawing/2014/chart" uri="{C3380CC4-5D6E-409C-BE32-E72D297353CC}">
              <c16:uniqueId val="{0000000E-504D-4C48-A6F1-1B8A1381A62A}"/>
            </c:ext>
          </c:extLst>
        </c:ser>
        <c:dLbls>
          <c:showLegendKey val="0"/>
          <c:showVal val="0"/>
          <c:showCatName val="0"/>
          <c:showSerName val="0"/>
          <c:showPercent val="0"/>
          <c:showBubbleSize val="0"/>
        </c:dLbls>
        <c:marker val="1"/>
        <c:smooth val="0"/>
        <c:axId val="654638664"/>
        <c:axId val="654642192"/>
      </c:lineChart>
      <c:catAx>
        <c:axId val="65464180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37488"/>
        <c:crossesAt val="0"/>
        <c:auto val="0"/>
        <c:lblAlgn val="ctr"/>
        <c:lblOffset val="100"/>
        <c:noMultiLvlLbl val="0"/>
      </c:catAx>
      <c:valAx>
        <c:axId val="65463748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41800"/>
        <c:crosses val="autoZero"/>
        <c:crossBetween val="between"/>
      </c:valAx>
      <c:valAx>
        <c:axId val="654642192"/>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38664"/>
        <c:crosses val="max"/>
        <c:crossBetween val="between"/>
      </c:valAx>
      <c:catAx>
        <c:axId val="654638664"/>
        <c:scaling>
          <c:orientation val="minMax"/>
        </c:scaling>
        <c:delete val="1"/>
        <c:axPos val="b"/>
        <c:numFmt formatCode="General" sourceLinked="1"/>
        <c:majorTickMark val="out"/>
        <c:minorTickMark val="none"/>
        <c:tickLblPos val="nextTo"/>
        <c:crossAx val="654642192"/>
        <c:crossesAt val="0"/>
        <c:auto val="1"/>
        <c:lblAlgn val="ctr"/>
        <c:lblOffset val="100"/>
        <c:noMultiLvlLbl val="1"/>
      </c:catAx>
      <c:spPr>
        <a:noFill/>
        <a:ln>
          <a:noFill/>
        </a:ln>
        <a:effectLst/>
      </c:spPr>
    </c:plotArea>
    <c:legend>
      <c:legendPos val="t"/>
      <c:layout>
        <c:manualLayout>
          <c:xMode val="edge"/>
          <c:yMode val="edge"/>
          <c:x val="0.26571881835107403"/>
          <c:y val="3.1464968999167751E-2"/>
          <c:w val="0.46356858407079654"/>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2695665198259171"/>
          <c:w val="0.81563888888888902"/>
          <c:h val="0.72185887826873674"/>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F20E-4EB0-80E4-6F3CFF33F9C4}"/>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2-9A25-41FA-8C45-DCABA4945CEE}"/>
              </c:ext>
            </c:extLst>
          </c:dPt>
          <c:cat>
            <c:strRef>
              <c:f>Sheet1!$A$3:$A$25</c:f>
              <c:strCache>
                <c:ptCount val="2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2023.1~9</c:v>
                </c:pt>
              </c:strCache>
            </c:strRef>
          </c:cat>
          <c:val>
            <c:numRef>
              <c:f>Sheet1!$B$3:$B$25</c:f>
              <c:numCache>
                <c:formatCode>#,##0</c:formatCode>
                <c:ptCount val="23"/>
                <c:pt idx="0">
                  <c:v>35750008</c:v>
                </c:pt>
                <c:pt idx="1">
                  <c:v>24033521</c:v>
                </c:pt>
                <c:pt idx="2">
                  <c:v>32074240</c:v>
                </c:pt>
                <c:pt idx="3">
                  <c:v>56863330</c:v>
                </c:pt>
                <c:pt idx="4">
                  <c:v>70558167</c:v>
                </c:pt>
                <c:pt idx="5">
                  <c:v>76486243</c:v>
                </c:pt>
                <c:pt idx="6">
                  <c:v>127071671</c:v>
                </c:pt>
                <c:pt idx="7">
                  <c:v>259249020</c:v>
                </c:pt>
                <c:pt idx="8">
                  <c:v>329133764</c:v>
                </c:pt>
                <c:pt idx="9">
                  <c:v>305264897</c:v>
                </c:pt>
                <c:pt idx="10">
                  <c:v>307713393</c:v>
                </c:pt>
                <c:pt idx="11">
                  <c:v>233698537</c:v>
                </c:pt>
                <c:pt idx="12">
                  <c:v>140475647</c:v>
                </c:pt>
                <c:pt idx="13">
                  <c:v>173174159</c:v>
                </c:pt>
                <c:pt idx="14">
                  <c:v>174661156</c:v>
                </c:pt>
                <c:pt idx="15">
                  <c:v>137326891</c:v>
                </c:pt>
                <c:pt idx="16">
                  <c:v>89222157</c:v>
                </c:pt>
                <c:pt idx="17">
                  <c:v>90283158</c:v>
                </c:pt>
                <c:pt idx="18">
                  <c:v>103065747</c:v>
                </c:pt>
                <c:pt idx="19">
                  <c:v>92157755</c:v>
                </c:pt>
                <c:pt idx="20">
                  <c:v>66938160</c:v>
                </c:pt>
                <c:pt idx="21">
                  <c:v>79573147</c:v>
                </c:pt>
                <c:pt idx="22">
                  <c:v>82624811</c:v>
                </c:pt>
              </c:numCache>
            </c:numRef>
          </c:val>
          <c:extLst>
            <c:ext xmlns:c16="http://schemas.microsoft.com/office/drawing/2014/chart" uri="{C3380CC4-5D6E-409C-BE32-E72D297353CC}">
              <c16:uniqueId val="{00000002-F20E-4EB0-80E4-6F3CFF33F9C4}"/>
            </c:ext>
          </c:extLst>
        </c:ser>
        <c:dLbls>
          <c:showLegendKey val="0"/>
          <c:showVal val="0"/>
          <c:showCatName val="0"/>
          <c:showSerName val="0"/>
          <c:showPercent val="0"/>
          <c:showBubbleSize val="0"/>
        </c:dLbls>
        <c:gapWidth val="40"/>
        <c:overlap val="-10"/>
        <c:axId val="654642584"/>
        <c:axId val="654638272"/>
      </c:barChart>
      <c:lineChart>
        <c:grouping val="standard"/>
        <c:varyColors val="0"/>
        <c:ser>
          <c:idx val="1"/>
          <c:order val="1"/>
          <c:tx>
            <c:strRef>
              <c:f>Sheet1!$C$1</c:f>
              <c:strCache>
                <c:ptCount val="1"/>
                <c:pt idx="0">
                  <c:v>선복량 대비 오더잔고 비중(우)</c:v>
                </c:pt>
              </c:strCache>
            </c:strRef>
          </c:tx>
          <c:spPr>
            <a:ln w="19050" cap="rnd">
              <a:solidFill>
                <a:srgbClr val="00338D"/>
              </a:solidFill>
              <a:round/>
            </a:ln>
            <a:effectLst/>
          </c:spPr>
          <c:marker>
            <c:symbol val="none"/>
          </c:marker>
          <c:dPt>
            <c:idx val="22"/>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3-9A25-41FA-8C45-DCABA4945CEE}"/>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0E-4EB0-80E4-6F3CFF33F9C4}"/>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20E-4EB0-80E4-6F3CFF33F9C4}"/>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20E-4EB0-80E4-6F3CFF33F9C4}"/>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Sheet1!$A$3:$A$25</c:f>
              <c:strCache>
                <c:ptCount val="2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2023.1~9</c:v>
                </c:pt>
              </c:strCache>
            </c:strRef>
          </c:cat>
          <c:val>
            <c:numRef>
              <c:f>Sheet1!$C$3:$C$25</c:f>
              <c:numCache>
                <c:formatCode>#,##0.00</c:formatCode>
                <c:ptCount val="23"/>
                <c:pt idx="0">
                  <c:v>13.013</c:v>
                </c:pt>
                <c:pt idx="1">
                  <c:v>8.3780000000000001</c:v>
                </c:pt>
                <c:pt idx="2">
                  <c:v>10.888999999999999</c:v>
                </c:pt>
                <c:pt idx="3">
                  <c:v>18.783000000000001</c:v>
                </c:pt>
                <c:pt idx="4">
                  <c:v>21.902000000000001</c:v>
                </c:pt>
                <c:pt idx="5">
                  <c:v>22.17</c:v>
                </c:pt>
                <c:pt idx="6">
                  <c:v>34.511000000000003</c:v>
                </c:pt>
                <c:pt idx="7">
                  <c:v>65.960999999999999</c:v>
                </c:pt>
                <c:pt idx="8">
                  <c:v>78.210999999999999</c:v>
                </c:pt>
                <c:pt idx="9">
                  <c:v>65.563000000000002</c:v>
                </c:pt>
                <c:pt idx="10">
                  <c:v>56.445</c:v>
                </c:pt>
                <c:pt idx="11">
                  <c:v>37.33</c:v>
                </c:pt>
                <c:pt idx="12">
                  <c:v>20.285</c:v>
                </c:pt>
                <c:pt idx="13">
                  <c:v>23.654</c:v>
                </c:pt>
                <c:pt idx="14">
                  <c:v>22.864999999999998</c:v>
                </c:pt>
                <c:pt idx="15">
                  <c:v>17.565999999999999</c:v>
                </c:pt>
                <c:pt idx="16">
                  <c:v>11.17</c:v>
                </c:pt>
                <c:pt idx="17">
                  <c:v>10.981999999999999</c:v>
                </c:pt>
                <c:pt idx="18">
                  <c:v>12.182</c:v>
                </c:pt>
                <c:pt idx="19">
                  <c:v>10.476000000000001</c:v>
                </c:pt>
                <c:pt idx="20">
                  <c:v>7.3310000000000004</c:v>
                </c:pt>
                <c:pt idx="21">
                  <c:v>8.4109999999999996</c:v>
                </c:pt>
                <c:pt idx="22">
                  <c:v>8.4909999999999997</c:v>
                </c:pt>
              </c:numCache>
            </c:numRef>
          </c:val>
          <c:smooth val="1"/>
          <c:extLst>
            <c:ext xmlns:c16="http://schemas.microsoft.com/office/drawing/2014/chart" uri="{C3380CC4-5D6E-409C-BE32-E72D297353CC}">
              <c16:uniqueId val="{00000006-F20E-4EB0-80E4-6F3CFF33F9C4}"/>
            </c:ext>
          </c:extLst>
        </c:ser>
        <c:dLbls>
          <c:showLegendKey val="0"/>
          <c:showVal val="0"/>
          <c:showCatName val="0"/>
          <c:showSerName val="0"/>
          <c:showPercent val="0"/>
          <c:showBubbleSize val="0"/>
        </c:dLbls>
        <c:marker val="1"/>
        <c:smooth val="0"/>
        <c:axId val="654640624"/>
        <c:axId val="654639840"/>
      </c:lineChart>
      <c:catAx>
        <c:axId val="654642584"/>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38272"/>
        <c:crossesAt val="0"/>
        <c:auto val="0"/>
        <c:lblAlgn val="ctr"/>
        <c:lblOffset val="100"/>
        <c:noMultiLvlLbl val="0"/>
      </c:catAx>
      <c:valAx>
        <c:axId val="654638272"/>
        <c:scaling>
          <c:orientation val="minMax"/>
          <c:max val="450000000"/>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42584"/>
        <c:crosses val="autoZero"/>
        <c:crossBetween val="between"/>
        <c:dispUnits>
          <c:builtInUnit val="millions"/>
        </c:dispUnits>
      </c:valAx>
      <c:valAx>
        <c:axId val="654639840"/>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4640624"/>
        <c:crosses val="max"/>
        <c:crossBetween val="between"/>
      </c:valAx>
      <c:catAx>
        <c:axId val="654640624"/>
        <c:scaling>
          <c:orientation val="minMax"/>
        </c:scaling>
        <c:delete val="1"/>
        <c:axPos val="b"/>
        <c:numFmt formatCode="General" sourceLinked="1"/>
        <c:majorTickMark val="out"/>
        <c:minorTickMark val="none"/>
        <c:tickLblPos val="nextTo"/>
        <c:crossAx val="654639840"/>
        <c:crossesAt val="0"/>
        <c:auto val="1"/>
        <c:lblAlgn val="ctr"/>
        <c:lblOffset val="100"/>
        <c:noMultiLvlLbl val="1"/>
      </c:catAx>
      <c:spPr>
        <a:noFill/>
        <a:ln>
          <a:noFill/>
        </a:ln>
        <a:effectLst/>
      </c:spPr>
    </c:plotArea>
    <c:legend>
      <c:legendPos val="t"/>
      <c:layout>
        <c:manualLayout>
          <c:xMode val="edge"/>
          <c:yMode val="edge"/>
          <c:x val="0.14921616751834715"/>
          <c:y val="1.5536351238885785E-2"/>
          <c:w val="0.7084500310149543"/>
          <c:h val="0.11304462839466056"/>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8624059080972713"/>
          <c:w val="0.83647800363853642"/>
          <c:h val="0.64918800201599081"/>
        </c:manualLayout>
      </c:layout>
      <c:barChart>
        <c:barDir val="col"/>
        <c:grouping val="clustered"/>
        <c:varyColors val="0"/>
        <c:ser>
          <c:idx val="0"/>
          <c:order val="0"/>
          <c:tx>
            <c:strRef>
              <c:f>Sheet1!$B$1</c:f>
              <c:strCache>
                <c:ptCount val="1"/>
                <c:pt idx="0">
                  <c:v>중국 해상 수입량(좌)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E1DD-4CB1-9CAC-72259F7AA9A3}"/>
              </c:ext>
            </c:extLst>
          </c:dPt>
          <c:dPt>
            <c:idx val="17"/>
            <c:invertIfNegative val="0"/>
            <c:bubble3D val="0"/>
            <c:spPr>
              <a:solidFill>
                <a:srgbClr val="ADE4FF"/>
              </a:solidFill>
              <a:ln w="25400">
                <a:noFill/>
              </a:ln>
              <a:effectLst/>
            </c:spPr>
            <c:extLst>
              <c:ext xmlns:c16="http://schemas.microsoft.com/office/drawing/2014/chart" uri="{C3380CC4-5D6E-409C-BE32-E72D297353CC}">
                <c16:uniqueId val="{00000003-E1DD-4CB1-9CAC-72259F7AA9A3}"/>
              </c:ext>
            </c:extLst>
          </c:dPt>
          <c:dPt>
            <c:idx val="19"/>
            <c:invertIfNegative val="0"/>
            <c:bubble3D val="0"/>
            <c:spPr>
              <a:solidFill>
                <a:srgbClr val="ADE4FF"/>
              </a:solidFill>
              <a:ln w="25400">
                <a:noFill/>
              </a:ln>
              <a:effectLst/>
            </c:spPr>
            <c:extLst>
              <c:ext xmlns:c16="http://schemas.microsoft.com/office/drawing/2014/chart" uri="{C3380CC4-5D6E-409C-BE32-E72D297353CC}">
                <c16:uniqueId val="{00000005-E1DD-4CB1-9CAC-72259F7AA9A3}"/>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6-5D6A-4D68-B13C-E3B590EBDB2E}"/>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9-D94C-409C-88DB-991AA18AFA8C}"/>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Sheet1!$B$4:$B$26</c:f>
              <c:numCache>
                <c:formatCode>#,##0.0</c:formatCode>
                <c:ptCount val="23"/>
                <c:pt idx="0">
                  <c:v>110.67653</c:v>
                </c:pt>
                <c:pt idx="1">
                  <c:v>146.75954999999999</c:v>
                </c:pt>
                <c:pt idx="2">
                  <c:v>204.67186000000001</c:v>
                </c:pt>
                <c:pt idx="3">
                  <c:v>270.56416000000002</c:v>
                </c:pt>
                <c:pt idx="4">
                  <c:v>318.94439</c:v>
                </c:pt>
                <c:pt idx="5">
                  <c:v>377.07382000000001</c:v>
                </c:pt>
                <c:pt idx="6">
                  <c:v>435.87153999999998</c:v>
                </c:pt>
                <c:pt idx="7">
                  <c:v>614.60576000000003</c:v>
                </c:pt>
                <c:pt idx="8">
                  <c:v>602.56124</c:v>
                </c:pt>
                <c:pt idx="9">
                  <c:v>665.40323999999998</c:v>
                </c:pt>
                <c:pt idx="10">
                  <c:v>723.92789000000005</c:v>
                </c:pt>
                <c:pt idx="11">
                  <c:v>794.93844000000001</c:v>
                </c:pt>
                <c:pt idx="12">
                  <c:v>913.78548000000001</c:v>
                </c:pt>
                <c:pt idx="13">
                  <c:v>939.71556999999996</c:v>
                </c:pt>
                <c:pt idx="14">
                  <c:v>1007.88571</c:v>
                </c:pt>
                <c:pt idx="15">
                  <c:v>1057.9075</c:v>
                </c:pt>
                <c:pt idx="16">
                  <c:v>1047.7047299999999</c:v>
                </c:pt>
                <c:pt idx="17">
                  <c:v>1047.41759</c:v>
                </c:pt>
                <c:pt idx="18">
                  <c:v>1145.6328900000001</c:v>
                </c:pt>
                <c:pt idx="19" formatCode="#,##0.00">
                  <c:v>1107.44571</c:v>
                </c:pt>
                <c:pt idx="20" formatCode="#,##0.00">
                  <c:v>1092.0974900000001</c:v>
                </c:pt>
                <c:pt idx="21" formatCode="#,##0.00">
                  <c:v>713.61635999999999</c:v>
                </c:pt>
                <c:pt idx="22" formatCode="#,##0.00">
                  <c:v>763.86083000000008</c:v>
                </c:pt>
              </c:numCache>
            </c:numRef>
          </c:val>
          <c:extLst>
            <c:ext xmlns:c16="http://schemas.microsoft.com/office/drawing/2014/chart" uri="{C3380CC4-5D6E-409C-BE32-E72D297353CC}">
              <c16:uniqueId val="{00000006-E1DD-4CB1-9CAC-72259F7AA9A3}"/>
            </c:ext>
          </c:extLst>
        </c:ser>
        <c:dLbls>
          <c:showLegendKey val="0"/>
          <c:showVal val="0"/>
          <c:showCatName val="0"/>
          <c:showSerName val="0"/>
          <c:showPercent val="0"/>
          <c:showBubbleSize val="0"/>
        </c:dLbls>
        <c:gapWidth val="40"/>
        <c:overlap val="-10"/>
        <c:axId val="649717784"/>
        <c:axId val="649723272"/>
      </c:barChart>
      <c:lineChart>
        <c:grouping val="standard"/>
        <c:varyColors val="0"/>
        <c:ser>
          <c:idx val="1"/>
          <c:order val="1"/>
          <c:tx>
            <c:strRef>
              <c:f>Sheet1!$C$1</c:f>
              <c:strCache>
                <c:ptCount val="1"/>
                <c:pt idx="0">
                  <c:v>전체 철광석 물동량 대비 중국 수입비중(우)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1DD-4CB1-9CAC-72259F7AA9A3}"/>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1DD-4CB1-9CAC-72259F7AA9A3}"/>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1DD-4CB1-9CAC-72259F7AA9A3}"/>
                </c:ext>
              </c:extLst>
            </c:dLbl>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Sheet1!$C$4:$C$26</c:f>
              <c:numCache>
                <c:formatCode>General</c:formatCode>
                <c:ptCount val="23"/>
                <c:pt idx="0">
                  <c:v>23.14707772993917</c:v>
                </c:pt>
                <c:pt idx="1">
                  <c:v>28.557107443352319</c:v>
                </c:pt>
                <c:pt idx="2">
                  <c:v>34.729825471274459</c:v>
                </c:pt>
                <c:pt idx="3">
                  <c:v>41.259376123784527</c:v>
                </c:pt>
                <c:pt idx="4">
                  <c:v>45.003331038798009</c:v>
                </c:pt>
                <c:pt idx="5">
                  <c:v>48.494933503055528</c:v>
                </c:pt>
                <c:pt idx="6">
                  <c:v>51.753468326210381</c:v>
                </c:pt>
                <c:pt idx="7">
                  <c:v>67.025527238729239</c:v>
                </c:pt>
                <c:pt idx="8">
                  <c:v>60.846781352151922</c:v>
                </c:pt>
                <c:pt idx="9">
                  <c:v>63.179945692856833</c:v>
                </c:pt>
                <c:pt idx="10">
                  <c:v>65.143274723532173</c:v>
                </c:pt>
                <c:pt idx="11">
                  <c:v>66.831785065651928</c:v>
                </c:pt>
                <c:pt idx="12">
                  <c:v>68.084689579845971</c:v>
                </c:pt>
                <c:pt idx="13">
                  <c:v>69.190103097362154</c:v>
                </c:pt>
                <c:pt idx="14">
                  <c:v>71.039337940916568</c:v>
                </c:pt>
                <c:pt idx="15">
                  <c:v>71.636949089087025</c:v>
                </c:pt>
                <c:pt idx="16">
                  <c:v>70.902807044143458</c:v>
                </c:pt>
                <c:pt idx="17">
                  <c:v>71.988993552969475</c:v>
                </c:pt>
                <c:pt idx="18">
                  <c:v>76.104823679001257</c:v>
                </c:pt>
                <c:pt idx="19">
                  <c:v>72.634579305570327</c:v>
                </c:pt>
                <c:pt idx="20">
                  <c:v>74.059208876568263</c:v>
                </c:pt>
              </c:numCache>
            </c:numRef>
          </c:val>
          <c:smooth val="1"/>
          <c:extLst>
            <c:ext xmlns:c16="http://schemas.microsoft.com/office/drawing/2014/chart" uri="{C3380CC4-5D6E-409C-BE32-E72D297353CC}">
              <c16:uniqueId val="{0000000A-E1DD-4CB1-9CAC-72259F7AA9A3}"/>
            </c:ext>
          </c:extLst>
        </c:ser>
        <c:ser>
          <c:idx val="2"/>
          <c:order val="2"/>
          <c:tx>
            <c:strRef>
              <c:f>Sheet1!$D$1</c:f>
              <c:strCache>
                <c:ptCount val="1"/>
                <c:pt idx="0">
                  <c:v>중국 수입량 증감률(우)</c:v>
                </c:pt>
              </c:strCache>
            </c:strRef>
          </c:tx>
          <c:spPr>
            <a:ln w="19050" cap="rnd">
              <a:solidFill>
                <a:srgbClr val="0072DA"/>
              </a:solidFill>
              <a:prstDash val="sysDot"/>
              <a:round/>
            </a:ln>
            <a:effectLst/>
          </c:spPr>
          <c:marker>
            <c:symbol val="none"/>
          </c:marker>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Sheet1!$D$4:$D$26</c:f>
              <c:numCache>
                <c:formatCode>General</c:formatCode>
                <c:ptCount val="23"/>
                <c:pt idx="0">
                  <c:v>21.084996280250319</c:v>
                </c:pt>
                <c:pt idx="1">
                  <c:v>32.602232831116041</c:v>
                </c:pt>
                <c:pt idx="2">
                  <c:v>39.460675642573193</c:v>
                </c:pt>
                <c:pt idx="3">
                  <c:v>32.194117940785802</c:v>
                </c:pt>
                <c:pt idx="4">
                  <c:v>17.881241181389278</c:v>
                </c:pt>
                <c:pt idx="5">
                  <c:v>18.225569040421128</c:v>
                </c:pt>
                <c:pt idx="6">
                  <c:v>15.593158920446923</c:v>
                </c:pt>
                <c:pt idx="7">
                  <c:v>41.006168927661591</c:v>
                </c:pt>
                <c:pt idx="8">
                  <c:v>-1.9597147934311638</c:v>
                </c:pt>
                <c:pt idx="9">
                  <c:v>10.429147417447558</c:v>
                </c:pt>
                <c:pt idx="10">
                  <c:v>8.7953659498261629</c:v>
                </c:pt>
                <c:pt idx="11">
                  <c:v>9.8090639939290032</c:v>
                </c:pt>
                <c:pt idx="12">
                  <c:v>14.950470881745256</c:v>
                </c:pt>
                <c:pt idx="13">
                  <c:v>2.8376561641141365</c:v>
                </c:pt>
                <c:pt idx="14">
                  <c:v>7.2543376077082629</c:v>
                </c:pt>
                <c:pt idx="15">
                  <c:v>4.9630418909302731</c:v>
                </c:pt>
                <c:pt idx="16">
                  <c:v>-0.96442930974589935</c:v>
                </c:pt>
                <c:pt idx="17">
                  <c:v>-2.7406576660192083E-2</c:v>
                </c:pt>
                <c:pt idx="18">
                  <c:v>9.3769000003141123</c:v>
                </c:pt>
                <c:pt idx="19">
                  <c:v>-3.3332824444312279</c:v>
                </c:pt>
                <c:pt idx="20">
                  <c:v>-1.3859117301560413</c:v>
                </c:pt>
              </c:numCache>
            </c:numRef>
          </c:val>
          <c:smooth val="1"/>
          <c:extLst>
            <c:ext xmlns:c16="http://schemas.microsoft.com/office/drawing/2014/chart" uri="{C3380CC4-5D6E-409C-BE32-E72D297353CC}">
              <c16:uniqueId val="{0000000B-E1DD-4CB1-9CAC-72259F7AA9A3}"/>
            </c:ext>
          </c:extLst>
        </c:ser>
        <c:dLbls>
          <c:showLegendKey val="0"/>
          <c:showVal val="0"/>
          <c:showCatName val="0"/>
          <c:showSerName val="0"/>
          <c:showPercent val="0"/>
          <c:showBubbleSize val="0"/>
        </c:dLbls>
        <c:marker val="1"/>
        <c:smooth val="0"/>
        <c:axId val="649722096"/>
        <c:axId val="649719744"/>
      </c:lineChart>
      <c:catAx>
        <c:axId val="649717784"/>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23272"/>
        <c:crossesAt val="0"/>
        <c:auto val="0"/>
        <c:lblAlgn val="ctr"/>
        <c:lblOffset val="100"/>
        <c:noMultiLvlLbl val="0"/>
      </c:catAx>
      <c:valAx>
        <c:axId val="649723272"/>
        <c:scaling>
          <c:orientation val="minMax"/>
          <c:max val="1500"/>
          <c:min val="-3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17784"/>
        <c:crosses val="autoZero"/>
        <c:crossBetween val="between"/>
        <c:majorUnit val="300"/>
      </c:valAx>
      <c:valAx>
        <c:axId val="649719744"/>
        <c:scaling>
          <c:orientation val="minMax"/>
          <c:max val="100"/>
          <c:min val="-2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22096"/>
        <c:crosses val="max"/>
        <c:crossBetween val="between"/>
        <c:majorUnit val="20"/>
      </c:valAx>
      <c:catAx>
        <c:axId val="649722096"/>
        <c:scaling>
          <c:orientation val="minMax"/>
        </c:scaling>
        <c:delete val="1"/>
        <c:axPos val="b"/>
        <c:numFmt formatCode="General" sourceLinked="1"/>
        <c:majorTickMark val="out"/>
        <c:minorTickMark val="none"/>
        <c:tickLblPos val="nextTo"/>
        <c:crossAx val="649719744"/>
        <c:crossesAt val="0"/>
        <c:auto val="1"/>
        <c:lblAlgn val="ctr"/>
        <c:lblOffset val="100"/>
        <c:noMultiLvlLbl val="1"/>
      </c:catAx>
      <c:spPr>
        <a:noFill/>
        <a:ln>
          <a:noFill/>
        </a:ln>
        <a:effectLst/>
      </c:spPr>
    </c:plotArea>
    <c:legend>
      <c:legendPos val="t"/>
      <c:layout>
        <c:manualLayout>
          <c:xMode val="edge"/>
          <c:yMode val="edge"/>
          <c:x val="0.10024071724315115"/>
          <c:y val="1.9469591484039216E-2"/>
          <c:w val="0.80639134709931171"/>
          <c:h val="0.14382355188232121"/>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75000"/>
                  <a:lumOff val="25000"/>
                </a:schemeClr>
              </a:gs>
              <a:gs pos="99000">
                <a:schemeClr val="tx1">
                  <a:lumMod val="75000"/>
                  <a:lumOff val="25000"/>
                </a:schemeClr>
              </a:gs>
            </a:gsLst>
            <a:lin ang="5400000" scaled="1"/>
          </a:gradFill>
        </a:defRPr>
      </a:pPr>
      <a:endParaRPr lang="ko-KR"/>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24713921424836E-2"/>
          <c:y val="0.18594627665051799"/>
          <c:w val="0.84231544985345386"/>
          <c:h val="0.64948221678195606"/>
        </c:manualLayout>
      </c:layout>
      <c:barChart>
        <c:barDir val="col"/>
        <c:grouping val="clustered"/>
        <c:varyColors val="0"/>
        <c:ser>
          <c:idx val="0"/>
          <c:order val="0"/>
          <c:tx>
            <c:strRef>
              <c:f>Sheet1!$B$1</c:f>
              <c:strCache>
                <c:ptCount val="1"/>
                <c:pt idx="0">
                  <c:v>중국 수입량(좌)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83DA-4A53-9D6B-5190B9CF17A4}"/>
              </c:ext>
            </c:extLst>
          </c:dPt>
          <c:dPt>
            <c:idx val="17"/>
            <c:invertIfNegative val="0"/>
            <c:bubble3D val="0"/>
            <c:spPr>
              <a:solidFill>
                <a:srgbClr val="ADE4FF"/>
              </a:solidFill>
              <a:ln w="25400">
                <a:noFill/>
              </a:ln>
              <a:effectLst/>
            </c:spPr>
            <c:extLst>
              <c:ext xmlns:c16="http://schemas.microsoft.com/office/drawing/2014/chart" uri="{C3380CC4-5D6E-409C-BE32-E72D297353CC}">
                <c16:uniqueId val="{00000003-83DA-4A53-9D6B-5190B9CF17A4}"/>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4-8B67-466D-AFE8-2F3BEC836F0D}"/>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6-D386-4C09-B933-19DC6BEB129D}"/>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Sheet1!$B$4:$B$26</c:f>
              <c:numCache>
                <c:formatCode>#,##0.00</c:formatCode>
                <c:ptCount val="23"/>
                <c:pt idx="0">
                  <c:v>8326.7450000000008</c:v>
                </c:pt>
                <c:pt idx="1">
                  <c:v>7165.7860000000001</c:v>
                </c:pt>
                <c:pt idx="2">
                  <c:v>9326.1170000000002</c:v>
                </c:pt>
                <c:pt idx="3">
                  <c:v>5996.1610000000001</c:v>
                </c:pt>
                <c:pt idx="4">
                  <c:v>10864.073</c:v>
                </c:pt>
                <c:pt idx="5">
                  <c:v>16775.376</c:v>
                </c:pt>
                <c:pt idx="6">
                  <c:v>16890.973000000002</c:v>
                </c:pt>
                <c:pt idx="7">
                  <c:v>61190.934000000001</c:v>
                </c:pt>
                <c:pt idx="8">
                  <c:v>109134.019</c:v>
                </c:pt>
                <c:pt idx="9">
                  <c:v>141023.94200000001</c:v>
                </c:pt>
                <c:pt idx="10">
                  <c:v>194110.03200000001</c:v>
                </c:pt>
                <c:pt idx="11">
                  <c:v>204940.99400000001</c:v>
                </c:pt>
                <c:pt idx="12">
                  <c:v>191392.05900000001</c:v>
                </c:pt>
                <c:pt idx="13">
                  <c:v>128373.549</c:v>
                </c:pt>
                <c:pt idx="14">
                  <c:v>164845.31599999999</c:v>
                </c:pt>
                <c:pt idx="15">
                  <c:v>173962.24799999999</c:v>
                </c:pt>
                <c:pt idx="16">
                  <c:v>197693.19200000001</c:v>
                </c:pt>
                <c:pt idx="17">
                  <c:v>215976.00599999999</c:v>
                </c:pt>
                <c:pt idx="18">
                  <c:v>193441.114</c:v>
                </c:pt>
                <c:pt idx="19">
                  <c:v>241699.478</c:v>
                </c:pt>
                <c:pt idx="20">
                  <c:v>197626.247</c:v>
                </c:pt>
                <c:pt idx="21" formatCode="General">
                  <c:v>111659.735</c:v>
                </c:pt>
                <c:pt idx="22" formatCode="General">
                  <c:v>204070.07599999997</c:v>
                </c:pt>
              </c:numCache>
            </c:numRef>
          </c:val>
          <c:extLst>
            <c:ext xmlns:c16="http://schemas.microsoft.com/office/drawing/2014/chart" uri="{C3380CC4-5D6E-409C-BE32-E72D297353CC}">
              <c16:uniqueId val="{00000004-83DA-4A53-9D6B-5190B9CF17A4}"/>
            </c:ext>
          </c:extLst>
        </c:ser>
        <c:dLbls>
          <c:showLegendKey val="0"/>
          <c:showVal val="0"/>
          <c:showCatName val="0"/>
          <c:showSerName val="0"/>
          <c:showPercent val="0"/>
          <c:showBubbleSize val="0"/>
        </c:dLbls>
        <c:gapWidth val="40"/>
        <c:overlap val="-10"/>
        <c:axId val="649717000"/>
        <c:axId val="649720136"/>
      </c:barChart>
      <c:lineChart>
        <c:grouping val="standard"/>
        <c:varyColors val="0"/>
        <c:ser>
          <c:idx val="1"/>
          <c:order val="1"/>
          <c:tx>
            <c:strRef>
              <c:f>Sheet1!$C$1</c:f>
              <c:strCache>
                <c:ptCount val="1"/>
                <c:pt idx="0">
                  <c:v>전체 발전용 석탄 물동량 대비 중국 수입 비중(우)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3DA-4A53-9D6B-5190B9CF17A4}"/>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3DA-4A53-9D6B-5190B9CF17A4}"/>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3DA-4A53-9D6B-5190B9CF17A4}"/>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Sheet1!$C$4:$C$26</c:f>
              <c:numCache>
                <c:formatCode>0.00</c:formatCode>
                <c:ptCount val="23"/>
                <c:pt idx="0">
                  <c:v>2.1291268693939469</c:v>
                </c:pt>
                <c:pt idx="1">
                  <c:v>1.6575675457550072</c:v>
                </c:pt>
                <c:pt idx="2">
                  <c:v>1.9872392542972923</c:v>
                </c:pt>
                <c:pt idx="3">
                  <c:v>1.2201328810307965</c:v>
                </c:pt>
                <c:pt idx="4">
                  <c:v>2.0305087496695582</c:v>
                </c:pt>
                <c:pt idx="5">
                  <c:v>2.9309751687059453</c:v>
                </c:pt>
                <c:pt idx="6">
                  <c:v>2.8410283089050936</c:v>
                </c:pt>
                <c:pt idx="7">
                  <c:v>9.846229790696551</c:v>
                </c:pt>
                <c:pt idx="8">
                  <c:v>15.617562629729543</c:v>
                </c:pt>
                <c:pt idx="9">
                  <c:v>18.041162662223446</c:v>
                </c:pt>
                <c:pt idx="10">
                  <c:v>21.863599724467552</c:v>
                </c:pt>
                <c:pt idx="11">
                  <c:v>22.139472447255535</c:v>
                </c:pt>
                <c:pt idx="12">
                  <c:v>19.860755282316216</c:v>
                </c:pt>
                <c:pt idx="13">
                  <c:v>14.394227492407301</c:v>
                </c:pt>
                <c:pt idx="14">
                  <c:v>18.389260081379778</c:v>
                </c:pt>
                <c:pt idx="15">
                  <c:v>18.210972796323851</c:v>
                </c:pt>
                <c:pt idx="16">
                  <c:v>19.654247316270229</c:v>
                </c:pt>
                <c:pt idx="17">
                  <c:v>20.977569107206584</c:v>
                </c:pt>
                <c:pt idx="18">
                  <c:v>20.80042687081821</c:v>
                </c:pt>
                <c:pt idx="19">
                  <c:v>25.180702193265773</c:v>
                </c:pt>
                <c:pt idx="20">
                  <c:v>20.501501265799568</c:v>
                </c:pt>
              </c:numCache>
            </c:numRef>
          </c:val>
          <c:smooth val="1"/>
          <c:extLst>
            <c:ext xmlns:c16="http://schemas.microsoft.com/office/drawing/2014/chart" uri="{C3380CC4-5D6E-409C-BE32-E72D297353CC}">
              <c16:uniqueId val="{00000008-83DA-4A53-9D6B-5190B9CF17A4}"/>
            </c:ext>
          </c:extLst>
        </c:ser>
        <c:ser>
          <c:idx val="2"/>
          <c:order val="2"/>
          <c:tx>
            <c:strRef>
              <c:f>Sheet1!$D$1</c:f>
              <c:strCache>
                <c:ptCount val="1"/>
                <c:pt idx="0">
                  <c:v>중국 수입량 증감률(우)</c:v>
                </c:pt>
              </c:strCache>
            </c:strRef>
          </c:tx>
          <c:spPr>
            <a:ln w="19050" cap="rnd">
              <a:solidFill>
                <a:srgbClr val="0072DA"/>
              </a:solidFill>
              <a:prstDash val="sysDot"/>
              <a:round/>
            </a:ln>
            <a:effectLst/>
          </c:spPr>
          <c:marker>
            <c:symbol val="none"/>
          </c:marker>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2022.1~8</c:v>
                </c:pt>
                <c:pt idx="22">
                  <c:v>2023.1~8</c:v>
                </c:pt>
              </c:strCache>
            </c:strRef>
          </c:cat>
          <c:val>
            <c:numRef>
              <c:f>Sheet1!$D$4:$D$26</c:f>
              <c:numCache>
                <c:formatCode>#,##0.00</c:formatCode>
                <c:ptCount val="23"/>
                <c:pt idx="1">
                  <c:v>-13.94253096498092</c:v>
                </c:pt>
                <c:pt idx="2">
                  <c:v>30.147858169362024</c:v>
                </c:pt>
                <c:pt idx="3">
                  <c:v>-35.705706887443085</c:v>
                </c:pt>
                <c:pt idx="4">
                  <c:v>81.183810774927494</c:v>
                </c:pt>
                <c:pt idx="5">
                  <c:v>54.411480850690154</c:v>
                </c:pt>
                <c:pt idx="6">
                  <c:v>0.68908738617841747</c:v>
                </c:pt>
                <c:pt idx="7">
                  <c:v>262.27003619033667</c:v>
                </c:pt>
                <c:pt idx="8">
                  <c:v>78.349980734074094</c:v>
                </c:pt>
                <c:pt idx="9">
                  <c:v>29.220882078941862</c:v>
                </c:pt>
                <c:pt idx="10">
                  <c:v>37.64331733118054</c:v>
                </c:pt>
                <c:pt idx="11">
                  <c:v>5.5798053755408166</c:v>
                </c:pt>
                <c:pt idx="12">
                  <c:v>-6.6111394970593329</c:v>
                </c:pt>
                <c:pt idx="13">
                  <c:v>-32.926397432194406</c:v>
                </c:pt>
                <c:pt idx="14">
                  <c:v>28.410655687333215</c:v>
                </c:pt>
                <c:pt idx="15">
                  <c:v>5.5305981517849139</c:v>
                </c:pt>
                <c:pt idx="16">
                  <c:v>13.641433283846746</c:v>
                </c:pt>
                <c:pt idx="17">
                  <c:v>9.2480746630870225</c:v>
                </c:pt>
                <c:pt idx="18">
                  <c:v>-10.433979411583337</c:v>
                </c:pt>
                <c:pt idx="19">
                  <c:v>24.947314974623232</c:v>
                </c:pt>
                <c:pt idx="20">
                  <c:v>-18.234723287238545</c:v>
                </c:pt>
              </c:numCache>
            </c:numRef>
          </c:val>
          <c:smooth val="1"/>
          <c:extLst>
            <c:ext xmlns:c16="http://schemas.microsoft.com/office/drawing/2014/chart" uri="{C3380CC4-5D6E-409C-BE32-E72D297353CC}">
              <c16:uniqueId val="{00000009-83DA-4A53-9D6B-5190B9CF17A4}"/>
            </c:ext>
          </c:extLst>
        </c:ser>
        <c:dLbls>
          <c:showLegendKey val="0"/>
          <c:showVal val="0"/>
          <c:showCatName val="0"/>
          <c:showSerName val="0"/>
          <c:showPercent val="0"/>
          <c:showBubbleSize val="0"/>
        </c:dLbls>
        <c:marker val="1"/>
        <c:smooth val="0"/>
        <c:axId val="649720920"/>
        <c:axId val="649720528"/>
      </c:lineChart>
      <c:catAx>
        <c:axId val="64971700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20136"/>
        <c:crossesAt val="0"/>
        <c:auto val="0"/>
        <c:lblAlgn val="ctr"/>
        <c:lblOffset val="100"/>
        <c:noMultiLvlLbl val="0"/>
      </c:catAx>
      <c:valAx>
        <c:axId val="649720136"/>
        <c:scaling>
          <c:orientation val="minMax"/>
          <c:max val="240000"/>
          <c:min val="-800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17000"/>
        <c:crosses val="autoZero"/>
        <c:crossBetween val="between"/>
        <c:majorUnit val="80000"/>
        <c:dispUnits>
          <c:builtInUnit val="thousands"/>
        </c:dispUnits>
      </c:valAx>
      <c:valAx>
        <c:axId val="649720528"/>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49720920"/>
        <c:crosses val="max"/>
        <c:crossBetween val="between"/>
      </c:valAx>
      <c:catAx>
        <c:axId val="649720920"/>
        <c:scaling>
          <c:orientation val="minMax"/>
        </c:scaling>
        <c:delete val="1"/>
        <c:axPos val="b"/>
        <c:numFmt formatCode="General" sourceLinked="1"/>
        <c:majorTickMark val="out"/>
        <c:minorTickMark val="none"/>
        <c:tickLblPos val="nextTo"/>
        <c:crossAx val="649720528"/>
        <c:crossesAt val="0"/>
        <c:auto val="1"/>
        <c:lblAlgn val="ctr"/>
        <c:lblOffset val="100"/>
        <c:noMultiLvlLbl val="1"/>
      </c:catAx>
      <c:spPr>
        <a:noFill/>
        <a:ln>
          <a:noFill/>
        </a:ln>
        <a:effectLst/>
      </c:spPr>
    </c:plotArea>
    <c:legend>
      <c:legendPos val="t"/>
      <c:layout>
        <c:manualLayout>
          <c:xMode val="edge"/>
          <c:yMode val="edge"/>
          <c:x val="0.10307277446855785"/>
          <c:y val="1.9175478579178572E-2"/>
          <c:w val="0.80639134709931171"/>
          <c:h val="0.14756059224748988"/>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111654964917E-2"/>
          <c:y val="0.10122401234865661"/>
          <c:w val="0.89665624200710281"/>
          <c:h val="0.70559307317543773"/>
        </c:manualLayout>
      </c:layout>
      <c:lineChart>
        <c:grouping val="standard"/>
        <c:varyColors val="0"/>
        <c:ser>
          <c:idx val="0"/>
          <c:order val="0"/>
          <c:tx>
            <c:strRef>
              <c:f>Sheet1!$B$1</c:f>
              <c:strCache>
                <c:ptCount val="1"/>
                <c:pt idx="0">
                  <c:v>BDTI(Baltic Dirty Tanker Index)</c:v>
                </c:pt>
              </c:strCache>
            </c:strRef>
          </c:tx>
          <c:spPr>
            <a:ln w="19050" cap="rnd">
              <a:solidFill>
                <a:srgbClr val="00338D"/>
              </a:solidFill>
              <a:round/>
            </a:ln>
            <a:effectLst/>
          </c:spPr>
          <c:marker>
            <c:symbol val="none"/>
          </c:marker>
          <c:dPt>
            <c:idx val="59"/>
            <c:marker>
              <c:symbol val="none"/>
            </c:marker>
            <c:bubble3D val="0"/>
            <c:extLst>
              <c:ext xmlns:c16="http://schemas.microsoft.com/office/drawing/2014/chart" uri="{C3380CC4-5D6E-409C-BE32-E72D297353CC}">
                <c16:uniqueId val="{00000000-7762-403E-9847-33FC2D551BA6}"/>
              </c:ext>
            </c:extLst>
          </c:dPt>
          <c:dPt>
            <c:idx val="68"/>
            <c:marker>
              <c:symbol val="none"/>
            </c:marker>
            <c:bubble3D val="0"/>
            <c:extLst>
              <c:ext xmlns:c16="http://schemas.microsoft.com/office/drawing/2014/chart" uri="{C3380CC4-5D6E-409C-BE32-E72D297353CC}">
                <c16:uniqueId val="{00000001-7762-403E-9847-33FC2D551BA6}"/>
              </c:ext>
            </c:extLst>
          </c:dPt>
          <c:dPt>
            <c:idx val="106"/>
            <c:marker>
              <c:symbol val="none"/>
            </c:marker>
            <c:bubble3D val="0"/>
            <c:extLst>
              <c:ext xmlns:c16="http://schemas.microsoft.com/office/drawing/2014/chart" uri="{C3380CC4-5D6E-409C-BE32-E72D297353CC}">
                <c16:uniqueId val="{00000004-0B1B-4A23-9038-658065DCED8A}"/>
              </c:ext>
            </c:extLst>
          </c:dPt>
          <c:dLbls>
            <c:dLbl>
              <c:idx val="106"/>
              <c:layout>
                <c:manualLayout>
                  <c:x val="-2.4363538354937226E-2"/>
                  <c:y val="-4.7831448072934254E-2"/>
                </c:manualLayout>
              </c:layout>
              <c:numFmt formatCode="#,##0_);[Red]\(#,##0\)" sourceLinked="0"/>
              <c:spPr>
                <a:noFill/>
                <a:ln>
                  <a:noFill/>
                </a:ln>
                <a:effectLst/>
              </c:spPr>
              <c:txPr>
                <a:bodyPr rot="0" spcFirstLastPara="1" vertOverflow="ellipsis" vert="horz" wrap="square" anchor="ctr" anchorCtr="1"/>
                <a:lstStyle/>
                <a:p>
                  <a:pPr>
                    <a:defRPr sz="900" b="1" i="0" u="none" strike="noStrike" kern="1200" baseline="0">
                      <a:gradFill>
                        <a:gsLst>
                          <a:gs pos="0">
                            <a:srgbClr val="00338D"/>
                          </a:gs>
                          <a:gs pos="99000">
                            <a:srgbClr val="00338D"/>
                          </a:gs>
                        </a:gsLst>
                        <a:lin ang="5400000" scaled="1"/>
                      </a:gradFill>
                      <a:latin typeface="+mn-lt"/>
                      <a:ea typeface="+mn-ea"/>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B1B-4A23-9038-658065DCED8A}"/>
                </c:ext>
              </c:extLst>
            </c:dLbl>
            <c:numFmt formatCode="#,##0_);[Red]\(#,##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Sheet1!$A$26:$A$143</c:f>
              <c:numCache>
                <c:formatCode>yyyy\.mm</c:formatCode>
                <c:ptCount val="11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pt idx="76">
                  <c:v>43952</c:v>
                </c:pt>
                <c:pt idx="77">
                  <c:v>43983</c:v>
                </c:pt>
                <c:pt idx="78">
                  <c:v>44013</c:v>
                </c:pt>
                <c:pt idx="79">
                  <c:v>44044</c:v>
                </c:pt>
                <c:pt idx="80">
                  <c:v>44075</c:v>
                </c:pt>
                <c:pt idx="81">
                  <c:v>44105</c:v>
                </c:pt>
                <c:pt idx="82">
                  <c:v>44136</c:v>
                </c:pt>
                <c:pt idx="83">
                  <c:v>44166</c:v>
                </c:pt>
                <c:pt idx="84">
                  <c:v>44197</c:v>
                </c:pt>
                <c:pt idx="85">
                  <c:v>44228</c:v>
                </c:pt>
                <c:pt idx="86">
                  <c:v>44256</c:v>
                </c:pt>
                <c:pt idx="87">
                  <c:v>44287</c:v>
                </c:pt>
                <c:pt idx="88">
                  <c:v>44317</c:v>
                </c:pt>
                <c:pt idx="89">
                  <c:v>44348</c:v>
                </c:pt>
                <c:pt idx="90">
                  <c:v>44378</c:v>
                </c:pt>
                <c:pt idx="91">
                  <c:v>44409</c:v>
                </c:pt>
                <c:pt idx="92">
                  <c:v>44440</c:v>
                </c:pt>
                <c:pt idx="93">
                  <c:v>44470</c:v>
                </c:pt>
                <c:pt idx="94">
                  <c:v>44501</c:v>
                </c:pt>
                <c:pt idx="95">
                  <c:v>44531</c:v>
                </c:pt>
                <c:pt idx="96">
                  <c:v>44562</c:v>
                </c:pt>
                <c:pt idx="97">
                  <c:v>44593</c:v>
                </c:pt>
                <c:pt idx="98">
                  <c:v>44621</c:v>
                </c:pt>
                <c:pt idx="99">
                  <c:v>44652</c:v>
                </c:pt>
                <c:pt idx="100">
                  <c:v>44682</c:v>
                </c:pt>
                <c:pt idx="101">
                  <c:v>44713</c:v>
                </c:pt>
                <c:pt idx="102">
                  <c:v>44743</c:v>
                </c:pt>
                <c:pt idx="103">
                  <c:v>44774</c:v>
                </c:pt>
                <c:pt idx="104">
                  <c:v>44805</c:v>
                </c:pt>
                <c:pt idx="105">
                  <c:v>44835</c:v>
                </c:pt>
                <c:pt idx="106">
                  <c:v>44866</c:v>
                </c:pt>
                <c:pt idx="107">
                  <c:v>44896</c:v>
                </c:pt>
                <c:pt idx="108">
                  <c:v>44927</c:v>
                </c:pt>
                <c:pt idx="109">
                  <c:v>44958</c:v>
                </c:pt>
                <c:pt idx="110">
                  <c:v>44986</c:v>
                </c:pt>
                <c:pt idx="111">
                  <c:v>45017</c:v>
                </c:pt>
                <c:pt idx="112">
                  <c:v>45047</c:v>
                </c:pt>
                <c:pt idx="113">
                  <c:v>45078</c:v>
                </c:pt>
                <c:pt idx="114">
                  <c:v>45108</c:v>
                </c:pt>
                <c:pt idx="115">
                  <c:v>45139</c:v>
                </c:pt>
                <c:pt idx="116">
                  <c:v>45170</c:v>
                </c:pt>
                <c:pt idx="117">
                  <c:v>45200</c:v>
                </c:pt>
              </c:numCache>
            </c:numRef>
          </c:cat>
          <c:val>
            <c:numRef>
              <c:f>Sheet1!$B$26:$B$143</c:f>
              <c:numCache>
                <c:formatCode>#,##0.00</c:formatCode>
                <c:ptCount val="118"/>
                <c:pt idx="0">
                  <c:v>1124.5</c:v>
                </c:pt>
                <c:pt idx="1">
                  <c:v>812.2</c:v>
                </c:pt>
                <c:pt idx="2">
                  <c:v>698.42857000000004</c:v>
                </c:pt>
                <c:pt idx="3">
                  <c:v>679.4</c:v>
                </c:pt>
                <c:pt idx="4">
                  <c:v>661.55</c:v>
                </c:pt>
                <c:pt idx="5">
                  <c:v>670.80952000000002</c:v>
                </c:pt>
                <c:pt idx="6">
                  <c:v>829.6087</c:v>
                </c:pt>
                <c:pt idx="7">
                  <c:v>767.5</c:v>
                </c:pt>
                <c:pt idx="8">
                  <c:v>639.22726999999998</c:v>
                </c:pt>
                <c:pt idx="9">
                  <c:v>699.91304000000002</c:v>
                </c:pt>
                <c:pt idx="10">
                  <c:v>887.3</c:v>
                </c:pt>
                <c:pt idx="11">
                  <c:v>851</c:v>
                </c:pt>
                <c:pt idx="12">
                  <c:v>908.52381000000003</c:v>
                </c:pt>
                <c:pt idx="13">
                  <c:v>867.4</c:v>
                </c:pt>
                <c:pt idx="14">
                  <c:v>812.13635999999997</c:v>
                </c:pt>
                <c:pt idx="15">
                  <c:v>783.7</c:v>
                </c:pt>
                <c:pt idx="16">
                  <c:v>827.36842000000001</c:v>
                </c:pt>
                <c:pt idx="17">
                  <c:v>960.68182000000002</c:v>
                </c:pt>
                <c:pt idx="18">
                  <c:v>841.91304000000002</c:v>
                </c:pt>
                <c:pt idx="19">
                  <c:v>661.2</c:v>
                </c:pt>
                <c:pt idx="20">
                  <c:v>657.68182000000002</c:v>
                </c:pt>
                <c:pt idx="21">
                  <c:v>760.31817999999998</c:v>
                </c:pt>
                <c:pt idx="22">
                  <c:v>862.14286000000004</c:v>
                </c:pt>
                <c:pt idx="23">
                  <c:v>917.05556000000001</c:v>
                </c:pt>
                <c:pt idx="24">
                  <c:v>918.55</c:v>
                </c:pt>
                <c:pt idx="25">
                  <c:v>791.19047999999998</c:v>
                </c:pt>
                <c:pt idx="26">
                  <c:v>803.52381000000003</c:v>
                </c:pt>
                <c:pt idx="27">
                  <c:v>774.14286000000004</c:v>
                </c:pt>
                <c:pt idx="28">
                  <c:v>729.85</c:v>
                </c:pt>
                <c:pt idx="29">
                  <c:v>722</c:v>
                </c:pt>
                <c:pt idx="30">
                  <c:v>617.14286000000004</c:v>
                </c:pt>
                <c:pt idx="31">
                  <c:v>507.59091000000001</c:v>
                </c:pt>
                <c:pt idx="32">
                  <c:v>571.90908999999999</c:v>
                </c:pt>
                <c:pt idx="33">
                  <c:v>653.47618999999997</c:v>
                </c:pt>
                <c:pt idx="34">
                  <c:v>777.45455000000004</c:v>
                </c:pt>
                <c:pt idx="35">
                  <c:v>899.88234999999997</c:v>
                </c:pt>
                <c:pt idx="36">
                  <c:v>1000.71429</c:v>
                </c:pt>
                <c:pt idx="37">
                  <c:v>854.7</c:v>
                </c:pt>
                <c:pt idx="38">
                  <c:v>826.6087</c:v>
                </c:pt>
                <c:pt idx="39">
                  <c:v>792.88888999999995</c:v>
                </c:pt>
                <c:pt idx="40">
                  <c:v>775.76190999999994</c:v>
                </c:pt>
                <c:pt idx="41">
                  <c:v>698.77273000000002</c:v>
                </c:pt>
                <c:pt idx="42">
                  <c:v>647.90476000000001</c:v>
                </c:pt>
                <c:pt idx="43">
                  <c:v>628.63635999999997</c:v>
                </c:pt>
                <c:pt idx="44">
                  <c:v>738.19047999999998</c:v>
                </c:pt>
                <c:pt idx="45">
                  <c:v>860</c:v>
                </c:pt>
                <c:pt idx="46">
                  <c:v>813.27273000000002</c:v>
                </c:pt>
                <c:pt idx="47">
                  <c:v>819.875</c:v>
                </c:pt>
                <c:pt idx="48">
                  <c:v>689.27273000000002</c:v>
                </c:pt>
                <c:pt idx="49">
                  <c:v>647.79999999999995</c:v>
                </c:pt>
                <c:pt idx="50">
                  <c:v>651.76190999999994</c:v>
                </c:pt>
                <c:pt idx="51">
                  <c:v>641</c:v>
                </c:pt>
                <c:pt idx="52">
                  <c:v>701.42857000000004</c:v>
                </c:pt>
                <c:pt idx="53">
                  <c:v>741.47618999999997</c:v>
                </c:pt>
                <c:pt idx="54">
                  <c:v>732.54546000000005</c:v>
                </c:pt>
                <c:pt idx="55">
                  <c:v>758.22726999999998</c:v>
                </c:pt>
                <c:pt idx="56">
                  <c:v>781.15</c:v>
                </c:pt>
                <c:pt idx="57">
                  <c:v>970.91304000000002</c:v>
                </c:pt>
                <c:pt idx="58">
                  <c:v>1115</c:v>
                </c:pt>
                <c:pt idx="59">
                  <c:v>1208</c:v>
                </c:pt>
                <c:pt idx="60">
                  <c:v>912.18182000000002</c:v>
                </c:pt>
                <c:pt idx="61">
                  <c:v>808.95</c:v>
                </c:pt>
                <c:pt idx="62">
                  <c:v>718.90476000000001</c:v>
                </c:pt>
                <c:pt idx="63">
                  <c:v>633.25</c:v>
                </c:pt>
                <c:pt idx="64">
                  <c:v>668.19047999999998</c:v>
                </c:pt>
                <c:pt idx="65">
                  <c:v>661.05</c:v>
                </c:pt>
                <c:pt idx="66">
                  <c:v>636.43478000000005</c:v>
                </c:pt>
                <c:pt idx="67">
                  <c:v>639.95237999999995</c:v>
                </c:pt>
                <c:pt idx="68">
                  <c:v>761.90476000000001</c:v>
                </c:pt>
                <c:pt idx="69">
                  <c:v>1347.1304399999999</c:v>
                </c:pt>
                <c:pt idx="70">
                  <c:v>1112.0952400000001</c:v>
                </c:pt>
                <c:pt idx="71">
                  <c:v>1421.7647099999999</c:v>
                </c:pt>
                <c:pt idx="72">
                  <c:v>1293.4090900000001</c:v>
                </c:pt>
                <c:pt idx="73">
                  <c:v>837.65</c:v>
                </c:pt>
                <c:pt idx="74">
                  <c:v>1106.63636</c:v>
                </c:pt>
                <c:pt idx="75">
                  <c:v>1300.95</c:v>
                </c:pt>
                <c:pt idx="76">
                  <c:v>838.21052999999995</c:v>
                </c:pt>
                <c:pt idx="77">
                  <c:v>542.18182000000002</c:v>
                </c:pt>
                <c:pt idx="78">
                  <c:v>503.47825999999998</c:v>
                </c:pt>
                <c:pt idx="79">
                  <c:v>492.65</c:v>
                </c:pt>
                <c:pt idx="80">
                  <c:v>444.77273000000002</c:v>
                </c:pt>
                <c:pt idx="81">
                  <c:v>419.5</c:v>
                </c:pt>
                <c:pt idx="82">
                  <c:v>426.19047999999998</c:v>
                </c:pt>
                <c:pt idx="83">
                  <c:v>446.38889</c:v>
                </c:pt>
                <c:pt idx="84">
                  <c:v>513.29999999999995</c:v>
                </c:pt>
                <c:pt idx="85">
                  <c:v>569.85</c:v>
                </c:pt>
                <c:pt idx="86">
                  <c:v>718.78260999999998</c:v>
                </c:pt>
                <c:pt idx="87">
                  <c:v>623.35</c:v>
                </c:pt>
                <c:pt idx="88">
                  <c:v>608.36842000000001</c:v>
                </c:pt>
                <c:pt idx="89">
                  <c:v>591.22726999999998</c:v>
                </c:pt>
                <c:pt idx="90">
                  <c:v>590.40908999999999</c:v>
                </c:pt>
                <c:pt idx="91">
                  <c:v>607.33333000000005</c:v>
                </c:pt>
                <c:pt idx="92">
                  <c:v>613.59091000000001</c:v>
                </c:pt>
                <c:pt idx="93">
                  <c:v>722.47618999999997</c:v>
                </c:pt>
                <c:pt idx="94">
                  <c:v>787.27273000000002</c:v>
                </c:pt>
                <c:pt idx="95">
                  <c:v>777.33333000000005</c:v>
                </c:pt>
                <c:pt idx="96">
                  <c:v>696.65</c:v>
                </c:pt>
                <c:pt idx="97">
                  <c:v>757.2</c:v>
                </c:pt>
                <c:pt idx="98">
                  <c:v>1274.6956499999999</c:v>
                </c:pt>
                <c:pt idx="99">
                  <c:v>1506</c:v>
                </c:pt>
                <c:pt idx="100">
                  <c:v>1139.8571400000001</c:v>
                </c:pt>
                <c:pt idx="101">
                  <c:v>1169.6500000000001</c:v>
                </c:pt>
                <c:pt idx="102">
                  <c:v>1381.0476200000001</c:v>
                </c:pt>
                <c:pt idx="103">
                  <c:v>1501.63636</c:v>
                </c:pt>
                <c:pt idx="104">
                  <c:v>1474.1428599999999</c:v>
                </c:pt>
                <c:pt idx="105">
                  <c:v>1625.2381</c:v>
                </c:pt>
                <c:pt idx="106">
                  <c:v>2126.9545499999999</c:v>
                </c:pt>
                <c:pt idx="107">
                  <c:v>2070.4705899999999</c:v>
                </c:pt>
                <c:pt idx="108">
                  <c:v>1395.9047599999999</c:v>
                </c:pt>
                <c:pt idx="109">
                  <c:v>1263.5999999999999</c:v>
                </c:pt>
                <c:pt idx="110">
                  <c:v>1529.6956499999999</c:v>
                </c:pt>
                <c:pt idx="111">
                  <c:v>1143.2105300000001</c:v>
                </c:pt>
                <c:pt idx="112">
                  <c:v>1085.9545499999999</c:v>
                </c:pt>
                <c:pt idx="113">
                  <c:v>1083.86364</c:v>
                </c:pt>
                <c:pt idx="114">
                  <c:v>935.14286000000004</c:v>
                </c:pt>
                <c:pt idx="115">
                  <c:v>764.17390999999998</c:v>
                </c:pt>
                <c:pt idx="116">
                  <c:v>755.90476000000001</c:v>
                </c:pt>
                <c:pt idx="117">
                  <c:v>840.5</c:v>
                </c:pt>
              </c:numCache>
            </c:numRef>
          </c:val>
          <c:smooth val="1"/>
          <c:extLst>
            <c:ext xmlns:c16="http://schemas.microsoft.com/office/drawing/2014/chart" uri="{C3380CC4-5D6E-409C-BE32-E72D297353CC}">
              <c16:uniqueId val="{00000002-7762-403E-9847-33FC2D551BA6}"/>
            </c:ext>
          </c:extLst>
        </c:ser>
        <c:ser>
          <c:idx val="1"/>
          <c:order val="1"/>
          <c:tx>
            <c:strRef>
              <c:f>Sheet1!$C$1</c:f>
              <c:strCache>
                <c:ptCount val="1"/>
                <c:pt idx="0">
                  <c:v>BCTI(Baltic Clean Tanker Index)</c:v>
                </c:pt>
              </c:strCache>
            </c:strRef>
          </c:tx>
          <c:spPr>
            <a:ln w="19050" cap="rnd">
              <a:solidFill>
                <a:srgbClr val="00338D"/>
              </a:solidFill>
              <a:prstDash val="sysDot"/>
              <a:round/>
            </a:ln>
            <a:effectLst/>
          </c:spPr>
          <c:marker>
            <c:symbol val="none"/>
          </c:marker>
          <c:dPt>
            <c:idx val="59"/>
            <c:marker>
              <c:symbol val="none"/>
            </c:marker>
            <c:bubble3D val="0"/>
            <c:extLst>
              <c:ext xmlns:c16="http://schemas.microsoft.com/office/drawing/2014/chart" uri="{C3380CC4-5D6E-409C-BE32-E72D297353CC}">
                <c16:uniqueId val="{00000003-7762-403E-9847-33FC2D551BA6}"/>
              </c:ext>
            </c:extLst>
          </c:dPt>
          <c:dPt>
            <c:idx val="68"/>
            <c:marker>
              <c:symbol val="none"/>
            </c:marker>
            <c:bubble3D val="0"/>
            <c:extLst>
              <c:ext xmlns:c16="http://schemas.microsoft.com/office/drawing/2014/chart" uri="{C3380CC4-5D6E-409C-BE32-E72D297353CC}">
                <c16:uniqueId val="{00000004-7762-403E-9847-33FC2D551BA6}"/>
              </c:ext>
            </c:extLst>
          </c:dPt>
          <c:cat>
            <c:numRef>
              <c:f>Sheet1!$A$26:$A$143</c:f>
              <c:numCache>
                <c:formatCode>yyyy\.mm</c:formatCode>
                <c:ptCount val="118"/>
                <c:pt idx="0">
                  <c:v>41640</c:v>
                </c:pt>
                <c:pt idx="1">
                  <c:v>41671</c:v>
                </c:pt>
                <c:pt idx="2">
                  <c:v>41699</c:v>
                </c:pt>
                <c:pt idx="3">
                  <c:v>41730</c:v>
                </c:pt>
                <c:pt idx="4">
                  <c:v>41760</c:v>
                </c:pt>
                <c:pt idx="5">
                  <c:v>41791</c:v>
                </c:pt>
                <c:pt idx="6">
                  <c:v>41821</c:v>
                </c:pt>
                <c:pt idx="7">
                  <c:v>41852</c:v>
                </c:pt>
                <c:pt idx="8">
                  <c:v>41883</c:v>
                </c:pt>
                <c:pt idx="9">
                  <c:v>41913</c:v>
                </c:pt>
                <c:pt idx="10">
                  <c:v>41944</c:v>
                </c:pt>
                <c:pt idx="11">
                  <c:v>41974</c:v>
                </c:pt>
                <c:pt idx="12">
                  <c:v>42005</c:v>
                </c:pt>
                <c:pt idx="13">
                  <c:v>42036</c:v>
                </c:pt>
                <c:pt idx="14">
                  <c:v>42064</c:v>
                </c:pt>
                <c:pt idx="15">
                  <c:v>42095</c:v>
                </c:pt>
                <c:pt idx="16">
                  <c:v>42125</c:v>
                </c:pt>
                <c:pt idx="17">
                  <c:v>42156</c:v>
                </c:pt>
                <c:pt idx="18">
                  <c:v>42186</c:v>
                </c:pt>
                <c:pt idx="19">
                  <c:v>42217</c:v>
                </c:pt>
                <c:pt idx="20">
                  <c:v>42248</c:v>
                </c:pt>
                <c:pt idx="21">
                  <c:v>42278</c:v>
                </c:pt>
                <c:pt idx="22">
                  <c:v>42309</c:v>
                </c:pt>
                <c:pt idx="23">
                  <c:v>42339</c:v>
                </c:pt>
                <c:pt idx="24">
                  <c:v>42370</c:v>
                </c:pt>
                <c:pt idx="25">
                  <c:v>42401</c:v>
                </c:pt>
                <c:pt idx="26">
                  <c:v>42430</c:v>
                </c:pt>
                <c:pt idx="27">
                  <c:v>42461</c:v>
                </c:pt>
                <c:pt idx="28">
                  <c:v>42491</c:v>
                </c:pt>
                <c:pt idx="29">
                  <c:v>42522</c:v>
                </c:pt>
                <c:pt idx="30">
                  <c:v>42552</c:v>
                </c:pt>
                <c:pt idx="31">
                  <c:v>42583</c:v>
                </c:pt>
                <c:pt idx="32">
                  <c:v>42614</c:v>
                </c:pt>
                <c:pt idx="33">
                  <c:v>42644</c:v>
                </c:pt>
                <c:pt idx="34">
                  <c:v>42675</c:v>
                </c:pt>
                <c:pt idx="35">
                  <c:v>42705</c:v>
                </c:pt>
                <c:pt idx="36">
                  <c:v>42736</c:v>
                </c:pt>
                <c:pt idx="37">
                  <c:v>42767</c:v>
                </c:pt>
                <c:pt idx="38">
                  <c:v>42795</c:v>
                </c:pt>
                <c:pt idx="39">
                  <c:v>42826</c:v>
                </c:pt>
                <c:pt idx="40">
                  <c:v>42856</c:v>
                </c:pt>
                <c:pt idx="41">
                  <c:v>42887</c:v>
                </c:pt>
                <c:pt idx="42">
                  <c:v>42917</c:v>
                </c:pt>
                <c:pt idx="43">
                  <c:v>42948</c:v>
                </c:pt>
                <c:pt idx="44">
                  <c:v>42979</c:v>
                </c:pt>
                <c:pt idx="45">
                  <c:v>43009</c:v>
                </c:pt>
                <c:pt idx="46">
                  <c:v>43040</c:v>
                </c:pt>
                <c:pt idx="47">
                  <c:v>43070</c:v>
                </c:pt>
                <c:pt idx="48">
                  <c:v>43101</c:v>
                </c:pt>
                <c:pt idx="49">
                  <c:v>43132</c:v>
                </c:pt>
                <c:pt idx="50">
                  <c:v>43160</c:v>
                </c:pt>
                <c:pt idx="51">
                  <c:v>43191</c:v>
                </c:pt>
                <c:pt idx="52">
                  <c:v>43221</c:v>
                </c:pt>
                <c:pt idx="53">
                  <c:v>43252</c:v>
                </c:pt>
                <c:pt idx="54">
                  <c:v>43282</c:v>
                </c:pt>
                <c:pt idx="55">
                  <c:v>43313</c:v>
                </c:pt>
                <c:pt idx="56">
                  <c:v>43344</c:v>
                </c:pt>
                <c:pt idx="57">
                  <c:v>43374</c:v>
                </c:pt>
                <c:pt idx="58">
                  <c:v>43405</c:v>
                </c:pt>
                <c:pt idx="59">
                  <c:v>43435</c:v>
                </c:pt>
                <c:pt idx="60">
                  <c:v>43466</c:v>
                </c:pt>
                <c:pt idx="61">
                  <c:v>43497</c:v>
                </c:pt>
                <c:pt idx="62">
                  <c:v>43525</c:v>
                </c:pt>
                <c:pt idx="63">
                  <c:v>43556</c:v>
                </c:pt>
                <c:pt idx="64">
                  <c:v>43586</c:v>
                </c:pt>
                <c:pt idx="65">
                  <c:v>43617</c:v>
                </c:pt>
                <c:pt idx="66">
                  <c:v>43647</c:v>
                </c:pt>
                <c:pt idx="67">
                  <c:v>43678</c:v>
                </c:pt>
                <c:pt idx="68">
                  <c:v>43709</c:v>
                </c:pt>
                <c:pt idx="69">
                  <c:v>43739</c:v>
                </c:pt>
                <c:pt idx="70">
                  <c:v>43770</c:v>
                </c:pt>
                <c:pt idx="71">
                  <c:v>43800</c:v>
                </c:pt>
                <c:pt idx="72">
                  <c:v>43831</c:v>
                </c:pt>
                <c:pt idx="73">
                  <c:v>43862</c:v>
                </c:pt>
                <c:pt idx="74">
                  <c:v>43891</c:v>
                </c:pt>
                <c:pt idx="75">
                  <c:v>43922</c:v>
                </c:pt>
                <c:pt idx="76">
                  <c:v>43952</c:v>
                </c:pt>
                <c:pt idx="77">
                  <c:v>43983</c:v>
                </c:pt>
                <c:pt idx="78">
                  <c:v>44013</c:v>
                </c:pt>
                <c:pt idx="79">
                  <c:v>44044</c:v>
                </c:pt>
                <c:pt idx="80">
                  <c:v>44075</c:v>
                </c:pt>
                <c:pt idx="81">
                  <c:v>44105</c:v>
                </c:pt>
                <c:pt idx="82">
                  <c:v>44136</c:v>
                </c:pt>
                <c:pt idx="83">
                  <c:v>44166</c:v>
                </c:pt>
                <c:pt idx="84">
                  <c:v>44197</c:v>
                </c:pt>
                <c:pt idx="85">
                  <c:v>44228</c:v>
                </c:pt>
                <c:pt idx="86">
                  <c:v>44256</c:v>
                </c:pt>
                <c:pt idx="87">
                  <c:v>44287</c:v>
                </c:pt>
                <c:pt idx="88">
                  <c:v>44317</c:v>
                </c:pt>
                <c:pt idx="89">
                  <c:v>44348</c:v>
                </c:pt>
                <c:pt idx="90">
                  <c:v>44378</c:v>
                </c:pt>
                <c:pt idx="91">
                  <c:v>44409</c:v>
                </c:pt>
                <c:pt idx="92">
                  <c:v>44440</c:v>
                </c:pt>
                <c:pt idx="93">
                  <c:v>44470</c:v>
                </c:pt>
                <c:pt idx="94">
                  <c:v>44501</c:v>
                </c:pt>
                <c:pt idx="95">
                  <c:v>44531</c:v>
                </c:pt>
                <c:pt idx="96">
                  <c:v>44562</c:v>
                </c:pt>
                <c:pt idx="97">
                  <c:v>44593</c:v>
                </c:pt>
                <c:pt idx="98">
                  <c:v>44621</c:v>
                </c:pt>
                <c:pt idx="99">
                  <c:v>44652</c:v>
                </c:pt>
                <c:pt idx="100">
                  <c:v>44682</c:v>
                </c:pt>
                <c:pt idx="101">
                  <c:v>44713</c:v>
                </c:pt>
                <c:pt idx="102">
                  <c:v>44743</c:v>
                </c:pt>
                <c:pt idx="103">
                  <c:v>44774</c:v>
                </c:pt>
                <c:pt idx="104">
                  <c:v>44805</c:v>
                </c:pt>
                <c:pt idx="105">
                  <c:v>44835</c:v>
                </c:pt>
                <c:pt idx="106">
                  <c:v>44866</c:v>
                </c:pt>
                <c:pt idx="107">
                  <c:v>44896</c:v>
                </c:pt>
                <c:pt idx="108">
                  <c:v>44927</c:v>
                </c:pt>
                <c:pt idx="109">
                  <c:v>44958</c:v>
                </c:pt>
                <c:pt idx="110">
                  <c:v>44986</c:v>
                </c:pt>
                <c:pt idx="111">
                  <c:v>45017</c:v>
                </c:pt>
                <c:pt idx="112">
                  <c:v>45047</c:v>
                </c:pt>
                <c:pt idx="113">
                  <c:v>45078</c:v>
                </c:pt>
                <c:pt idx="114">
                  <c:v>45108</c:v>
                </c:pt>
                <c:pt idx="115">
                  <c:v>45139</c:v>
                </c:pt>
                <c:pt idx="116">
                  <c:v>45170</c:v>
                </c:pt>
                <c:pt idx="117">
                  <c:v>45200</c:v>
                </c:pt>
              </c:numCache>
            </c:numRef>
          </c:cat>
          <c:val>
            <c:numRef>
              <c:f>Sheet1!$C$26:$C$143</c:f>
              <c:numCache>
                <c:formatCode>#,##0.00</c:formatCode>
                <c:ptCount val="118"/>
                <c:pt idx="0">
                  <c:v>609.18182000000002</c:v>
                </c:pt>
                <c:pt idx="1">
                  <c:v>605.04999999999995</c:v>
                </c:pt>
                <c:pt idx="2">
                  <c:v>619.42857000000004</c:v>
                </c:pt>
                <c:pt idx="3">
                  <c:v>554.65</c:v>
                </c:pt>
                <c:pt idx="4">
                  <c:v>530.4</c:v>
                </c:pt>
                <c:pt idx="5">
                  <c:v>523.42857000000004</c:v>
                </c:pt>
                <c:pt idx="6">
                  <c:v>544.78260999999998</c:v>
                </c:pt>
                <c:pt idx="7">
                  <c:v>548.6</c:v>
                </c:pt>
                <c:pt idx="8">
                  <c:v>556.13635999999997</c:v>
                </c:pt>
                <c:pt idx="9">
                  <c:v>623.6087</c:v>
                </c:pt>
                <c:pt idx="10">
                  <c:v>746.6</c:v>
                </c:pt>
                <c:pt idx="11">
                  <c:v>783.16666999999995</c:v>
                </c:pt>
                <c:pt idx="12">
                  <c:v>724.80952000000002</c:v>
                </c:pt>
                <c:pt idx="13">
                  <c:v>622.4</c:v>
                </c:pt>
                <c:pt idx="14">
                  <c:v>688.54546000000005</c:v>
                </c:pt>
                <c:pt idx="15">
                  <c:v>658.6</c:v>
                </c:pt>
                <c:pt idx="16">
                  <c:v>645.36842000000001</c:v>
                </c:pt>
                <c:pt idx="17">
                  <c:v>736.54546000000005</c:v>
                </c:pt>
                <c:pt idx="18">
                  <c:v>800.6087</c:v>
                </c:pt>
                <c:pt idx="19">
                  <c:v>663.25</c:v>
                </c:pt>
                <c:pt idx="20">
                  <c:v>543.5</c:v>
                </c:pt>
                <c:pt idx="21">
                  <c:v>486.09091000000001</c:v>
                </c:pt>
                <c:pt idx="22">
                  <c:v>502.85714000000002</c:v>
                </c:pt>
                <c:pt idx="23">
                  <c:v>559.33333000000005</c:v>
                </c:pt>
                <c:pt idx="24">
                  <c:v>694.55</c:v>
                </c:pt>
                <c:pt idx="25">
                  <c:v>551.04762000000005</c:v>
                </c:pt>
                <c:pt idx="26">
                  <c:v>502.90476000000001</c:v>
                </c:pt>
                <c:pt idx="27">
                  <c:v>525.47618999999997</c:v>
                </c:pt>
                <c:pt idx="28">
                  <c:v>494.95</c:v>
                </c:pt>
                <c:pt idx="29">
                  <c:v>463.86363999999998</c:v>
                </c:pt>
                <c:pt idx="30">
                  <c:v>450.19047999999998</c:v>
                </c:pt>
                <c:pt idx="31">
                  <c:v>455.54545999999999</c:v>
                </c:pt>
                <c:pt idx="32">
                  <c:v>394.77273000000002</c:v>
                </c:pt>
                <c:pt idx="33">
                  <c:v>392.38094999999998</c:v>
                </c:pt>
                <c:pt idx="34">
                  <c:v>435.22726999999998</c:v>
                </c:pt>
                <c:pt idx="35">
                  <c:v>506.41176999999999</c:v>
                </c:pt>
                <c:pt idx="36">
                  <c:v>695.76190999999994</c:v>
                </c:pt>
                <c:pt idx="37">
                  <c:v>596.1</c:v>
                </c:pt>
                <c:pt idx="38">
                  <c:v>704.08695999999998</c:v>
                </c:pt>
                <c:pt idx="39">
                  <c:v>656.77778000000001</c:v>
                </c:pt>
                <c:pt idx="40">
                  <c:v>544.33333000000005</c:v>
                </c:pt>
                <c:pt idx="41">
                  <c:v>544.45455000000004</c:v>
                </c:pt>
                <c:pt idx="42">
                  <c:v>556.52381000000003</c:v>
                </c:pt>
                <c:pt idx="43">
                  <c:v>548.95455000000004</c:v>
                </c:pt>
                <c:pt idx="44">
                  <c:v>615.09523999999999</c:v>
                </c:pt>
                <c:pt idx="45">
                  <c:v>564</c:v>
                </c:pt>
                <c:pt idx="46">
                  <c:v>576.45455000000004</c:v>
                </c:pt>
                <c:pt idx="47">
                  <c:v>696.4375</c:v>
                </c:pt>
                <c:pt idx="48">
                  <c:v>607.09091000000001</c:v>
                </c:pt>
                <c:pt idx="49">
                  <c:v>620.79999999999995</c:v>
                </c:pt>
                <c:pt idx="50">
                  <c:v>572.76190999999994</c:v>
                </c:pt>
                <c:pt idx="51">
                  <c:v>539.25</c:v>
                </c:pt>
                <c:pt idx="52">
                  <c:v>543.66666999999995</c:v>
                </c:pt>
                <c:pt idx="53">
                  <c:v>517.28570999999999</c:v>
                </c:pt>
                <c:pt idx="54">
                  <c:v>501.18182000000002</c:v>
                </c:pt>
                <c:pt idx="55">
                  <c:v>485.5</c:v>
                </c:pt>
                <c:pt idx="56">
                  <c:v>519.15</c:v>
                </c:pt>
                <c:pt idx="57">
                  <c:v>581.08695999999998</c:v>
                </c:pt>
                <c:pt idx="58">
                  <c:v>655.95455000000004</c:v>
                </c:pt>
                <c:pt idx="59">
                  <c:v>873.5</c:v>
                </c:pt>
                <c:pt idx="60">
                  <c:v>665.31817999999998</c:v>
                </c:pt>
                <c:pt idx="61">
                  <c:v>611.29999999999995</c:v>
                </c:pt>
                <c:pt idx="62">
                  <c:v>629.19047999999998</c:v>
                </c:pt>
                <c:pt idx="63">
                  <c:v>606.4</c:v>
                </c:pt>
                <c:pt idx="64">
                  <c:v>524.38094999999998</c:v>
                </c:pt>
                <c:pt idx="65">
                  <c:v>515.85</c:v>
                </c:pt>
                <c:pt idx="66">
                  <c:v>504.47825999999998</c:v>
                </c:pt>
                <c:pt idx="67">
                  <c:v>472.09523999999999</c:v>
                </c:pt>
                <c:pt idx="68">
                  <c:v>458.85714000000002</c:v>
                </c:pt>
                <c:pt idx="69">
                  <c:v>727.78260999999998</c:v>
                </c:pt>
                <c:pt idx="70">
                  <c:v>737.52381000000003</c:v>
                </c:pt>
                <c:pt idx="71">
                  <c:v>874.35293999999999</c:v>
                </c:pt>
                <c:pt idx="72">
                  <c:v>738.40908999999999</c:v>
                </c:pt>
                <c:pt idx="73">
                  <c:v>648.95000000000005</c:v>
                </c:pt>
                <c:pt idx="74">
                  <c:v>791.04546000000005</c:v>
                </c:pt>
                <c:pt idx="75">
                  <c:v>1305.9000000000001</c:v>
                </c:pt>
                <c:pt idx="76">
                  <c:v>882</c:v>
                </c:pt>
                <c:pt idx="77">
                  <c:v>437.54545999999999</c:v>
                </c:pt>
                <c:pt idx="78">
                  <c:v>355.82609000000002</c:v>
                </c:pt>
                <c:pt idx="79">
                  <c:v>404.7</c:v>
                </c:pt>
                <c:pt idx="80">
                  <c:v>436.45454999999998</c:v>
                </c:pt>
                <c:pt idx="81">
                  <c:v>348.09091000000001</c:v>
                </c:pt>
                <c:pt idx="82">
                  <c:v>339.14285999999998</c:v>
                </c:pt>
                <c:pt idx="83">
                  <c:v>390</c:v>
                </c:pt>
                <c:pt idx="84">
                  <c:v>472.75</c:v>
                </c:pt>
                <c:pt idx="85">
                  <c:v>522.4</c:v>
                </c:pt>
                <c:pt idx="86">
                  <c:v>565.52174000000002</c:v>
                </c:pt>
                <c:pt idx="87">
                  <c:v>531.79999999999995</c:v>
                </c:pt>
                <c:pt idx="88">
                  <c:v>508.31578999999999</c:v>
                </c:pt>
                <c:pt idx="89">
                  <c:v>462.09091000000001</c:v>
                </c:pt>
                <c:pt idx="90">
                  <c:v>457.72726999999998</c:v>
                </c:pt>
                <c:pt idx="91">
                  <c:v>506.47618999999997</c:v>
                </c:pt>
                <c:pt idx="92">
                  <c:v>492.77273000000002</c:v>
                </c:pt>
                <c:pt idx="93">
                  <c:v>527.66666999999995</c:v>
                </c:pt>
                <c:pt idx="94">
                  <c:v>597.90908999999999</c:v>
                </c:pt>
                <c:pt idx="95">
                  <c:v>765.77778000000001</c:v>
                </c:pt>
                <c:pt idx="96">
                  <c:v>588.9</c:v>
                </c:pt>
                <c:pt idx="97">
                  <c:v>649.15</c:v>
                </c:pt>
                <c:pt idx="98">
                  <c:v>982.78260999999998</c:v>
                </c:pt>
                <c:pt idx="99">
                  <c:v>1031</c:v>
                </c:pt>
                <c:pt idx="100">
                  <c:v>1432.38095</c:v>
                </c:pt>
                <c:pt idx="101">
                  <c:v>1600.25</c:v>
                </c:pt>
                <c:pt idx="102">
                  <c:v>1383.57143</c:v>
                </c:pt>
                <c:pt idx="103">
                  <c:v>1350.86364</c:v>
                </c:pt>
                <c:pt idx="104">
                  <c:v>1216.2857100000001</c:v>
                </c:pt>
                <c:pt idx="105">
                  <c:v>1202.1428599999999</c:v>
                </c:pt>
                <c:pt idx="106">
                  <c:v>1451.7272700000001</c:v>
                </c:pt>
                <c:pt idx="107">
                  <c:v>1966.4705899999999</c:v>
                </c:pt>
                <c:pt idx="108">
                  <c:v>847.42857000000004</c:v>
                </c:pt>
                <c:pt idx="109">
                  <c:v>871.85</c:v>
                </c:pt>
                <c:pt idx="110">
                  <c:v>1023.91304</c:v>
                </c:pt>
                <c:pt idx="111">
                  <c:v>965.05556000000001</c:v>
                </c:pt>
                <c:pt idx="112">
                  <c:v>654.04999999999995</c:v>
                </c:pt>
                <c:pt idx="113">
                  <c:v>610.45455000000004</c:v>
                </c:pt>
                <c:pt idx="114">
                  <c:v>615.95237999999995</c:v>
                </c:pt>
                <c:pt idx="115">
                  <c:v>744.18182000000002</c:v>
                </c:pt>
                <c:pt idx="116">
                  <c:v>818.76190999999994</c:v>
                </c:pt>
                <c:pt idx="117">
                  <c:v>809.5</c:v>
                </c:pt>
              </c:numCache>
            </c:numRef>
          </c:val>
          <c:smooth val="1"/>
          <c:extLst>
            <c:ext xmlns:c16="http://schemas.microsoft.com/office/drawing/2014/chart" uri="{C3380CC4-5D6E-409C-BE32-E72D297353CC}">
              <c16:uniqueId val="{00000005-7762-403E-9847-33FC2D551BA6}"/>
            </c:ext>
          </c:extLst>
        </c:ser>
        <c:dLbls>
          <c:showLegendKey val="0"/>
          <c:showVal val="0"/>
          <c:showCatName val="0"/>
          <c:showSerName val="0"/>
          <c:showPercent val="0"/>
          <c:showBubbleSize val="0"/>
        </c:dLbls>
        <c:smooth val="0"/>
        <c:axId val="656003608"/>
        <c:axId val="656004392"/>
      </c:lineChart>
      <c:dateAx>
        <c:axId val="656003608"/>
        <c:scaling>
          <c:orientation val="minMax"/>
        </c:scaling>
        <c:delete val="0"/>
        <c:axPos val="b"/>
        <c:numFmt formatCode="yyyy\.mm"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56004392"/>
        <c:crossesAt val="0"/>
        <c:auto val="0"/>
        <c:lblOffset val="100"/>
        <c:baseTimeUnit val="months"/>
        <c:majorUnit val="4"/>
        <c:majorTimeUnit val="months"/>
      </c:dateAx>
      <c:valAx>
        <c:axId val="656004392"/>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56003608"/>
        <c:crosses val="autoZero"/>
        <c:crossBetween val="between"/>
      </c:valAx>
      <c:spPr>
        <a:noFill/>
        <a:ln>
          <a:noFill/>
        </a:ln>
        <a:effectLst/>
      </c:spPr>
    </c:plotArea>
    <c:legend>
      <c:legendPos val="t"/>
      <c:layout>
        <c:manualLayout>
          <c:xMode val="edge"/>
          <c:yMode val="edge"/>
          <c:x val="0.29077412492660387"/>
          <c:y val="1.2210578360908783E-2"/>
          <c:w val="0.4521835645650058"/>
          <c:h val="7.1451640526776952E-2"/>
        </c:manualLayout>
      </c:layout>
      <c:overlay val="0"/>
      <c:spPr>
        <a:noFill/>
        <a:ln>
          <a:noFill/>
        </a:ln>
        <a:effectLst/>
      </c:spPr>
      <c:txPr>
        <a:bodyPr rot="0" spcFirstLastPara="1" vertOverflow="ellipsis" vert="horz" wrap="square" anchor="ctr" anchorCtr="1"/>
        <a:lstStyle/>
        <a:p>
          <a:pPr marL="36000">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4326751284623049"/>
          <c:w val="0.8687860728723209"/>
          <c:h val="0.70359205045206141"/>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0.93325000000000002</c:v>
                </c:pt>
                <c:pt idx="1">
                  <c:v>2.5790799999999998</c:v>
                </c:pt>
                <c:pt idx="2">
                  <c:v>-6.4579999999999999E-2</c:v>
                </c:pt>
                <c:pt idx="3">
                  <c:v>4.3616000000000001</c:v>
                </c:pt>
                <c:pt idx="4">
                  <c:v>6.6559499999999998</c:v>
                </c:pt>
                <c:pt idx="5">
                  <c:v>8.5285299999999999</c:v>
                </c:pt>
                <c:pt idx="6">
                  <c:v>3.6931699999999998</c:v>
                </c:pt>
                <c:pt idx="7">
                  <c:v>6.1738400000000002</c:v>
                </c:pt>
                <c:pt idx="8">
                  <c:v>4.8460400000000003</c:v>
                </c:pt>
                <c:pt idx="9">
                  <c:v>3.4329299999999998</c:v>
                </c:pt>
                <c:pt idx="10">
                  <c:v>4.3758299999999997</c:v>
                </c:pt>
                <c:pt idx="11">
                  <c:v>3.6026699999999998</c:v>
                </c:pt>
                <c:pt idx="12">
                  <c:v>0.92930999999999997</c:v>
                </c:pt>
                <c:pt idx="13">
                  <c:v>5.5251000000000001</c:v>
                </c:pt>
                <c:pt idx="14">
                  <c:v>-2.0534599999999998</c:v>
                </c:pt>
                <c:pt idx="15">
                  <c:v>6.6691200000000004</c:v>
                </c:pt>
                <c:pt idx="16">
                  <c:v>5.3552900000000001</c:v>
                </c:pt>
                <c:pt idx="17">
                  <c:v>0.88470000000000004</c:v>
                </c:pt>
                <c:pt idx="18">
                  <c:v>1.0035099999999999</c:v>
                </c:pt>
                <c:pt idx="19">
                  <c:v>-2.9307500000000002</c:v>
                </c:pt>
                <c:pt idx="20">
                  <c:v>-11.00536</c:v>
                </c:pt>
                <c:pt idx="21">
                  <c:v>4.6841400000000002</c:v>
                </c:pt>
                <c:pt idx="22">
                  <c:v>3.7259699999999998</c:v>
                </c:pt>
                <c:pt idx="23">
                  <c:v>3.4593099999999999</c:v>
                </c:pt>
                <c:pt idx="24">
                  <c:v>3.6238000000000001</c:v>
                </c:pt>
              </c:numCache>
            </c:numRef>
          </c:val>
          <c:extLst>
            <c:ext xmlns:c16="http://schemas.microsoft.com/office/drawing/2014/chart" uri="{C3380CC4-5D6E-409C-BE32-E72D297353CC}">
              <c16:uniqueId val="{00000000-69B4-481E-9BDE-2EDBCAA7A289}"/>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0.17100000000000001</c:v>
                </c:pt>
                <c:pt idx="1">
                  <c:v>2.2839999999999998</c:v>
                </c:pt>
                <c:pt idx="2">
                  <c:v>1.819</c:v>
                </c:pt>
                <c:pt idx="3">
                  <c:v>5.641</c:v>
                </c:pt>
                <c:pt idx="4">
                  <c:v>11.66</c:v>
                </c:pt>
                <c:pt idx="5">
                  <c:v>10.117000000000001</c:v>
                </c:pt>
                <c:pt idx="6">
                  <c:v>10.494</c:v>
                </c:pt>
                <c:pt idx="7">
                  <c:v>12.07</c:v>
                </c:pt>
                <c:pt idx="8">
                  <c:v>13.765000000000001</c:v>
                </c:pt>
                <c:pt idx="9">
                  <c:v>11.409000000000001</c:v>
                </c:pt>
                <c:pt idx="10">
                  <c:v>6.0369999999999999</c:v>
                </c:pt>
                <c:pt idx="11">
                  <c:v>3.7890000000000001</c:v>
                </c:pt>
                <c:pt idx="12">
                  <c:v>2.1859999999999999</c:v>
                </c:pt>
                <c:pt idx="13">
                  <c:v>2.5369999999999999</c:v>
                </c:pt>
                <c:pt idx="14">
                  <c:v>3.9740000000000002</c:v>
                </c:pt>
                <c:pt idx="15">
                  <c:v>5.7560000000000002</c:v>
                </c:pt>
                <c:pt idx="16">
                  <c:v>6.298</c:v>
                </c:pt>
                <c:pt idx="17">
                  <c:v>4.1710000000000003</c:v>
                </c:pt>
                <c:pt idx="18">
                  <c:v>1.8680000000000001</c:v>
                </c:pt>
                <c:pt idx="19">
                  <c:v>4.7889999999999997</c:v>
                </c:pt>
                <c:pt idx="20">
                  <c:v>2.367</c:v>
                </c:pt>
                <c:pt idx="21">
                  <c:v>2.101</c:v>
                </c:pt>
                <c:pt idx="22">
                  <c:v>1.986</c:v>
                </c:pt>
                <c:pt idx="23">
                  <c:v>2.294</c:v>
                </c:pt>
                <c:pt idx="24">
                  <c:v>1.034</c:v>
                </c:pt>
              </c:numCache>
            </c:numRef>
          </c:val>
          <c:extLst>
            <c:ext xmlns:c16="http://schemas.microsoft.com/office/drawing/2014/chart" uri="{C3380CC4-5D6E-409C-BE32-E72D297353CC}">
              <c16:uniqueId val="{00000001-69B4-481E-9BDE-2EDBCAA7A289}"/>
            </c:ext>
          </c:extLst>
        </c:ser>
        <c:dLbls>
          <c:showLegendKey val="0"/>
          <c:showVal val="0"/>
          <c:showCatName val="0"/>
          <c:showSerName val="0"/>
          <c:showPercent val="0"/>
          <c:showBubbleSize val="0"/>
        </c:dLbls>
        <c:gapWidth val="50"/>
        <c:overlap val="-10"/>
        <c:axId val="656007528"/>
        <c:axId val="656007920"/>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12700">
                <a:solidFill>
                  <a:srgbClr val="00338D"/>
                </a:solidFill>
                <a:prstDash val="solid"/>
              </a:ln>
              <a:effectLst/>
            </c:spPr>
          </c:marker>
          <c:dPt>
            <c:idx val="4"/>
            <c:marker>
              <c:symbol val="circle"/>
              <c:size val="6"/>
              <c:spPr>
                <a:solidFill>
                  <a:sysClr val="window" lastClr="FFFFFF"/>
                </a:solidFill>
                <a:ln w="12700">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3-69B4-481E-9BDE-2EDBCAA7A289}"/>
              </c:ext>
            </c:extLst>
          </c:dPt>
          <c:dPt>
            <c:idx val="5"/>
            <c:marker>
              <c:symbol val="circle"/>
              <c:size val="6"/>
              <c:spPr>
                <a:solidFill>
                  <a:sysClr val="window" lastClr="FFFFFF"/>
                </a:solidFill>
                <a:ln w="12700">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5-69B4-481E-9BDE-2EDBCAA7A289}"/>
              </c:ext>
            </c:extLst>
          </c:dPt>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9B4-481E-9BDE-2EDBCAA7A289}"/>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9B4-481E-9BDE-2EDBCAA7A289}"/>
                </c:ext>
              </c:extLst>
            </c:dLbl>
            <c:dLbl>
              <c:idx val="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9B4-481E-9BDE-2EDBCAA7A289}"/>
                </c:ext>
              </c:extLst>
            </c:dLbl>
            <c:dLbl>
              <c:idx val="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9B4-481E-9BDE-2EDBCAA7A289}"/>
                </c:ext>
              </c:extLst>
            </c:dLbl>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9B4-481E-9BDE-2EDBCAA7A289}"/>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9B4-481E-9BDE-2EDBCAA7A289}"/>
                </c:ext>
              </c:extLst>
            </c:dLbl>
            <c:dLbl>
              <c:idx val="1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9B4-481E-9BDE-2EDBCAA7A289}"/>
                </c:ext>
              </c:extLst>
            </c:dLbl>
            <c:dLbl>
              <c:idx val="1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9B4-481E-9BDE-2EDBCAA7A289}"/>
                </c:ext>
              </c:extLst>
            </c:dLbl>
            <c:dLbl>
              <c:idx val="1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9B4-481E-9BDE-2EDBCAA7A289}"/>
                </c:ext>
              </c:extLst>
            </c:dLbl>
            <c:dLbl>
              <c:idx val="19"/>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9B4-481E-9BDE-2EDBCAA7A289}"/>
                </c:ext>
              </c:extLst>
            </c:dLbl>
            <c:dLbl>
              <c:idx val="2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9B4-481E-9BDE-2EDBCAA7A289}"/>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9B4-481E-9BDE-2EDBCAA7A289}"/>
                </c:ext>
              </c:extLst>
            </c:dLbl>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9B4-481E-9BDE-2EDBCAA7A289}"/>
                </c:ext>
              </c:extLst>
            </c:dLbl>
            <c:spPr>
              <a:noFill/>
              <a:ln>
                <a:noFill/>
              </a:ln>
              <a:effectLst/>
            </c:spPr>
            <c:txPr>
              <a:bodyPr rot="0" spcFirstLastPara="1" vertOverflow="ellipsis" vert="horz" wrap="square" anchor="ctr" anchorCtr="1"/>
              <a:lstStyle/>
              <a:p>
                <a:pPr>
                  <a:defRPr sz="800" b="0" i="0" u="none" strike="noStrike" kern="1200" baseline="0">
                    <a:solidFill>
                      <a:srgbClr val="00338D"/>
                    </a:solidFill>
                    <a:latin typeface="+mn-lt"/>
                    <a:ea typeface="+mn-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Sheet1!$D$2:$D$26</c:f>
              <c:numCache>
                <c:formatCode>0.0</c:formatCode>
                <c:ptCount val="25"/>
                <c:pt idx="0">
                  <c:v>0.76224999999999998</c:v>
                </c:pt>
                <c:pt idx="1">
                  <c:v>0.29508000000000001</c:v>
                </c:pt>
                <c:pt idx="2">
                  <c:v>-1.88358</c:v>
                </c:pt>
                <c:pt idx="3">
                  <c:v>-1.2793999999999999</c:v>
                </c:pt>
                <c:pt idx="4">
                  <c:v>-5.0040500000000003</c:v>
                </c:pt>
                <c:pt idx="5">
                  <c:v>-1.5884700000000009</c:v>
                </c:pt>
                <c:pt idx="6">
                  <c:v>-6.8008299999999995</c:v>
                </c:pt>
                <c:pt idx="7">
                  <c:v>-5.8961600000000001</c:v>
                </c:pt>
                <c:pt idx="8">
                  <c:v>-8.9189600000000002</c:v>
                </c:pt>
                <c:pt idx="9">
                  <c:v>-7.9760700000000009</c:v>
                </c:pt>
                <c:pt idx="10">
                  <c:v>-1.6611700000000003</c:v>
                </c:pt>
                <c:pt idx="11">
                  <c:v>-0.18633000000000033</c:v>
                </c:pt>
                <c:pt idx="12">
                  <c:v>-1.2566899999999999</c:v>
                </c:pt>
                <c:pt idx="13">
                  <c:v>2.9881000000000002</c:v>
                </c:pt>
                <c:pt idx="14">
                  <c:v>-6.0274599999999996</c:v>
                </c:pt>
                <c:pt idx="15">
                  <c:v>0.91312000000000015</c:v>
                </c:pt>
                <c:pt idx="16">
                  <c:v>-0.94270999999999994</c:v>
                </c:pt>
                <c:pt idx="17">
                  <c:v>-3.2863000000000002</c:v>
                </c:pt>
                <c:pt idx="18">
                  <c:v>-0.8644900000000002</c:v>
                </c:pt>
                <c:pt idx="19">
                  <c:v>-7.7197499999999994</c:v>
                </c:pt>
                <c:pt idx="20">
                  <c:v>-13.37236</c:v>
                </c:pt>
                <c:pt idx="21">
                  <c:v>2.5831400000000002</c:v>
                </c:pt>
                <c:pt idx="22">
                  <c:v>1.7399699999999998</c:v>
                </c:pt>
                <c:pt idx="23">
                  <c:v>1.1653099999999998</c:v>
                </c:pt>
                <c:pt idx="24">
                  <c:v>2.5898000000000003</c:v>
                </c:pt>
              </c:numCache>
            </c:numRef>
          </c:val>
          <c:smooth val="1"/>
          <c:extLst>
            <c:ext xmlns:c16="http://schemas.microsoft.com/office/drawing/2014/chart" uri="{C3380CC4-5D6E-409C-BE32-E72D297353CC}">
              <c16:uniqueId val="{00000012-69B4-481E-9BDE-2EDBCAA7A289}"/>
            </c:ext>
          </c:extLst>
        </c:ser>
        <c:dLbls>
          <c:showLegendKey val="0"/>
          <c:showVal val="0"/>
          <c:showCatName val="0"/>
          <c:showSerName val="0"/>
          <c:showPercent val="0"/>
          <c:showBubbleSize val="0"/>
        </c:dLbls>
        <c:marker val="1"/>
        <c:smooth val="0"/>
        <c:axId val="159679696"/>
        <c:axId val="1498692927"/>
      </c:lineChart>
      <c:catAx>
        <c:axId val="656007528"/>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7920"/>
        <c:crosses val="autoZero"/>
        <c:auto val="1"/>
        <c:lblAlgn val="ctr"/>
        <c:lblOffset val="100"/>
        <c:noMultiLvlLbl val="1"/>
      </c:catAx>
      <c:valAx>
        <c:axId val="656007920"/>
        <c:scaling>
          <c:orientation val="minMax"/>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7528"/>
        <c:crosses val="autoZero"/>
        <c:crossBetween val="between"/>
      </c:valAx>
      <c:valAx>
        <c:axId val="1498692927"/>
        <c:scaling>
          <c:orientation val="minMax"/>
          <c:max val="20"/>
          <c:min val="-15"/>
        </c:scaling>
        <c:delete val="0"/>
        <c:axPos val="r"/>
        <c:numFmt formatCode="#,##0_ " sourceLinked="0"/>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159679696"/>
        <c:crosses val="max"/>
        <c:crossBetween val="between"/>
      </c:valAx>
      <c:catAx>
        <c:axId val="159679696"/>
        <c:scaling>
          <c:orientation val="minMax"/>
        </c:scaling>
        <c:delete val="1"/>
        <c:axPos val="b"/>
        <c:numFmt formatCode="General" sourceLinked="1"/>
        <c:majorTickMark val="out"/>
        <c:minorTickMark val="none"/>
        <c:tickLblPos val="nextTo"/>
        <c:crossAx val="1498692927"/>
        <c:crosses val="autoZero"/>
        <c:auto val="1"/>
        <c:lblAlgn val="ctr"/>
        <c:lblOffset val="100"/>
        <c:noMultiLvlLbl val="0"/>
      </c:catAx>
      <c:spPr>
        <a:noFill/>
        <a:ln>
          <a:noFill/>
        </a:ln>
        <a:effectLst/>
      </c:spPr>
    </c:plotArea>
    <c:legend>
      <c:legendPos val="t"/>
      <c:layout>
        <c:manualLayout>
          <c:xMode val="edge"/>
          <c:yMode val="edge"/>
          <c:x val="0.16743257694539265"/>
          <c:y val="1.133857925319022E-2"/>
          <c:w val="0.66840459922556805"/>
          <c:h val="0.14830020963145088"/>
        </c:manualLayout>
      </c:layout>
      <c:overlay val="0"/>
      <c:spPr>
        <a:noFill/>
        <a:ln>
          <a:noFill/>
        </a:ln>
        <a:effectLst/>
      </c:spPr>
      <c:txPr>
        <a:bodyPr rot="0" spcFirstLastPara="1" vertOverflow="ellipsis" vert="horz" wrap="square" anchor="ctr" anchorCtr="1"/>
        <a:lstStyle/>
        <a:p>
          <a:pPr marL="36000">
            <a:spcBef>
              <a:spcPts val="0"/>
            </a:spcBef>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4326751284623049"/>
          <c:w val="0.8687860728723209"/>
          <c:h val="0.70359205045206141"/>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2.2893300000000001</c:v>
                </c:pt>
                <c:pt idx="1">
                  <c:v>1.65306</c:v>
                </c:pt>
                <c:pt idx="2">
                  <c:v>-2.5841500000000002</c:v>
                </c:pt>
                <c:pt idx="3">
                  <c:v>5.2385599999999997</c:v>
                </c:pt>
                <c:pt idx="4">
                  <c:v>7.9874299999999998</c:v>
                </c:pt>
                <c:pt idx="5">
                  <c:v>1.5876999999999999</c:v>
                </c:pt>
                <c:pt idx="6">
                  <c:v>0.13618</c:v>
                </c:pt>
                <c:pt idx="7">
                  <c:v>0.98358000000000001</c:v>
                </c:pt>
                <c:pt idx="8">
                  <c:v>0.29552</c:v>
                </c:pt>
                <c:pt idx="9">
                  <c:v>-6.2093499999999997</c:v>
                </c:pt>
                <c:pt idx="10">
                  <c:v>0.98384000000000005</c:v>
                </c:pt>
                <c:pt idx="11">
                  <c:v>2.0175800000000002</c:v>
                </c:pt>
                <c:pt idx="12">
                  <c:v>0.28591</c:v>
                </c:pt>
                <c:pt idx="13">
                  <c:v>-3.1178599999999999</c:v>
                </c:pt>
                <c:pt idx="14">
                  <c:v>-2.5809899999999999</c:v>
                </c:pt>
                <c:pt idx="15">
                  <c:v>3.71496</c:v>
                </c:pt>
                <c:pt idx="16">
                  <c:v>3.0747100000000001</c:v>
                </c:pt>
                <c:pt idx="17">
                  <c:v>2.4251800000000001</c:v>
                </c:pt>
                <c:pt idx="18">
                  <c:v>1.12262</c:v>
                </c:pt>
                <c:pt idx="19">
                  <c:v>-2.2225999999999999</c:v>
                </c:pt>
                <c:pt idx="20">
                  <c:v>-7.5962100000000001</c:v>
                </c:pt>
                <c:pt idx="21">
                  <c:v>-0.76480999999999999</c:v>
                </c:pt>
                <c:pt idx="22">
                  <c:v>7.2119200000000001</c:v>
                </c:pt>
                <c:pt idx="23">
                  <c:v>2.41872</c:v>
                </c:pt>
                <c:pt idx="24">
                  <c:v>3.6998600000000001</c:v>
                </c:pt>
              </c:numCache>
            </c:numRef>
          </c:val>
          <c:extLst>
            <c:ext xmlns:c16="http://schemas.microsoft.com/office/drawing/2014/chart" uri="{C3380CC4-5D6E-409C-BE32-E72D297353CC}">
              <c16:uniqueId val="{00000000-A588-498E-AA42-71614E8AE1A9}"/>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2.581</c:v>
                </c:pt>
                <c:pt idx="1">
                  <c:v>-2.7810000000000001</c:v>
                </c:pt>
                <c:pt idx="2">
                  <c:v>1.4</c:v>
                </c:pt>
                <c:pt idx="3">
                  <c:v>2.1949999999999998</c:v>
                </c:pt>
                <c:pt idx="4">
                  <c:v>4.0179999999999998</c:v>
                </c:pt>
                <c:pt idx="5">
                  <c:v>6.0339999999999998</c:v>
                </c:pt>
                <c:pt idx="6">
                  <c:v>4.1040000000000001</c:v>
                </c:pt>
                <c:pt idx="7">
                  <c:v>3.9470000000000001</c:v>
                </c:pt>
                <c:pt idx="8">
                  <c:v>1.3779999999999999</c:v>
                </c:pt>
                <c:pt idx="9">
                  <c:v>6.0519999999999996</c:v>
                </c:pt>
                <c:pt idx="10">
                  <c:v>2.823</c:v>
                </c:pt>
                <c:pt idx="11">
                  <c:v>6.6689999999999996</c:v>
                </c:pt>
                <c:pt idx="12">
                  <c:v>4.7240000000000002</c:v>
                </c:pt>
                <c:pt idx="13">
                  <c:v>1.3580000000000001</c:v>
                </c:pt>
                <c:pt idx="14">
                  <c:v>0.29199999999999998</c:v>
                </c:pt>
                <c:pt idx="15">
                  <c:v>1.839</c:v>
                </c:pt>
                <c:pt idx="16">
                  <c:v>5.8070000000000004</c:v>
                </c:pt>
                <c:pt idx="17">
                  <c:v>4.968</c:v>
                </c:pt>
                <c:pt idx="18">
                  <c:v>0.59399999999999997</c:v>
                </c:pt>
                <c:pt idx="19">
                  <c:v>6.4779999999999998</c:v>
                </c:pt>
                <c:pt idx="20">
                  <c:v>3.2589999999999999</c:v>
                </c:pt>
                <c:pt idx="21">
                  <c:v>1.6890000000000001</c:v>
                </c:pt>
                <c:pt idx="22">
                  <c:v>4.1619999999999999</c:v>
                </c:pt>
                <c:pt idx="23">
                  <c:v>2.0670000000000002</c:v>
                </c:pt>
                <c:pt idx="24">
                  <c:v>0.28000000000000003</c:v>
                </c:pt>
              </c:numCache>
            </c:numRef>
          </c:val>
          <c:extLst>
            <c:ext xmlns:c16="http://schemas.microsoft.com/office/drawing/2014/chart" uri="{C3380CC4-5D6E-409C-BE32-E72D297353CC}">
              <c16:uniqueId val="{00000001-A588-498E-AA42-71614E8AE1A9}"/>
            </c:ext>
          </c:extLst>
        </c:ser>
        <c:dLbls>
          <c:showLegendKey val="0"/>
          <c:showVal val="0"/>
          <c:showCatName val="0"/>
          <c:showSerName val="0"/>
          <c:showPercent val="0"/>
          <c:showBubbleSize val="0"/>
        </c:dLbls>
        <c:gapWidth val="50"/>
        <c:overlap val="-10"/>
        <c:axId val="656005568"/>
        <c:axId val="656007136"/>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12700">
                <a:solidFill>
                  <a:srgbClr val="00338D"/>
                </a:solidFill>
                <a:prstDash val="solid"/>
              </a:ln>
              <a:effectLst/>
            </c:spPr>
          </c:marker>
          <c:dPt>
            <c:idx val="4"/>
            <c:marker>
              <c:symbol val="circle"/>
              <c:size val="6"/>
              <c:spPr>
                <a:solidFill>
                  <a:sysClr val="window" lastClr="FFFFFF"/>
                </a:solidFill>
                <a:ln w="12700">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3-A588-498E-AA42-71614E8AE1A9}"/>
              </c:ext>
            </c:extLst>
          </c:dPt>
          <c:dPt>
            <c:idx val="5"/>
            <c:marker>
              <c:symbol val="circle"/>
              <c:size val="6"/>
              <c:spPr>
                <a:solidFill>
                  <a:sysClr val="window" lastClr="FFFFFF"/>
                </a:solidFill>
                <a:ln w="12700">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5-A588-498E-AA42-71614E8AE1A9}"/>
              </c:ext>
            </c:extLst>
          </c:dPt>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588-498E-AA42-71614E8AE1A9}"/>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588-498E-AA42-71614E8AE1A9}"/>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588-498E-AA42-71614E8AE1A9}"/>
                </c:ext>
              </c:extLst>
            </c:dLbl>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588-498E-AA42-71614E8AE1A9}"/>
                </c:ext>
              </c:extLst>
            </c:dLbl>
            <c:dLbl>
              <c:idx val="9"/>
              <c:layout>
                <c:manualLayout>
                  <c:x val="-5.1338001867413635E-2"/>
                  <c:y val="3.98179086674568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EA4-44E4-BDFA-E7F08487DD79}"/>
                </c:ext>
              </c:extLst>
            </c:dLbl>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588-498E-AA42-71614E8AE1A9}"/>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588-498E-AA42-71614E8AE1A9}"/>
                </c:ext>
              </c:extLst>
            </c:dLbl>
            <c:dLbl>
              <c:idx val="1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588-498E-AA42-71614E8AE1A9}"/>
                </c:ext>
              </c:extLst>
            </c:dLbl>
            <c:dLbl>
              <c:idx val="16"/>
              <c:layout>
                <c:manualLayout>
                  <c:x val="-5.0892955859494403E-2"/>
                  <c:y val="9.81971558793345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588-498E-AA42-71614E8AE1A9}"/>
                </c:ext>
              </c:extLst>
            </c:dLbl>
            <c:dLbl>
              <c:idx val="1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588-498E-AA42-71614E8AE1A9}"/>
                </c:ext>
              </c:extLst>
            </c:dLbl>
            <c:dLbl>
              <c:idx val="19"/>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588-498E-AA42-71614E8AE1A9}"/>
                </c:ext>
              </c:extLst>
            </c:dLbl>
            <c:dLbl>
              <c:idx val="20"/>
              <c:layout>
                <c:manualLayout>
                  <c:x val="-5.1338001867413739E-2"/>
                  <c:y val="3.98179086674568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A4-44E4-BDFA-E7F08487DD79}"/>
                </c:ext>
              </c:extLst>
            </c:dLbl>
            <c:dLbl>
              <c:idx val="21"/>
              <c:layout>
                <c:manualLayout>
                  <c:x val="-8.8496561873730034E-3"/>
                  <c:y val="2.27395961125436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588-498E-AA42-71614E8AE1A9}"/>
                </c:ext>
              </c:extLst>
            </c:dLbl>
            <c:dLbl>
              <c:idx val="2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588-498E-AA42-71614E8AE1A9}"/>
                </c:ext>
              </c:extLst>
            </c:dLbl>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588-498E-AA42-71614E8AE1A9}"/>
                </c:ext>
              </c:extLst>
            </c:dLbl>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Sheet1!$D$2:$D$26</c:f>
              <c:numCache>
                <c:formatCode>0.0</c:formatCode>
                <c:ptCount val="25"/>
                <c:pt idx="0">
                  <c:v>-0.29166999999999987</c:v>
                </c:pt>
                <c:pt idx="1">
                  <c:v>4.4340600000000006</c:v>
                </c:pt>
                <c:pt idx="2">
                  <c:v>-3.9841500000000001</c:v>
                </c:pt>
                <c:pt idx="3">
                  <c:v>3.0435599999999998</c:v>
                </c:pt>
                <c:pt idx="4">
                  <c:v>3.96943</c:v>
                </c:pt>
                <c:pt idx="5">
                  <c:v>-4.4462999999999999</c:v>
                </c:pt>
                <c:pt idx="6">
                  <c:v>-3.9678200000000001</c:v>
                </c:pt>
                <c:pt idx="7">
                  <c:v>-2.9634200000000002</c:v>
                </c:pt>
                <c:pt idx="8">
                  <c:v>-1.0824799999999999</c:v>
                </c:pt>
                <c:pt idx="9">
                  <c:v>-12.26135</c:v>
                </c:pt>
                <c:pt idx="10">
                  <c:v>-1.8391599999999999</c:v>
                </c:pt>
                <c:pt idx="11">
                  <c:v>-4.6514199999999999</c:v>
                </c:pt>
                <c:pt idx="12">
                  <c:v>-4.4380899999999999</c:v>
                </c:pt>
                <c:pt idx="13">
                  <c:v>-4.4758599999999999</c:v>
                </c:pt>
                <c:pt idx="14">
                  <c:v>-2.8729899999999997</c:v>
                </c:pt>
                <c:pt idx="15">
                  <c:v>1.8759600000000001</c:v>
                </c:pt>
                <c:pt idx="16">
                  <c:v>-2.7322900000000003</c:v>
                </c:pt>
                <c:pt idx="17">
                  <c:v>-2.5428199999999999</c:v>
                </c:pt>
                <c:pt idx="18">
                  <c:v>0.52861999999999998</c:v>
                </c:pt>
                <c:pt idx="19">
                  <c:v>-8.7005999999999997</c:v>
                </c:pt>
                <c:pt idx="20">
                  <c:v>-10.85521</c:v>
                </c:pt>
                <c:pt idx="21">
                  <c:v>-2.4538099999999998</c:v>
                </c:pt>
                <c:pt idx="22">
                  <c:v>3.0499200000000002</c:v>
                </c:pt>
                <c:pt idx="23">
                  <c:v>0.35171999999999981</c:v>
                </c:pt>
                <c:pt idx="24">
                  <c:v>3.4198599999999999</c:v>
                </c:pt>
              </c:numCache>
            </c:numRef>
          </c:val>
          <c:smooth val="1"/>
          <c:extLst>
            <c:ext xmlns:c16="http://schemas.microsoft.com/office/drawing/2014/chart" uri="{C3380CC4-5D6E-409C-BE32-E72D297353CC}">
              <c16:uniqueId val="{00000012-A588-498E-AA42-71614E8AE1A9}"/>
            </c:ext>
          </c:extLst>
        </c:ser>
        <c:dLbls>
          <c:showLegendKey val="0"/>
          <c:showVal val="0"/>
          <c:showCatName val="0"/>
          <c:showSerName val="0"/>
          <c:showPercent val="0"/>
          <c:showBubbleSize val="0"/>
        </c:dLbls>
        <c:marker val="1"/>
        <c:smooth val="0"/>
        <c:axId val="146754432"/>
        <c:axId val="171672111"/>
      </c:lineChart>
      <c:catAx>
        <c:axId val="656005568"/>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7136"/>
        <c:crosses val="autoZero"/>
        <c:auto val="1"/>
        <c:lblAlgn val="ctr"/>
        <c:lblOffset val="100"/>
        <c:noMultiLvlLbl val="1"/>
      </c:catAx>
      <c:valAx>
        <c:axId val="656007136"/>
        <c:scaling>
          <c:orientation val="minMax"/>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5568"/>
        <c:crosses val="autoZero"/>
        <c:crossBetween val="between"/>
      </c:valAx>
      <c:valAx>
        <c:axId val="171672111"/>
        <c:scaling>
          <c:orientation val="minMax"/>
          <c:max val="15"/>
          <c:min val="-15"/>
        </c:scaling>
        <c:delete val="0"/>
        <c:axPos val="r"/>
        <c:numFmt formatCode="#,##0_ " sourceLinked="0"/>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146754432"/>
        <c:crosses val="max"/>
        <c:crossBetween val="between"/>
        <c:majorUnit val="3"/>
      </c:valAx>
      <c:catAx>
        <c:axId val="146754432"/>
        <c:scaling>
          <c:orientation val="minMax"/>
        </c:scaling>
        <c:delete val="1"/>
        <c:axPos val="b"/>
        <c:numFmt formatCode="General" sourceLinked="1"/>
        <c:majorTickMark val="out"/>
        <c:minorTickMark val="none"/>
        <c:tickLblPos val="nextTo"/>
        <c:crossAx val="171672111"/>
        <c:crosses val="autoZero"/>
        <c:auto val="1"/>
        <c:lblAlgn val="ctr"/>
        <c:lblOffset val="100"/>
        <c:noMultiLvlLbl val="0"/>
      </c:catAx>
      <c:spPr>
        <a:noFill/>
        <a:ln>
          <a:noFill/>
        </a:ln>
        <a:effectLst/>
      </c:spPr>
    </c:plotArea>
    <c:legend>
      <c:legendPos val="t"/>
      <c:layout>
        <c:manualLayout>
          <c:xMode val="edge"/>
          <c:yMode val="edge"/>
          <c:x val="0.16446661998132586"/>
          <c:y val="1.5173673760578585E-2"/>
          <c:w val="0.66840459922556805"/>
          <c:h val="0.14049448516921961"/>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75000"/>
                  <a:lumOff val="25000"/>
                </a:schemeClr>
              </a:gs>
              <a:gs pos="99000">
                <a:schemeClr val="tx1">
                  <a:lumMod val="75000"/>
                  <a:lumOff val="25000"/>
                </a:schemeClr>
              </a:gs>
            </a:gsLst>
            <a:lin ang="5400000" scaled="1"/>
          </a:gradFill>
        </a:defRPr>
      </a:pPr>
      <a:endParaRPr lang="ko-K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9.3286281030060883E-2"/>
          <c:w val="0.79895461985829674"/>
          <c:h val="0.70791490998136575"/>
        </c:manualLayout>
      </c:layout>
      <c:lineChart>
        <c:grouping val="standard"/>
        <c:varyColors val="0"/>
        <c:ser>
          <c:idx val="0"/>
          <c:order val="0"/>
          <c:tx>
            <c:strRef>
              <c:f>Sheet1!$B$1</c:f>
              <c:strCache>
                <c:ptCount val="1"/>
                <c:pt idx="0">
                  <c:v>한국</c:v>
                </c:pt>
              </c:strCache>
            </c:strRef>
          </c:tx>
          <c:spPr>
            <a:ln w="19050" cap="rnd">
              <a:solidFill>
                <a:srgbClr val="00338D"/>
              </a:solidFill>
              <a:prstDash val="solid"/>
              <a:round/>
            </a:ln>
            <a:effectLst/>
          </c:spPr>
          <c:marker>
            <c:symbol val="none"/>
          </c:marker>
          <c:cat>
            <c:strRef>
              <c:f>Sheet1!$A$122:$A$286</c:f>
              <c:strCache>
                <c:ptCount val="165"/>
                <c:pt idx="0">
                  <c:v>10.1</c:v>
                </c:pt>
                <c:pt idx="60">
                  <c:v>'15.1</c:v>
                </c:pt>
                <c:pt idx="120">
                  <c:v>'20.1</c:v>
                </c:pt>
                <c:pt idx="164">
                  <c:v>'23.9</c:v>
                </c:pt>
              </c:strCache>
            </c:strRef>
          </c:cat>
          <c:val>
            <c:numRef>
              <c:f>Sheet1!$B$122:$B$275</c:f>
              <c:numCache>
                <c:formatCode>General</c:formatCode>
                <c:ptCount val="154"/>
                <c:pt idx="0">
                  <c:v>2</c:v>
                </c:pt>
                <c:pt idx="1">
                  <c:v>2</c:v>
                </c:pt>
                <c:pt idx="2">
                  <c:v>2</c:v>
                </c:pt>
                <c:pt idx="3">
                  <c:v>2</c:v>
                </c:pt>
                <c:pt idx="4">
                  <c:v>2</c:v>
                </c:pt>
                <c:pt idx="5">
                  <c:v>2</c:v>
                </c:pt>
                <c:pt idx="6">
                  <c:v>2.25</c:v>
                </c:pt>
                <c:pt idx="7">
                  <c:v>2.25</c:v>
                </c:pt>
                <c:pt idx="8">
                  <c:v>2.25</c:v>
                </c:pt>
                <c:pt idx="9">
                  <c:v>2.25</c:v>
                </c:pt>
                <c:pt idx="10">
                  <c:v>2.5</c:v>
                </c:pt>
                <c:pt idx="11">
                  <c:v>2.5</c:v>
                </c:pt>
                <c:pt idx="12">
                  <c:v>2.75</c:v>
                </c:pt>
                <c:pt idx="13">
                  <c:v>2.75</c:v>
                </c:pt>
                <c:pt idx="14">
                  <c:v>3</c:v>
                </c:pt>
                <c:pt idx="15">
                  <c:v>3</c:v>
                </c:pt>
                <c:pt idx="16">
                  <c:v>3</c:v>
                </c:pt>
                <c:pt idx="17">
                  <c:v>3.25</c:v>
                </c:pt>
                <c:pt idx="18">
                  <c:v>3.25</c:v>
                </c:pt>
                <c:pt idx="19">
                  <c:v>3.25</c:v>
                </c:pt>
                <c:pt idx="20">
                  <c:v>3.25</c:v>
                </c:pt>
                <c:pt idx="21">
                  <c:v>3.25</c:v>
                </c:pt>
                <c:pt idx="22">
                  <c:v>3.25</c:v>
                </c:pt>
                <c:pt idx="23">
                  <c:v>3.25</c:v>
                </c:pt>
                <c:pt idx="24">
                  <c:v>3.25</c:v>
                </c:pt>
                <c:pt idx="25">
                  <c:v>3.25</c:v>
                </c:pt>
                <c:pt idx="26">
                  <c:v>3.25</c:v>
                </c:pt>
                <c:pt idx="27">
                  <c:v>3.25</c:v>
                </c:pt>
                <c:pt idx="28">
                  <c:v>3.25</c:v>
                </c:pt>
                <c:pt idx="29">
                  <c:v>3.25</c:v>
                </c:pt>
                <c:pt idx="30">
                  <c:v>3</c:v>
                </c:pt>
                <c:pt idx="31">
                  <c:v>3</c:v>
                </c:pt>
                <c:pt idx="32">
                  <c:v>3</c:v>
                </c:pt>
                <c:pt idx="33">
                  <c:v>2.75</c:v>
                </c:pt>
                <c:pt idx="34">
                  <c:v>2.75</c:v>
                </c:pt>
                <c:pt idx="35">
                  <c:v>2.75</c:v>
                </c:pt>
                <c:pt idx="36">
                  <c:v>2.75</c:v>
                </c:pt>
                <c:pt idx="37">
                  <c:v>2.75</c:v>
                </c:pt>
                <c:pt idx="38">
                  <c:v>2.75</c:v>
                </c:pt>
                <c:pt idx="39">
                  <c:v>2.75</c:v>
                </c:pt>
                <c:pt idx="40">
                  <c:v>2.5</c:v>
                </c:pt>
                <c:pt idx="41">
                  <c:v>2.5</c:v>
                </c:pt>
                <c:pt idx="42">
                  <c:v>2.5</c:v>
                </c:pt>
                <c:pt idx="43">
                  <c:v>2.5</c:v>
                </c:pt>
                <c:pt idx="44">
                  <c:v>2.5</c:v>
                </c:pt>
                <c:pt idx="45">
                  <c:v>2.5</c:v>
                </c:pt>
                <c:pt idx="46">
                  <c:v>2.5</c:v>
                </c:pt>
                <c:pt idx="47">
                  <c:v>2.5</c:v>
                </c:pt>
                <c:pt idx="48">
                  <c:v>2.5</c:v>
                </c:pt>
                <c:pt idx="49">
                  <c:v>2.5</c:v>
                </c:pt>
                <c:pt idx="50">
                  <c:v>2.5</c:v>
                </c:pt>
                <c:pt idx="51">
                  <c:v>2.5</c:v>
                </c:pt>
                <c:pt idx="52">
                  <c:v>2.5</c:v>
                </c:pt>
                <c:pt idx="53">
                  <c:v>2.5</c:v>
                </c:pt>
                <c:pt idx="54">
                  <c:v>2.5</c:v>
                </c:pt>
                <c:pt idx="55">
                  <c:v>2.25</c:v>
                </c:pt>
                <c:pt idx="56">
                  <c:v>2.25</c:v>
                </c:pt>
                <c:pt idx="57">
                  <c:v>2</c:v>
                </c:pt>
                <c:pt idx="58">
                  <c:v>2</c:v>
                </c:pt>
                <c:pt idx="59">
                  <c:v>2</c:v>
                </c:pt>
                <c:pt idx="60">
                  <c:v>2</c:v>
                </c:pt>
                <c:pt idx="61">
                  <c:v>2</c:v>
                </c:pt>
                <c:pt idx="62">
                  <c:v>1.75</c:v>
                </c:pt>
                <c:pt idx="63">
                  <c:v>1.75</c:v>
                </c:pt>
                <c:pt idx="64">
                  <c:v>1.75</c:v>
                </c:pt>
                <c:pt idx="65">
                  <c:v>1.5</c:v>
                </c:pt>
                <c:pt idx="66">
                  <c:v>1.5</c:v>
                </c:pt>
                <c:pt idx="67">
                  <c:v>1.5</c:v>
                </c:pt>
                <c:pt idx="68">
                  <c:v>1.5</c:v>
                </c:pt>
                <c:pt idx="69">
                  <c:v>1.5</c:v>
                </c:pt>
                <c:pt idx="70">
                  <c:v>1.5</c:v>
                </c:pt>
                <c:pt idx="71">
                  <c:v>1.5</c:v>
                </c:pt>
                <c:pt idx="72">
                  <c:v>1.5</c:v>
                </c:pt>
                <c:pt idx="73">
                  <c:v>1.5</c:v>
                </c:pt>
                <c:pt idx="74">
                  <c:v>1.5</c:v>
                </c:pt>
                <c:pt idx="75">
                  <c:v>1.5</c:v>
                </c:pt>
                <c:pt idx="76">
                  <c:v>1.5</c:v>
                </c:pt>
                <c:pt idx="77">
                  <c:v>1.25</c:v>
                </c:pt>
                <c:pt idx="78">
                  <c:v>1.25</c:v>
                </c:pt>
                <c:pt idx="79">
                  <c:v>1.25</c:v>
                </c:pt>
                <c:pt idx="80">
                  <c:v>1.25</c:v>
                </c:pt>
                <c:pt idx="81">
                  <c:v>1.25</c:v>
                </c:pt>
                <c:pt idx="82">
                  <c:v>1.25</c:v>
                </c:pt>
                <c:pt idx="83">
                  <c:v>1.25</c:v>
                </c:pt>
                <c:pt idx="84">
                  <c:v>1.25</c:v>
                </c:pt>
                <c:pt idx="85">
                  <c:v>1.25</c:v>
                </c:pt>
                <c:pt idx="86">
                  <c:v>1.25</c:v>
                </c:pt>
                <c:pt idx="87">
                  <c:v>1.25</c:v>
                </c:pt>
                <c:pt idx="88">
                  <c:v>1.25</c:v>
                </c:pt>
                <c:pt idx="89">
                  <c:v>1.25</c:v>
                </c:pt>
                <c:pt idx="90">
                  <c:v>1.25</c:v>
                </c:pt>
                <c:pt idx="91">
                  <c:v>1.25</c:v>
                </c:pt>
                <c:pt idx="92">
                  <c:v>1.25</c:v>
                </c:pt>
                <c:pt idx="93">
                  <c:v>1.25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1.75</c:v>
                </c:pt>
                <c:pt idx="107">
                  <c:v>1.75</c:v>
                </c:pt>
                <c:pt idx="108">
                  <c:v>1.75</c:v>
                </c:pt>
                <c:pt idx="109">
                  <c:v>1.75</c:v>
                </c:pt>
                <c:pt idx="110">
                  <c:v>1.75</c:v>
                </c:pt>
                <c:pt idx="111">
                  <c:v>1.75</c:v>
                </c:pt>
                <c:pt idx="112">
                  <c:v>1.75</c:v>
                </c:pt>
                <c:pt idx="113">
                  <c:v>1.75</c:v>
                </c:pt>
                <c:pt idx="114">
                  <c:v>1.5</c:v>
                </c:pt>
                <c:pt idx="115">
                  <c:v>1.5</c:v>
                </c:pt>
                <c:pt idx="116">
                  <c:v>1.5</c:v>
                </c:pt>
                <c:pt idx="117">
                  <c:v>1.25</c:v>
                </c:pt>
                <c:pt idx="118">
                  <c:v>1.25</c:v>
                </c:pt>
                <c:pt idx="119">
                  <c:v>1.25</c:v>
                </c:pt>
                <c:pt idx="120">
                  <c:v>1.25</c:v>
                </c:pt>
                <c:pt idx="121">
                  <c:v>1.25</c:v>
                </c:pt>
                <c:pt idx="122">
                  <c:v>0.75</c:v>
                </c:pt>
                <c:pt idx="123">
                  <c:v>0.75</c:v>
                </c:pt>
                <c:pt idx="124">
                  <c:v>0.5</c:v>
                </c:pt>
                <c:pt idx="125">
                  <c:v>0.5</c:v>
                </c:pt>
                <c:pt idx="126">
                  <c:v>0.5</c:v>
                </c:pt>
                <c:pt idx="127">
                  <c:v>0.5</c:v>
                </c:pt>
                <c:pt idx="128">
                  <c:v>0.5</c:v>
                </c:pt>
                <c:pt idx="129">
                  <c:v>0.5</c:v>
                </c:pt>
                <c:pt idx="130">
                  <c:v>0.5</c:v>
                </c:pt>
                <c:pt idx="131">
                  <c:v>0.5</c:v>
                </c:pt>
                <c:pt idx="132">
                  <c:v>0.5</c:v>
                </c:pt>
                <c:pt idx="133">
                  <c:v>0.5</c:v>
                </c:pt>
                <c:pt idx="134">
                  <c:v>0.5</c:v>
                </c:pt>
                <c:pt idx="135">
                  <c:v>0.5</c:v>
                </c:pt>
                <c:pt idx="136">
                  <c:v>0.5</c:v>
                </c:pt>
                <c:pt idx="137">
                  <c:v>0.5</c:v>
                </c:pt>
                <c:pt idx="138">
                  <c:v>0.5</c:v>
                </c:pt>
                <c:pt idx="139">
                  <c:v>0.75</c:v>
                </c:pt>
                <c:pt idx="140">
                  <c:v>0.75</c:v>
                </c:pt>
                <c:pt idx="141">
                  <c:v>0.75</c:v>
                </c:pt>
                <c:pt idx="142">
                  <c:v>1</c:v>
                </c:pt>
                <c:pt idx="143">
                  <c:v>1</c:v>
                </c:pt>
                <c:pt idx="144">
                  <c:v>1.25</c:v>
                </c:pt>
                <c:pt idx="145">
                  <c:v>1.25</c:v>
                </c:pt>
                <c:pt idx="146">
                  <c:v>1.25</c:v>
                </c:pt>
                <c:pt idx="147">
                  <c:v>1.5</c:v>
                </c:pt>
                <c:pt idx="148">
                  <c:v>1.75</c:v>
                </c:pt>
                <c:pt idx="149">
                  <c:v>1.75</c:v>
                </c:pt>
                <c:pt idx="150">
                  <c:v>2.25</c:v>
                </c:pt>
                <c:pt idx="151">
                  <c:v>2.5</c:v>
                </c:pt>
                <c:pt idx="152">
                  <c:v>2.5</c:v>
                </c:pt>
                <c:pt idx="153">
                  <c:v>3</c:v>
                </c:pt>
              </c:numCache>
            </c:numRef>
          </c:val>
          <c:smooth val="1"/>
          <c:extLst>
            <c:ext xmlns:c16="http://schemas.microsoft.com/office/drawing/2014/chart" uri="{C3380CC4-5D6E-409C-BE32-E72D297353CC}">
              <c16:uniqueId val="{00000000-1339-47A2-B01A-4E9A07D70787}"/>
            </c:ext>
          </c:extLst>
        </c:ser>
        <c:ser>
          <c:idx val="1"/>
          <c:order val="1"/>
          <c:tx>
            <c:strRef>
              <c:f>Sheet1!$C$1</c:f>
              <c:strCache>
                <c:ptCount val="1"/>
                <c:pt idx="0">
                  <c:v>미국</c:v>
                </c:pt>
              </c:strCache>
            </c:strRef>
          </c:tx>
          <c:spPr>
            <a:ln w="22225" cap="rnd">
              <a:solidFill>
                <a:schemeClr val="accent4"/>
              </a:solidFill>
              <a:round/>
            </a:ln>
            <a:effectLst/>
          </c:spPr>
          <c:marker>
            <c:symbol val="none"/>
          </c:marker>
          <c:dPt>
            <c:idx val="75"/>
            <c:marker>
              <c:symbol val="none"/>
            </c:marker>
            <c:bubble3D val="0"/>
            <c:spPr>
              <a:ln w="22225" cap="rnd">
                <a:solidFill>
                  <a:schemeClr val="accent4"/>
                </a:solidFill>
                <a:prstDash val="solid"/>
                <a:round/>
              </a:ln>
              <a:effectLst/>
            </c:spPr>
            <c:extLst>
              <c:ext xmlns:c16="http://schemas.microsoft.com/office/drawing/2014/chart" uri="{C3380CC4-5D6E-409C-BE32-E72D297353CC}">
                <c16:uniqueId val="{00000002-1339-47A2-B01A-4E9A07D70787}"/>
              </c:ext>
            </c:extLst>
          </c:dPt>
          <c:cat>
            <c:strRef>
              <c:f>Sheet1!$A$122:$A$286</c:f>
              <c:strCache>
                <c:ptCount val="165"/>
                <c:pt idx="0">
                  <c:v>10.1</c:v>
                </c:pt>
                <c:pt idx="60">
                  <c:v>'15.1</c:v>
                </c:pt>
                <c:pt idx="120">
                  <c:v>'20.1</c:v>
                </c:pt>
                <c:pt idx="164">
                  <c:v>'23.9</c:v>
                </c:pt>
              </c:strCache>
            </c:strRef>
          </c:cat>
          <c:val>
            <c:numRef>
              <c:f>Sheet1!$C$122:$C$286</c:f>
              <c:numCache>
                <c:formatCode>General</c:formatCode>
                <c:ptCount val="165"/>
                <c:pt idx="0">
                  <c:v>0.125</c:v>
                </c:pt>
                <c:pt idx="1">
                  <c:v>0.125</c:v>
                </c:pt>
                <c:pt idx="2">
                  <c:v>0.125</c:v>
                </c:pt>
                <c:pt idx="3">
                  <c:v>0.125</c:v>
                </c:pt>
                <c:pt idx="4">
                  <c:v>0.125</c:v>
                </c:pt>
                <c:pt idx="5">
                  <c:v>0.125</c:v>
                </c:pt>
                <c:pt idx="6">
                  <c:v>0.125</c:v>
                </c:pt>
                <c:pt idx="7">
                  <c:v>0.125</c:v>
                </c:pt>
                <c:pt idx="8">
                  <c:v>0.125</c:v>
                </c:pt>
                <c:pt idx="9">
                  <c:v>0.125</c:v>
                </c:pt>
                <c:pt idx="10">
                  <c:v>0.125</c:v>
                </c:pt>
                <c:pt idx="11">
                  <c:v>0.125</c:v>
                </c:pt>
                <c:pt idx="12">
                  <c:v>0.125</c:v>
                </c:pt>
                <c:pt idx="13">
                  <c:v>0.125</c:v>
                </c:pt>
                <c:pt idx="14">
                  <c:v>0.125</c:v>
                </c:pt>
                <c:pt idx="15">
                  <c:v>0.125</c:v>
                </c:pt>
                <c:pt idx="16">
                  <c:v>0.125</c:v>
                </c:pt>
                <c:pt idx="17">
                  <c:v>0.125</c:v>
                </c:pt>
                <c:pt idx="18">
                  <c:v>0.125</c:v>
                </c:pt>
                <c:pt idx="19">
                  <c:v>0.125</c:v>
                </c:pt>
                <c:pt idx="20">
                  <c:v>0.125</c:v>
                </c:pt>
                <c:pt idx="21">
                  <c:v>0.125</c:v>
                </c:pt>
                <c:pt idx="22">
                  <c:v>0.125</c:v>
                </c:pt>
                <c:pt idx="23">
                  <c:v>0.125</c:v>
                </c:pt>
                <c:pt idx="24">
                  <c:v>0.125</c:v>
                </c:pt>
                <c:pt idx="25">
                  <c:v>0.125</c:v>
                </c:pt>
                <c:pt idx="26">
                  <c:v>0.125</c:v>
                </c:pt>
                <c:pt idx="27">
                  <c:v>0.125</c:v>
                </c:pt>
                <c:pt idx="28">
                  <c:v>0.125</c:v>
                </c:pt>
                <c:pt idx="29">
                  <c:v>0.125</c:v>
                </c:pt>
                <c:pt idx="30">
                  <c:v>0.125</c:v>
                </c:pt>
                <c:pt idx="31">
                  <c:v>0.125</c:v>
                </c:pt>
                <c:pt idx="32">
                  <c:v>0.125</c:v>
                </c:pt>
                <c:pt idx="33">
                  <c:v>0.125</c:v>
                </c:pt>
                <c:pt idx="34">
                  <c:v>0.125</c:v>
                </c:pt>
                <c:pt idx="35">
                  <c:v>0.125</c:v>
                </c:pt>
                <c:pt idx="36">
                  <c:v>0.125</c:v>
                </c:pt>
                <c:pt idx="37">
                  <c:v>0.125</c:v>
                </c:pt>
                <c:pt idx="38">
                  <c:v>0.125</c:v>
                </c:pt>
                <c:pt idx="39">
                  <c:v>0.125</c:v>
                </c:pt>
                <c:pt idx="40">
                  <c:v>0.125</c:v>
                </c:pt>
                <c:pt idx="41">
                  <c:v>0.125</c:v>
                </c:pt>
                <c:pt idx="42">
                  <c:v>0.125</c:v>
                </c:pt>
                <c:pt idx="43">
                  <c:v>0.125</c:v>
                </c:pt>
                <c:pt idx="44">
                  <c:v>0.125</c:v>
                </c:pt>
                <c:pt idx="45">
                  <c:v>0.125</c:v>
                </c:pt>
                <c:pt idx="46">
                  <c:v>0.125</c:v>
                </c:pt>
                <c:pt idx="47">
                  <c:v>0.125</c:v>
                </c:pt>
                <c:pt idx="48">
                  <c:v>0.125</c:v>
                </c:pt>
                <c:pt idx="49">
                  <c:v>0.125</c:v>
                </c:pt>
                <c:pt idx="50">
                  <c:v>0.125</c:v>
                </c:pt>
                <c:pt idx="51">
                  <c:v>0.125</c:v>
                </c:pt>
                <c:pt idx="52">
                  <c:v>0.125</c:v>
                </c:pt>
                <c:pt idx="53">
                  <c:v>0.125</c:v>
                </c:pt>
                <c:pt idx="54">
                  <c:v>0.125</c:v>
                </c:pt>
                <c:pt idx="55">
                  <c:v>0.125</c:v>
                </c:pt>
                <c:pt idx="56">
                  <c:v>0.125</c:v>
                </c:pt>
                <c:pt idx="57">
                  <c:v>0.125</c:v>
                </c:pt>
                <c:pt idx="58">
                  <c:v>0.125</c:v>
                </c:pt>
                <c:pt idx="59">
                  <c:v>0.125</c:v>
                </c:pt>
                <c:pt idx="60">
                  <c:v>0.125</c:v>
                </c:pt>
                <c:pt idx="61">
                  <c:v>0.125</c:v>
                </c:pt>
                <c:pt idx="62">
                  <c:v>0.125</c:v>
                </c:pt>
                <c:pt idx="63">
                  <c:v>0.125</c:v>
                </c:pt>
                <c:pt idx="64">
                  <c:v>0.125</c:v>
                </c:pt>
                <c:pt idx="65">
                  <c:v>0.125</c:v>
                </c:pt>
                <c:pt idx="66">
                  <c:v>0.125</c:v>
                </c:pt>
                <c:pt idx="67">
                  <c:v>0.125</c:v>
                </c:pt>
                <c:pt idx="68">
                  <c:v>0.125</c:v>
                </c:pt>
                <c:pt idx="69">
                  <c:v>0.125</c:v>
                </c:pt>
                <c:pt idx="70">
                  <c:v>0.125</c:v>
                </c:pt>
                <c:pt idx="71">
                  <c:v>0.375</c:v>
                </c:pt>
                <c:pt idx="72">
                  <c:v>0.375</c:v>
                </c:pt>
                <c:pt idx="73">
                  <c:v>0.375</c:v>
                </c:pt>
                <c:pt idx="74">
                  <c:v>0.375</c:v>
                </c:pt>
                <c:pt idx="75">
                  <c:v>0.375</c:v>
                </c:pt>
                <c:pt idx="76">
                  <c:v>0.375</c:v>
                </c:pt>
                <c:pt idx="77">
                  <c:v>0.375</c:v>
                </c:pt>
                <c:pt idx="78">
                  <c:v>0.375</c:v>
                </c:pt>
                <c:pt idx="79">
                  <c:v>0.375</c:v>
                </c:pt>
                <c:pt idx="80">
                  <c:v>0.375</c:v>
                </c:pt>
                <c:pt idx="81">
                  <c:v>0.375</c:v>
                </c:pt>
                <c:pt idx="82">
                  <c:v>0.375</c:v>
                </c:pt>
                <c:pt idx="83">
                  <c:v>0.625</c:v>
                </c:pt>
                <c:pt idx="84">
                  <c:v>0.625</c:v>
                </c:pt>
                <c:pt idx="85">
                  <c:v>0.625</c:v>
                </c:pt>
                <c:pt idx="86">
                  <c:v>0.875</c:v>
                </c:pt>
                <c:pt idx="87">
                  <c:v>0.875</c:v>
                </c:pt>
                <c:pt idx="88">
                  <c:v>0.875</c:v>
                </c:pt>
                <c:pt idx="89">
                  <c:v>1.125</c:v>
                </c:pt>
                <c:pt idx="90">
                  <c:v>1.125</c:v>
                </c:pt>
                <c:pt idx="91">
                  <c:v>1.125</c:v>
                </c:pt>
                <c:pt idx="92">
                  <c:v>1.125</c:v>
                </c:pt>
                <c:pt idx="93">
                  <c:v>1.125</c:v>
                </c:pt>
                <c:pt idx="94">
                  <c:v>1.125</c:v>
                </c:pt>
                <c:pt idx="95">
                  <c:v>1.375</c:v>
                </c:pt>
                <c:pt idx="96">
                  <c:v>1.375</c:v>
                </c:pt>
                <c:pt idx="97">
                  <c:v>1.375</c:v>
                </c:pt>
                <c:pt idx="98">
                  <c:v>1.625</c:v>
                </c:pt>
                <c:pt idx="99">
                  <c:v>1.625</c:v>
                </c:pt>
                <c:pt idx="100">
                  <c:v>1.625</c:v>
                </c:pt>
                <c:pt idx="101">
                  <c:v>1.875</c:v>
                </c:pt>
                <c:pt idx="102">
                  <c:v>1.875</c:v>
                </c:pt>
                <c:pt idx="103">
                  <c:v>1.875</c:v>
                </c:pt>
                <c:pt idx="104">
                  <c:v>2.125</c:v>
                </c:pt>
                <c:pt idx="105">
                  <c:v>2.125</c:v>
                </c:pt>
                <c:pt idx="106">
                  <c:v>2.125</c:v>
                </c:pt>
                <c:pt idx="107">
                  <c:v>2.375</c:v>
                </c:pt>
                <c:pt idx="108">
                  <c:v>2.375</c:v>
                </c:pt>
                <c:pt idx="109">
                  <c:v>2.375</c:v>
                </c:pt>
                <c:pt idx="110">
                  <c:v>2.375</c:v>
                </c:pt>
                <c:pt idx="111">
                  <c:v>2.375</c:v>
                </c:pt>
                <c:pt idx="112">
                  <c:v>2.375</c:v>
                </c:pt>
                <c:pt idx="113">
                  <c:v>2.375</c:v>
                </c:pt>
                <c:pt idx="114">
                  <c:v>2.375</c:v>
                </c:pt>
                <c:pt idx="115">
                  <c:v>2.125</c:v>
                </c:pt>
                <c:pt idx="116">
                  <c:v>1.875</c:v>
                </c:pt>
                <c:pt idx="117">
                  <c:v>1.625</c:v>
                </c:pt>
                <c:pt idx="118">
                  <c:v>1.625</c:v>
                </c:pt>
                <c:pt idx="119">
                  <c:v>1.625</c:v>
                </c:pt>
                <c:pt idx="120">
                  <c:v>1.625</c:v>
                </c:pt>
                <c:pt idx="121">
                  <c:v>1.625</c:v>
                </c:pt>
                <c:pt idx="122">
                  <c:v>0.125</c:v>
                </c:pt>
                <c:pt idx="123">
                  <c:v>0.125</c:v>
                </c:pt>
                <c:pt idx="124">
                  <c:v>0.125</c:v>
                </c:pt>
                <c:pt idx="125">
                  <c:v>0.125</c:v>
                </c:pt>
                <c:pt idx="126">
                  <c:v>0.125</c:v>
                </c:pt>
                <c:pt idx="127">
                  <c:v>0.125</c:v>
                </c:pt>
                <c:pt idx="128">
                  <c:v>0.125</c:v>
                </c:pt>
                <c:pt idx="129">
                  <c:v>0.125</c:v>
                </c:pt>
                <c:pt idx="130">
                  <c:v>0.125</c:v>
                </c:pt>
                <c:pt idx="131">
                  <c:v>0.125</c:v>
                </c:pt>
                <c:pt idx="132">
                  <c:v>0.125</c:v>
                </c:pt>
                <c:pt idx="133">
                  <c:v>0.125</c:v>
                </c:pt>
                <c:pt idx="134">
                  <c:v>0.125</c:v>
                </c:pt>
                <c:pt idx="135">
                  <c:v>0.125</c:v>
                </c:pt>
                <c:pt idx="136">
                  <c:v>0.125</c:v>
                </c:pt>
                <c:pt idx="137">
                  <c:v>0.125</c:v>
                </c:pt>
                <c:pt idx="138">
                  <c:v>0.125</c:v>
                </c:pt>
                <c:pt idx="139">
                  <c:v>0.125</c:v>
                </c:pt>
                <c:pt idx="140">
                  <c:v>0.125</c:v>
                </c:pt>
                <c:pt idx="141">
                  <c:v>0.125</c:v>
                </c:pt>
                <c:pt idx="142">
                  <c:v>0.125</c:v>
                </c:pt>
                <c:pt idx="143">
                  <c:v>0.125</c:v>
                </c:pt>
                <c:pt idx="144">
                  <c:v>0.125</c:v>
                </c:pt>
                <c:pt idx="145">
                  <c:v>0.125</c:v>
                </c:pt>
                <c:pt idx="146">
                  <c:v>0.375</c:v>
                </c:pt>
                <c:pt idx="147">
                  <c:v>0.375</c:v>
                </c:pt>
                <c:pt idx="148">
                  <c:v>0.875</c:v>
                </c:pt>
                <c:pt idx="149">
                  <c:v>1.625</c:v>
                </c:pt>
                <c:pt idx="150">
                  <c:v>2.375</c:v>
                </c:pt>
                <c:pt idx="151">
                  <c:v>2.375</c:v>
                </c:pt>
                <c:pt idx="152">
                  <c:v>3.125</c:v>
                </c:pt>
                <c:pt idx="153" formatCode="0.00">
                  <c:v>3.08</c:v>
                </c:pt>
                <c:pt idx="154" formatCode="0.00">
                  <c:v>3.83</c:v>
                </c:pt>
                <c:pt idx="155" formatCode="0.00">
                  <c:v>4.33</c:v>
                </c:pt>
                <c:pt idx="156" formatCode="0.00">
                  <c:v>4.33</c:v>
                </c:pt>
                <c:pt idx="157" formatCode="0.00">
                  <c:v>4.57</c:v>
                </c:pt>
                <c:pt idx="158" formatCode="0.00">
                  <c:v>4.83</c:v>
                </c:pt>
                <c:pt idx="159" formatCode="0.00">
                  <c:v>4.83</c:v>
                </c:pt>
                <c:pt idx="160" formatCode="0.00">
                  <c:v>5.08</c:v>
                </c:pt>
                <c:pt idx="161" formatCode="0.00">
                  <c:v>5.08</c:v>
                </c:pt>
                <c:pt idx="162" formatCode="0.00">
                  <c:v>5.33</c:v>
                </c:pt>
                <c:pt idx="163" formatCode="0.00">
                  <c:v>5.33</c:v>
                </c:pt>
                <c:pt idx="164" formatCode="0.00">
                  <c:v>5.33</c:v>
                </c:pt>
              </c:numCache>
            </c:numRef>
          </c:val>
          <c:smooth val="1"/>
          <c:extLst>
            <c:ext xmlns:c16="http://schemas.microsoft.com/office/drawing/2014/chart" uri="{C3380CC4-5D6E-409C-BE32-E72D297353CC}">
              <c16:uniqueId val="{00000003-1339-47A2-B01A-4E9A07D70787}"/>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nextTo"/>
        <c:spPr>
          <a:noFill/>
          <a:ln w="3175" cap="flat" cmpd="sng" algn="ctr">
            <a:solidFill>
              <a:sysClr val="window" lastClr="FFFFFF">
                <a:lumMod val="75000"/>
              </a:sys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scaling>
        <c:delete val="0"/>
        <c:axPos val="l"/>
        <c:numFmt formatCode="#,##0.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legend>
      <c:legendPos val="t"/>
      <c:layout>
        <c:manualLayout>
          <c:xMode val="edge"/>
          <c:yMode val="edge"/>
          <c:x val="0.25208403656821377"/>
          <c:y val="6.6349755415793146E-2"/>
          <c:w val="0.50113888888888891"/>
          <c:h val="0.10050593990216632"/>
        </c:manualLayout>
      </c:layout>
      <c:overlay val="0"/>
      <c:spPr>
        <a:noFill/>
        <a:ln>
          <a:noFill/>
        </a:ln>
        <a:effectLst/>
      </c:spPr>
      <c:txPr>
        <a:bodyPr rot="0" spcFirstLastPara="1" vertOverflow="ellipsis" vert="horz" wrap="square" anchor="ctr" anchorCtr="1"/>
        <a:lstStyle/>
        <a:p>
          <a:pPr marL="36000" algn="ctr">
            <a:defRPr kumimoji="0" lang="en-US" altLang="ko-KR" sz="800" b="0" i="0" u="none" strike="noStrike" kern="1200" cap="none" spc="0" normalizeH="0" baseline="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3597692905836434"/>
          <c:w val="0.81563888888888902"/>
          <c:h val="0.72616573934969542"/>
        </c:manualLayout>
      </c:layout>
      <c:barChart>
        <c:barDir val="col"/>
        <c:grouping val="clustered"/>
        <c:varyColors val="0"/>
        <c:ser>
          <c:idx val="0"/>
          <c:order val="0"/>
          <c:tx>
            <c:strRef>
              <c:f>Sheet1!$B$1</c:f>
              <c:strCache>
                <c:ptCount val="1"/>
                <c:pt idx="0">
                  <c:v>원유 해상 교역량(좌)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7765-4D37-B377-048D7F4F3E19}"/>
              </c:ext>
            </c:extLst>
          </c:dPt>
          <c:dPt>
            <c:idx val="15"/>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2-779C-4C39-90EB-418A4AA86A27}"/>
              </c:ext>
            </c:extLst>
          </c:dPt>
          <c:dPt>
            <c:idx val="16"/>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3-779C-4C39-90EB-418A4AA86A27}"/>
              </c:ext>
            </c:extLst>
          </c:dPt>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Sheet1!$B$2:$B$18</c:f>
              <c:numCache>
                <c:formatCode>#,##0.0</c:formatCode>
                <c:ptCount val="17"/>
                <c:pt idx="0">
                  <c:v>2023.70649</c:v>
                </c:pt>
                <c:pt idx="1">
                  <c:v>1898.04757</c:v>
                </c:pt>
                <c:pt idx="2">
                  <c:v>1916.7213300000001</c:v>
                </c:pt>
                <c:pt idx="3">
                  <c:v>1955.3927799999999</c:v>
                </c:pt>
                <c:pt idx="4">
                  <c:v>1960.9834800000001</c:v>
                </c:pt>
                <c:pt idx="5">
                  <c:v>1899.84276</c:v>
                </c:pt>
                <c:pt idx="6">
                  <c:v>1850.8080199999999</c:v>
                </c:pt>
                <c:pt idx="7">
                  <c:v>1919.56476</c:v>
                </c:pt>
                <c:pt idx="8">
                  <c:v>1978.58575</c:v>
                </c:pt>
                <c:pt idx="9">
                  <c:v>2026.5699400000001</c:v>
                </c:pt>
                <c:pt idx="10">
                  <c:v>2049.3205699999999</c:v>
                </c:pt>
                <c:pt idx="11">
                  <c:v>2003.7723599999999</c:v>
                </c:pt>
                <c:pt idx="12">
                  <c:v>1851.5615399999999</c:v>
                </c:pt>
                <c:pt idx="13">
                  <c:v>1837.40059</c:v>
                </c:pt>
                <c:pt idx="14">
                  <c:v>1969.9124200000001</c:v>
                </c:pt>
                <c:pt idx="15">
                  <c:v>2017.55916</c:v>
                </c:pt>
                <c:pt idx="16">
                  <c:v>2092.2059599999998</c:v>
                </c:pt>
              </c:numCache>
            </c:numRef>
          </c:val>
          <c:extLst>
            <c:ext xmlns:c16="http://schemas.microsoft.com/office/drawing/2014/chart" uri="{C3380CC4-5D6E-409C-BE32-E72D297353CC}">
              <c16:uniqueId val="{00000002-7765-4D37-B377-048D7F4F3E19}"/>
            </c:ext>
          </c:extLst>
        </c:ser>
        <c:dLbls>
          <c:showLegendKey val="0"/>
          <c:showVal val="0"/>
          <c:showCatName val="0"/>
          <c:showSerName val="0"/>
          <c:showPercent val="0"/>
          <c:showBubbleSize val="0"/>
        </c:dLbls>
        <c:gapWidth val="40"/>
        <c:overlap val="-10"/>
        <c:axId val="656009096"/>
        <c:axId val="656009488"/>
      </c:barChart>
      <c:lineChart>
        <c:grouping val="standard"/>
        <c:varyColors val="0"/>
        <c:ser>
          <c:idx val="1"/>
          <c:order val="1"/>
          <c:tx>
            <c:strRef>
              <c:f>Sheet1!$C$1</c:f>
              <c:strCache>
                <c:ptCount val="1"/>
                <c:pt idx="0">
                  <c:v>증감률(우)</c:v>
                </c:pt>
              </c:strCache>
            </c:strRef>
          </c:tx>
          <c:spPr>
            <a:ln w="19050" cap="rnd">
              <a:solidFill>
                <a:srgbClr val="00338D"/>
              </a:solidFill>
              <a:round/>
            </a:ln>
            <a:effectLst/>
          </c:spPr>
          <c:marker>
            <c:symbol val="none"/>
          </c:marker>
          <c:dPt>
            <c:idx val="15"/>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4-779C-4C39-90EB-418A4AA86A27}"/>
              </c:ext>
            </c:extLst>
          </c:dPt>
          <c:dPt>
            <c:idx val="16"/>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5-779C-4C39-90EB-418A4AA86A27}"/>
              </c:ext>
            </c:extLst>
          </c:dPt>
          <c:dLbls>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765-4D37-B377-048D7F4F3E19}"/>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765-4D37-B377-048D7F4F3E19}"/>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Sheet1!$C$2:$C$18</c:f>
              <c:numCache>
                <c:formatCode>#,##0.0</c:formatCode>
                <c:ptCount val="17"/>
                <c:pt idx="0">
                  <c:v>0.29552</c:v>
                </c:pt>
                <c:pt idx="1">
                  <c:v>-6.2093499999999997</c:v>
                </c:pt>
                <c:pt idx="2">
                  <c:v>0.98384000000000005</c:v>
                </c:pt>
                <c:pt idx="3">
                  <c:v>2.0175800000000002</c:v>
                </c:pt>
                <c:pt idx="4">
                  <c:v>0.28591</c:v>
                </c:pt>
                <c:pt idx="5">
                  <c:v>-3.1178599999999999</c:v>
                </c:pt>
                <c:pt idx="6">
                  <c:v>-2.5809899999999999</c:v>
                </c:pt>
                <c:pt idx="7">
                  <c:v>3.71496</c:v>
                </c:pt>
                <c:pt idx="8">
                  <c:v>3.0747100000000001</c:v>
                </c:pt>
                <c:pt idx="9">
                  <c:v>2.4251800000000001</c:v>
                </c:pt>
                <c:pt idx="10">
                  <c:v>1.12262</c:v>
                </c:pt>
                <c:pt idx="11">
                  <c:v>-2.2225999999999999</c:v>
                </c:pt>
                <c:pt idx="12">
                  <c:v>-7.5962100000000001</c:v>
                </c:pt>
                <c:pt idx="13">
                  <c:v>-0.76480999999999999</c:v>
                </c:pt>
                <c:pt idx="14">
                  <c:v>7.2119200000000001</c:v>
                </c:pt>
                <c:pt idx="15">
                  <c:v>2.41872</c:v>
                </c:pt>
                <c:pt idx="16">
                  <c:v>3.6998600000000001</c:v>
                </c:pt>
              </c:numCache>
            </c:numRef>
          </c:val>
          <c:smooth val="1"/>
          <c:extLst>
            <c:ext xmlns:c16="http://schemas.microsoft.com/office/drawing/2014/chart" uri="{C3380CC4-5D6E-409C-BE32-E72D297353CC}">
              <c16:uniqueId val="{00000006-7765-4D37-B377-048D7F4F3E19}"/>
            </c:ext>
          </c:extLst>
        </c:ser>
        <c:dLbls>
          <c:showLegendKey val="0"/>
          <c:showVal val="0"/>
          <c:showCatName val="0"/>
          <c:showSerName val="0"/>
          <c:showPercent val="0"/>
          <c:showBubbleSize val="0"/>
        </c:dLbls>
        <c:marker val="1"/>
        <c:smooth val="0"/>
        <c:axId val="656012232"/>
        <c:axId val="656008704"/>
      </c:lineChart>
      <c:catAx>
        <c:axId val="656009096"/>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9488"/>
        <c:crossesAt val="0"/>
        <c:auto val="0"/>
        <c:lblAlgn val="ctr"/>
        <c:lblOffset val="100"/>
        <c:noMultiLvlLbl val="0"/>
      </c:catAx>
      <c:valAx>
        <c:axId val="656009488"/>
        <c:scaling>
          <c:orientation val="minMax"/>
          <c:max val="2400"/>
          <c:min val="-32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9096"/>
        <c:crosses val="autoZero"/>
        <c:crossBetween val="between"/>
        <c:majorUnit val="800"/>
      </c:valAx>
      <c:valAx>
        <c:axId val="656008704"/>
        <c:scaling>
          <c:orientation val="minMax"/>
          <c:max val="9"/>
          <c:min val="-12"/>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12232"/>
        <c:crosses val="max"/>
        <c:crossBetween val="between"/>
        <c:majorUnit val="3"/>
      </c:valAx>
      <c:catAx>
        <c:axId val="656012232"/>
        <c:scaling>
          <c:orientation val="minMax"/>
        </c:scaling>
        <c:delete val="1"/>
        <c:axPos val="b"/>
        <c:numFmt formatCode="General" sourceLinked="1"/>
        <c:majorTickMark val="out"/>
        <c:minorTickMark val="none"/>
        <c:tickLblPos val="nextTo"/>
        <c:crossAx val="656008704"/>
        <c:crossesAt val="0"/>
        <c:auto val="1"/>
        <c:lblAlgn val="ctr"/>
        <c:lblOffset val="100"/>
        <c:noMultiLvlLbl val="1"/>
      </c:catAx>
      <c:spPr>
        <a:noFill/>
        <a:ln>
          <a:noFill/>
        </a:ln>
        <a:effectLst/>
      </c:spPr>
    </c:plotArea>
    <c:legend>
      <c:legendPos val="t"/>
      <c:layout>
        <c:manualLayout>
          <c:xMode val="edge"/>
          <c:yMode val="edge"/>
          <c:x val="0.18767969475263896"/>
          <c:y val="3.1464959497512469E-2"/>
          <c:w val="0.61590462143559488"/>
          <c:h val="8.4304776468255196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3480341087462397"/>
          <c:w val="0.81563888888888902"/>
          <c:h val="0.72733899718739936"/>
        </c:manualLayout>
      </c:layout>
      <c:barChart>
        <c:barDir val="col"/>
        <c:grouping val="clustered"/>
        <c:varyColors val="0"/>
        <c:ser>
          <c:idx val="0"/>
          <c:order val="0"/>
          <c:tx>
            <c:strRef>
              <c:f>Sheet1!$B$1</c:f>
              <c:strCache>
                <c:ptCount val="1"/>
                <c:pt idx="0">
                  <c:v>석유제품 해상 교역량(좌)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BE58-4BEA-8FAA-E7BF9E1B12D6}"/>
              </c:ext>
            </c:extLst>
          </c:dPt>
          <c:dPt>
            <c:idx val="15"/>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2-2A4F-45BE-AF41-C303D87EA9C1}"/>
              </c:ext>
            </c:extLst>
          </c:dPt>
          <c:dPt>
            <c:idx val="16"/>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3-2A4F-45BE-AF41-C303D87EA9C1}"/>
              </c:ext>
            </c:extLst>
          </c:dPt>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Sheet1!$B$2:$B$18</c:f>
              <c:numCache>
                <c:formatCode>#,##0.0</c:formatCode>
                <c:ptCount val="17"/>
                <c:pt idx="0">
                  <c:v>837.32384999999999</c:v>
                </c:pt>
                <c:pt idx="1">
                  <c:v>866.06856000000005</c:v>
                </c:pt>
                <c:pt idx="2">
                  <c:v>903.96623</c:v>
                </c:pt>
                <c:pt idx="3">
                  <c:v>936.53312000000005</c:v>
                </c:pt>
                <c:pt idx="4">
                  <c:v>945.23644999999999</c:v>
                </c:pt>
                <c:pt idx="5">
                  <c:v>997.46172000000001</c:v>
                </c:pt>
                <c:pt idx="6">
                  <c:v>976.97922000000005</c:v>
                </c:pt>
                <c:pt idx="7">
                  <c:v>1042.1351299999999</c:v>
                </c:pt>
                <c:pt idx="8">
                  <c:v>1097.9445000000001</c:v>
                </c:pt>
                <c:pt idx="9">
                  <c:v>1107.6580300000001</c:v>
                </c:pt>
                <c:pt idx="10">
                  <c:v>1118.7735</c:v>
                </c:pt>
                <c:pt idx="11">
                  <c:v>1085.9850300000001</c:v>
                </c:pt>
                <c:pt idx="12">
                  <c:v>966.46847000000002</c:v>
                </c:pt>
                <c:pt idx="13">
                  <c:v>1011.73923</c:v>
                </c:pt>
                <c:pt idx="14">
                  <c:v>1049.43632</c:v>
                </c:pt>
                <c:pt idx="15">
                  <c:v>1085.7395300000001</c:v>
                </c:pt>
                <c:pt idx="16">
                  <c:v>1125.0844999999999</c:v>
                </c:pt>
              </c:numCache>
            </c:numRef>
          </c:val>
          <c:extLst>
            <c:ext xmlns:c16="http://schemas.microsoft.com/office/drawing/2014/chart" uri="{C3380CC4-5D6E-409C-BE32-E72D297353CC}">
              <c16:uniqueId val="{00000002-BE58-4BEA-8FAA-E7BF9E1B12D6}"/>
            </c:ext>
          </c:extLst>
        </c:ser>
        <c:dLbls>
          <c:showLegendKey val="0"/>
          <c:showVal val="0"/>
          <c:showCatName val="0"/>
          <c:showSerName val="0"/>
          <c:showPercent val="0"/>
          <c:showBubbleSize val="0"/>
        </c:dLbls>
        <c:gapWidth val="40"/>
        <c:overlap val="-10"/>
        <c:axId val="656012624"/>
        <c:axId val="656013016"/>
      </c:barChart>
      <c:lineChart>
        <c:grouping val="standard"/>
        <c:varyColors val="0"/>
        <c:ser>
          <c:idx val="1"/>
          <c:order val="1"/>
          <c:tx>
            <c:strRef>
              <c:f>Sheet1!$C$1</c:f>
              <c:strCache>
                <c:ptCount val="1"/>
                <c:pt idx="0">
                  <c:v>증감률(우)</c:v>
                </c:pt>
              </c:strCache>
            </c:strRef>
          </c:tx>
          <c:spPr>
            <a:ln w="19050" cap="rnd">
              <a:solidFill>
                <a:srgbClr val="00338D"/>
              </a:solidFill>
              <a:round/>
            </a:ln>
            <a:effectLst/>
          </c:spPr>
          <c:marker>
            <c:symbol val="none"/>
          </c:marker>
          <c:dPt>
            <c:idx val="15"/>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4-2A4F-45BE-AF41-C303D87EA9C1}"/>
              </c:ext>
            </c:extLst>
          </c:dPt>
          <c:dPt>
            <c:idx val="16"/>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5-2A4F-45BE-AF41-C303D87EA9C1}"/>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58-4BEA-8FAA-E7BF9E1B12D6}"/>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E58-4BEA-8FAA-E7BF9E1B12D6}"/>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58-4BEA-8FAA-E7BF9E1B12D6}"/>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Sheet1!$C$2:$C$18</c:f>
              <c:numCache>
                <c:formatCode>#,##0.0</c:formatCode>
                <c:ptCount val="17"/>
                <c:pt idx="0">
                  <c:v>4.8460400000000003</c:v>
                </c:pt>
                <c:pt idx="1">
                  <c:v>3.4329299999999998</c:v>
                </c:pt>
                <c:pt idx="2">
                  <c:v>4.3758299999999997</c:v>
                </c:pt>
                <c:pt idx="3">
                  <c:v>3.6026699999999998</c:v>
                </c:pt>
                <c:pt idx="4">
                  <c:v>0.92930999999999997</c:v>
                </c:pt>
                <c:pt idx="5">
                  <c:v>5.5251000000000001</c:v>
                </c:pt>
                <c:pt idx="6">
                  <c:v>-2.0534599999999998</c:v>
                </c:pt>
                <c:pt idx="7">
                  <c:v>6.6691200000000004</c:v>
                </c:pt>
                <c:pt idx="8">
                  <c:v>5.3552900000000001</c:v>
                </c:pt>
                <c:pt idx="9">
                  <c:v>0.88470000000000004</c:v>
                </c:pt>
                <c:pt idx="10">
                  <c:v>1.0035099999999999</c:v>
                </c:pt>
                <c:pt idx="11">
                  <c:v>-2.9307500000000002</c:v>
                </c:pt>
                <c:pt idx="12">
                  <c:v>-11.00536</c:v>
                </c:pt>
                <c:pt idx="13">
                  <c:v>4.6841400000000002</c:v>
                </c:pt>
                <c:pt idx="14">
                  <c:v>3.7259699999999998</c:v>
                </c:pt>
                <c:pt idx="15">
                  <c:v>3.4593099999999999</c:v>
                </c:pt>
                <c:pt idx="16">
                  <c:v>3.6238000000000001</c:v>
                </c:pt>
              </c:numCache>
            </c:numRef>
          </c:val>
          <c:smooth val="1"/>
          <c:extLst>
            <c:ext xmlns:c16="http://schemas.microsoft.com/office/drawing/2014/chart" uri="{C3380CC4-5D6E-409C-BE32-E72D297353CC}">
              <c16:uniqueId val="{00000006-BE58-4BEA-8FAA-E7BF9E1B12D6}"/>
            </c:ext>
          </c:extLst>
        </c:ser>
        <c:dLbls>
          <c:showLegendKey val="0"/>
          <c:showVal val="0"/>
          <c:showCatName val="0"/>
          <c:showSerName val="0"/>
          <c:showPercent val="0"/>
          <c:showBubbleSize val="0"/>
        </c:dLbls>
        <c:marker val="1"/>
        <c:smooth val="0"/>
        <c:axId val="656011840"/>
        <c:axId val="656013408"/>
      </c:lineChart>
      <c:catAx>
        <c:axId val="656012624"/>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13016"/>
        <c:crossesAt val="0"/>
        <c:auto val="0"/>
        <c:lblAlgn val="ctr"/>
        <c:lblOffset val="100"/>
        <c:noMultiLvlLbl val="0"/>
      </c:catAx>
      <c:valAx>
        <c:axId val="656013016"/>
        <c:scaling>
          <c:orientation val="minMax"/>
          <c:max val="1600"/>
          <c:min val="-24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12624"/>
        <c:crosses val="autoZero"/>
        <c:crossBetween val="between"/>
        <c:majorUnit val="400"/>
      </c:valAx>
      <c:valAx>
        <c:axId val="656013408"/>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11840"/>
        <c:crosses val="max"/>
        <c:crossBetween val="between"/>
      </c:valAx>
      <c:catAx>
        <c:axId val="656011840"/>
        <c:scaling>
          <c:orientation val="minMax"/>
        </c:scaling>
        <c:delete val="1"/>
        <c:axPos val="b"/>
        <c:numFmt formatCode="General" sourceLinked="1"/>
        <c:majorTickMark val="out"/>
        <c:minorTickMark val="none"/>
        <c:tickLblPos val="nextTo"/>
        <c:crossAx val="656013408"/>
        <c:crossesAt val="0"/>
        <c:auto val="1"/>
        <c:lblAlgn val="ctr"/>
        <c:lblOffset val="100"/>
        <c:noMultiLvlLbl val="1"/>
      </c:catAx>
      <c:spPr>
        <a:noFill/>
        <a:ln>
          <a:noFill/>
        </a:ln>
        <a:effectLst/>
      </c:spPr>
    </c:plotArea>
    <c:legend>
      <c:legendPos val="t"/>
      <c:layout>
        <c:manualLayout>
          <c:xMode val="edge"/>
          <c:yMode val="edge"/>
          <c:x val="0.18471655407124299"/>
          <c:y val="3.1465251971447603E-2"/>
          <c:w val="0.61590462143559488"/>
          <c:h val="8.3913579419276796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latin typeface="+mn-lt"/>
        </a:defRPr>
      </a:pPr>
      <a:endParaRPr lang="ko-KR"/>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7769514403027092"/>
          <c:w val="0.81563888888888902"/>
          <c:h val="0.67855789952951873"/>
        </c:manualLayout>
      </c:layout>
      <c:barChart>
        <c:barDir val="col"/>
        <c:grouping val="clustered"/>
        <c:varyColors val="0"/>
        <c:ser>
          <c:idx val="0"/>
          <c:order val="0"/>
          <c:tx>
            <c:strRef>
              <c:f>Sheet1!$B$1</c:f>
              <c:strCache>
                <c:ptCount val="1"/>
                <c:pt idx="0">
                  <c:v>선복량(좌)</c:v>
                </c:pt>
              </c:strCache>
            </c:strRef>
          </c:tx>
          <c:spPr>
            <a:solidFill>
              <a:schemeClr val="bg1">
                <a:lumMod val="85000"/>
              </a:schemeClr>
            </a:solidFill>
            <a:ln w="25400">
              <a:noFill/>
            </a:ln>
            <a:effectLst/>
          </c:spPr>
          <c:invertIfNegative val="0"/>
          <c:dPt>
            <c:idx val="0"/>
            <c:invertIfNegative val="0"/>
            <c:bubble3D val="0"/>
            <c:spPr>
              <a:solidFill>
                <a:schemeClr val="bg1">
                  <a:lumMod val="85000"/>
                </a:schemeClr>
              </a:solidFill>
              <a:ln w="25400">
                <a:noFill/>
              </a:ln>
              <a:effectLst/>
            </c:spPr>
            <c:extLst>
              <c:ext xmlns:c16="http://schemas.microsoft.com/office/drawing/2014/chart" uri="{C3380CC4-5D6E-409C-BE32-E72D297353CC}">
                <c16:uniqueId val="{00000001-5C4D-427D-B8A9-9EF67BF516DD}"/>
              </c:ext>
            </c:extLst>
          </c:dPt>
          <c:cat>
            <c:strRef>
              <c:f>Sheet1!$A$3:$A$25</c:f>
              <c:strCache>
                <c:ptCount val="2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strCache>
            </c:strRef>
          </c:cat>
          <c:val>
            <c:numRef>
              <c:f>Sheet1!$B$3:$B$25</c:f>
              <c:numCache>
                <c:formatCode>#,##0.00</c:formatCode>
                <c:ptCount val="23"/>
                <c:pt idx="0">
                  <c:v>293.24847</c:v>
                </c:pt>
                <c:pt idx="1">
                  <c:v>288.60550000000001</c:v>
                </c:pt>
                <c:pt idx="2">
                  <c:v>293.04962</c:v>
                </c:pt>
                <c:pt idx="3">
                  <c:v>301.99700000000001</c:v>
                </c:pt>
                <c:pt idx="4">
                  <c:v>319.01321999999999</c:v>
                </c:pt>
                <c:pt idx="5">
                  <c:v>341.50283999999999</c:v>
                </c:pt>
                <c:pt idx="6">
                  <c:v>360.95436000000001</c:v>
                </c:pt>
                <c:pt idx="7">
                  <c:v>382.62741999999997</c:v>
                </c:pt>
                <c:pt idx="8">
                  <c:v>401.52307000000002</c:v>
                </c:pt>
                <c:pt idx="9">
                  <c:v>432.29570000000001</c:v>
                </c:pt>
                <c:pt idx="10">
                  <c:v>448.90816000000001</c:v>
                </c:pt>
                <c:pt idx="11">
                  <c:v>474.77494999999999</c:v>
                </c:pt>
                <c:pt idx="12">
                  <c:v>493.02210000000002</c:v>
                </c:pt>
                <c:pt idx="13">
                  <c:v>501.20785000000001</c:v>
                </c:pt>
                <c:pt idx="14">
                  <c:v>508.11511999999999</c:v>
                </c:pt>
                <c:pt idx="15">
                  <c:v>523.91111000000001</c:v>
                </c:pt>
                <c:pt idx="16">
                  <c:v>555.05358999999999</c:v>
                </c:pt>
                <c:pt idx="17">
                  <c:v>581.45285000000001</c:v>
                </c:pt>
                <c:pt idx="18">
                  <c:v>588.35346000000004</c:v>
                </c:pt>
                <c:pt idx="19">
                  <c:v>622.78070000000002</c:v>
                </c:pt>
                <c:pt idx="20">
                  <c:v>641.64269999999999</c:v>
                </c:pt>
                <c:pt idx="21">
                  <c:v>653.16584</c:v>
                </c:pt>
                <c:pt idx="22">
                  <c:v>676.01089000000002</c:v>
                </c:pt>
              </c:numCache>
            </c:numRef>
          </c:val>
          <c:extLst>
            <c:ext xmlns:c16="http://schemas.microsoft.com/office/drawing/2014/chart" uri="{C3380CC4-5D6E-409C-BE32-E72D297353CC}">
              <c16:uniqueId val="{00000002-5C4D-427D-B8A9-9EF67BF516DD}"/>
            </c:ext>
          </c:extLst>
        </c:ser>
        <c:dLbls>
          <c:showLegendKey val="0"/>
          <c:showVal val="0"/>
          <c:showCatName val="0"/>
          <c:showSerName val="0"/>
          <c:showPercent val="0"/>
          <c:showBubbleSize val="0"/>
        </c:dLbls>
        <c:gapWidth val="40"/>
        <c:overlap val="-10"/>
        <c:axId val="656011056"/>
        <c:axId val="649718568"/>
      </c:barChart>
      <c:lineChart>
        <c:grouping val="standard"/>
        <c:varyColors val="0"/>
        <c:ser>
          <c:idx val="1"/>
          <c:order val="1"/>
          <c:tx>
            <c:strRef>
              <c:f>Sheet1!$C$1</c:f>
              <c:strCache>
                <c:ptCount val="1"/>
                <c:pt idx="0">
                  <c:v>신규인도(우)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C4D-427D-B8A9-9EF67BF516DD}"/>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C4D-427D-B8A9-9EF67BF516DD}"/>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C4D-427D-B8A9-9EF67BF516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lumMod val="7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Sheet1!$A$3:$A$25</c:f>
              <c:strCache>
                <c:ptCount val="2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strCache>
            </c:strRef>
          </c:cat>
          <c:val>
            <c:numRef>
              <c:f>Sheet1!$C$3:$C$25</c:f>
              <c:numCache>
                <c:formatCode>#,##0.00</c:formatCode>
                <c:ptCount val="23"/>
                <c:pt idx="0">
                  <c:v>14.60646</c:v>
                </c:pt>
                <c:pt idx="1">
                  <c:v>23.406849999999999</c:v>
                </c:pt>
                <c:pt idx="2">
                  <c:v>30.339729999999999</c:v>
                </c:pt>
                <c:pt idx="3">
                  <c:v>28.061789999999998</c:v>
                </c:pt>
                <c:pt idx="4">
                  <c:v>30.311540000000001</c:v>
                </c:pt>
                <c:pt idx="5">
                  <c:v>25.336829999999999</c:v>
                </c:pt>
                <c:pt idx="6">
                  <c:v>31.272030000000001</c:v>
                </c:pt>
                <c:pt idx="7">
                  <c:v>36.681190000000001</c:v>
                </c:pt>
                <c:pt idx="8">
                  <c:v>47.843690000000002</c:v>
                </c:pt>
                <c:pt idx="9">
                  <c:v>40.79419</c:v>
                </c:pt>
                <c:pt idx="10">
                  <c:v>40.241219999999998</c:v>
                </c:pt>
                <c:pt idx="11">
                  <c:v>32.535629999999998</c:v>
                </c:pt>
                <c:pt idx="12">
                  <c:v>21.491389999999999</c:v>
                </c:pt>
                <c:pt idx="13">
                  <c:v>16.4617</c:v>
                </c:pt>
                <c:pt idx="14">
                  <c:v>19.17876</c:v>
                </c:pt>
                <c:pt idx="15">
                  <c:v>32.93168</c:v>
                </c:pt>
                <c:pt idx="16">
                  <c:v>38.035600000000002</c:v>
                </c:pt>
                <c:pt idx="17">
                  <c:v>28.337759999999999</c:v>
                </c:pt>
                <c:pt idx="18">
                  <c:v>38.294930000000001</c:v>
                </c:pt>
                <c:pt idx="19">
                  <c:v>23.611499999999999</c:v>
                </c:pt>
                <c:pt idx="20">
                  <c:v>25.846800000000002</c:v>
                </c:pt>
                <c:pt idx="21">
                  <c:v>28.500720000000001</c:v>
                </c:pt>
                <c:pt idx="22">
                  <c:v>13.148529999999999</c:v>
                </c:pt>
              </c:numCache>
            </c:numRef>
          </c:val>
          <c:smooth val="1"/>
          <c:extLst>
            <c:ext xmlns:c16="http://schemas.microsoft.com/office/drawing/2014/chart" uri="{C3380CC4-5D6E-409C-BE32-E72D297353CC}">
              <c16:uniqueId val="{00000006-5C4D-427D-B8A9-9EF67BF516DD}"/>
            </c:ext>
          </c:extLst>
        </c:ser>
        <c:ser>
          <c:idx val="2"/>
          <c:order val="2"/>
          <c:tx>
            <c:strRef>
              <c:f>Sheet1!$D$1</c:f>
              <c:strCache>
                <c:ptCount val="1"/>
                <c:pt idx="0">
                  <c:v>선박해체(우)</c:v>
                </c:pt>
              </c:strCache>
            </c:strRef>
          </c:tx>
          <c:spPr>
            <a:ln w="19050" cap="rnd">
              <a:solidFill>
                <a:srgbClr val="00B0F0"/>
              </a:solidFill>
              <a:prstDash val="sysDot"/>
              <a:round/>
            </a:ln>
            <a:effectLst/>
          </c:spPr>
          <c:marker>
            <c:symbol val="none"/>
          </c:marker>
          <c:cat>
            <c:strRef>
              <c:f>Sheet1!$A$3:$A$25</c:f>
              <c:strCache>
                <c:ptCount val="2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2023(F)</c:v>
                </c:pt>
              </c:strCache>
            </c:strRef>
          </c:cat>
          <c:val>
            <c:numRef>
              <c:f>Sheet1!$D$3:$D$25</c:f>
              <c:numCache>
                <c:formatCode>#,##0.00</c:formatCode>
                <c:ptCount val="23"/>
                <c:pt idx="0">
                  <c:v>15.63339</c:v>
                </c:pt>
                <c:pt idx="1">
                  <c:v>17.153130000000001</c:v>
                </c:pt>
                <c:pt idx="2">
                  <c:v>19.232299999999999</c:v>
                </c:pt>
                <c:pt idx="3">
                  <c:v>7.9360499999999998</c:v>
                </c:pt>
                <c:pt idx="4">
                  <c:v>4.3416199999999998</c:v>
                </c:pt>
                <c:pt idx="5">
                  <c:v>2.93194</c:v>
                </c:pt>
                <c:pt idx="6">
                  <c:v>3.3900100000000002</c:v>
                </c:pt>
                <c:pt idx="7">
                  <c:v>4.0159399999999996</c:v>
                </c:pt>
                <c:pt idx="8">
                  <c:v>8.3785799999999995</c:v>
                </c:pt>
                <c:pt idx="9">
                  <c:v>12.743539999999999</c:v>
                </c:pt>
                <c:pt idx="10">
                  <c:v>9.5608400000000007</c:v>
                </c:pt>
                <c:pt idx="11">
                  <c:v>11.69136</c:v>
                </c:pt>
                <c:pt idx="12">
                  <c:v>10.955209999999999</c:v>
                </c:pt>
                <c:pt idx="13">
                  <c:v>7.6208900000000002</c:v>
                </c:pt>
                <c:pt idx="14">
                  <c:v>2.3590499999999999</c:v>
                </c:pt>
                <c:pt idx="15">
                  <c:v>2.5064500000000001</c:v>
                </c:pt>
                <c:pt idx="16">
                  <c:v>11.08841</c:v>
                </c:pt>
                <c:pt idx="17">
                  <c:v>20.108170000000001</c:v>
                </c:pt>
                <c:pt idx="18">
                  <c:v>3.3512599999999999</c:v>
                </c:pt>
                <c:pt idx="19">
                  <c:v>3.4517799999999998</c:v>
                </c:pt>
                <c:pt idx="20">
                  <c:v>13.890599999999999</c:v>
                </c:pt>
                <c:pt idx="21">
                  <c:v>4.8798599999999999</c:v>
                </c:pt>
                <c:pt idx="22">
                  <c:v>0.32539000000000001</c:v>
                </c:pt>
              </c:numCache>
            </c:numRef>
          </c:val>
          <c:smooth val="1"/>
          <c:extLst>
            <c:ext xmlns:c16="http://schemas.microsoft.com/office/drawing/2014/chart" uri="{C3380CC4-5D6E-409C-BE32-E72D297353CC}">
              <c16:uniqueId val="{00000007-5C4D-427D-B8A9-9EF67BF516DD}"/>
            </c:ext>
          </c:extLst>
        </c:ser>
        <c:dLbls>
          <c:showLegendKey val="0"/>
          <c:showVal val="0"/>
          <c:showCatName val="0"/>
          <c:showSerName val="0"/>
          <c:showPercent val="0"/>
          <c:showBubbleSize val="0"/>
        </c:dLbls>
        <c:marker val="1"/>
        <c:smooth val="0"/>
        <c:axId val="660037048"/>
        <c:axId val="660034304"/>
      </c:lineChart>
      <c:catAx>
        <c:axId val="656011056"/>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spc="-5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crossAx val="649718568"/>
        <c:crossesAt val="0"/>
        <c:auto val="0"/>
        <c:lblAlgn val="ctr"/>
        <c:lblOffset val="100"/>
        <c:noMultiLvlLbl val="0"/>
      </c:catAx>
      <c:valAx>
        <c:axId val="64971856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crossAx val="656011056"/>
        <c:crosses val="autoZero"/>
        <c:crossBetween val="between"/>
      </c:valAx>
      <c:valAx>
        <c:axId val="660034304"/>
        <c:scaling>
          <c:orientation val="minMax"/>
          <c:max val="7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crossAx val="660037048"/>
        <c:crosses val="max"/>
        <c:crossBetween val="between"/>
      </c:valAx>
      <c:catAx>
        <c:axId val="660037048"/>
        <c:scaling>
          <c:orientation val="minMax"/>
        </c:scaling>
        <c:delete val="1"/>
        <c:axPos val="b"/>
        <c:numFmt formatCode="General" sourceLinked="1"/>
        <c:majorTickMark val="out"/>
        <c:minorTickMark val="none"/>
        <c:tickLblPos val="nextTo"/>
        <c:crossAx val="660034304"/>
        <c:crossesAt val="0"/>
        <c:auto val="1"/>
        <c:lblAlgn val="ctr"/>
        <c:lblOffset val="100"/>
        <c:noMultiLvlLbl val="1"/>
      </c:catAx>
      <c:spPr>
        <a:noFill/>
        <a:ln>
          <a:noFill/>
        </a:ln>
        <a:effectLst/>
      </c:spPr>
    </c:plotArea>
    <c:legend>
      <c:legendPos val="t"/>
      <c:legendEntry>
        <c:idx val="0"/>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legendEntry>
      <c:layout>
        <c:manualLayout>
          <c:xMode val="edge"/>
          <c:yMode val="edge"/>
          <c:x val="0.12427894900234245"/>
          <c:y val="5.8449537107300047E-2"/>
          <c:w val="0.75149177320576865"/>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355515474612594E-2"/>
          <c:y val="0.11840402279794875"/>
          <c:w val="0.83704506048667071"/>
          <c:h val="0.70771813357346447"/>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EAC6-4E13-9D2F-EC640F35799A}"/>
              </c:ext>
            </c:extLst>
          </c:dPt>
          <c:dPt>
            <c:idx val="17"/>
            <c:invertIfNegative val="0"/>
            <c:bubble3D val="0"/>
            <c:spPr>
              <a:solidFill>
                <a:srgbClr val="ADE4FF"/>
              </a:solidFill>
              <a:ln w="25400">
                <a:noFill/>
              </a:ln>
              <a:effectLst/>
            </c:spPr>
            <c:extLst>
              <c:ext xmlns:c16="http://schemas.microsoft.com/office/drawing/2014/chart" uri="{C3380CC4-5D6E-409C-BE32-E72D297353CC}">
                <c16:uniqueId val="{00000003-EAC6-4E13-9D2F-EC640F35799A}"/>
              </c:ext>
            </c:extLst>
          </c:dPt>
          <c:dPt>
            <c:idx val="18"/>
            <c:invertIfNegative val="0"/>
            <c:bubble3D val="0"/>
            <c:spPr>
              <a:solidFill>
                <a:srgbClr val="ADE4FF"/>
              </a:solidFill>
              <a:ln w="25400">
                <a:noFill/>
              </a:ln>
              <a:effectLst/>
            </c:spPr>
            <c:extLst>
              <c:ext xmlns:c16="http://schemas.microsoft.com/office/drawing/2014/chart" uri="{C3380CC4-5D6E-409C-BE32-E72D297353CC}">
                <c16:uniqueId val="{00000005-EAC6-4E13-9D2F-EC640F35799A}"/>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A-3E93-4BE0-8D9D-4B07EC8B67D5}"/>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E-F45D-4DB3-9BE5-D8AFD354525F}"/>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Sheet1!$B$4:$B$26</c:f>
              <c:numCache>
                <c:formatCode>#,##0</c:formatCode>
                <c:ptCount val="23"/>
                <c:pt idx="0">
                  <c:v>20265996</c:v>
                </c:pt>
                <c:pt idx="1">
                  <c:v>49237895</c:v>
                </c:pt>
                <c:pt idx="2">
                  <c:v>39234424</c:v>
                </c:pt>
                <c:pt idx="3">
                  <c:v>30038622</c:v>
                </c:pt>
                <c:pt idx="4">
                  <c:v>94091185</c:v>
                </c:pt>
                <c:pt idx="5">
                  <c:v>42245829</c:v>
                </c:pt>
                <c:pt idx="6">
                  <c:v>54014896</c:v>
                </c:pt>
                <c:pt idx="7">
                  <c:v>14963947</c:v>
                </c:pt>
                <c:pt idx="8">
                  <c:v>37319569</c:v>
                </c:pt>
                <c:pt idx="9">
                  <c:v>11941147</c:v>
                </c:pt>
                <c:pt idx="10">
                  <c:v>14028626</c:v>
                </c:pt>
                <c:pt idx="11">
                  <c:v>37412195</c:v>
                </c:pt>
                <c:pt idx="12">
                  <c:v>28079793</c:v>
                </c:pt>
                <c:pt idx="13">
                  <c:v>51774051</c:v>
                </c:pt>
                <c:pt idx="14">
                  <c:v>12297961</c:v>
                </c:pt>
                <c:pt idx="15">
                  <c:v>34618275</c:v>
                </c:pt>
                <c:pt idx="16">
                  <c:v>26505693</c:v>
                </c:pt>
                <c:pt idx="17">
                  <c:v>25955479</c:v>
                </c:pt>
                <c:pt idx="18">
                  <c:v>25160093</c:v>
                </c:pt>
                <c:pt idx="19">
                  <c:v>22032986</c:v>
                </c:pt>
                <c:pt idx="20">
                  <c:v>9874218</c:v>
                </c:pt>
                <c:pt idx="21">
                  <c:v>6315310</c:v>
                </c:pt>
                <c:pt idx="22">
                  <c:v>23639799</c:v>
                </c:pt>
              </c:numCache>
            </c:numRef>
          </c:val>
          <c:extLst>
            <c:ext xmlns:c16="http://schemas.microsoft.com/office/drawing/2014/chart" uri="{C3380CC4-5D6E-409C-BE32-E72D297353CC}">
              <c16:uniqueId val="{00000006-EAC6-4E13-9D2F-EC640F35799A}"/>
            </c:ext>
          </c:extLst>
        </c:ser>
        <c:dLbls>
          <c:showLegendKey val="0"/>
          <c:showVal val="0"/>
          <c:showCatName val="0"/>
          <c:showSerName val="0"/>
          <c:showPercent val="0"/>
          <c:showBubbleSize val="0"/>
        </c:dLbls>
        <c:gapWidth val="40"/>
        <c:overlap val="-10"/>
        <c:axId val="660024112"/>
        <c:axId val="660023328"/>
      </c:barChart>
      <c:lineChart>
        <c:grouping val="standard"/>
        <c:varyColors val="0"/>
        <c:ser>
          <c:idx val="1"/>
          <c:order val="1"/>
          <c:tx>
            <c:strRef>
              <c:f>Sheet1!$C$1</c:f>
              <c:strCache>
                <c:ptCount val="1"/>
                <c:pt idx="0">
                  <c:v>척수(우)</c:v>
                </c:pt>
              </c:strCache>
            </c:strRef>
          </c:tx>
          <c:spPr>
            <a:ln w="19050" cap="rnd">
              <a:solidFill>
                <a:srgbClr val="00338D"/>
              </a:solidFill>
              <a:round/>
            </a:ln>
            <a:effectLst/>
          </c:spPr>
          <c:marker>
            <c:symbol val="none"/>
          </c:marker>
          <c:dPt>
            <c:idx val="17"/>
            <c:marker>
              <c:symbol val="none"/>
            </c:marker>
            <c:bubble3D val="0"/>
            <c:spPr>
              <a:ln w="19050" cap="rnd">
                <a:solidFill>
                  <a:srgbClr val="00338D"/>
                </a:solidFill>
                <a:round/>
              </a:ln>
              <a:effectLst/>
            </c:spPr>
            <c:extLst>
              <c:ext xmlns:c16="http://schemas.microsoft.com/office/drawing/2014/chart" uri="{C3380CC4-5D6E-409C-BE32-E72D297353CC}">
                <c16:uniqueId val="{00000008-EAC6-4E13-9D2F-EC640F35799A}"/>
              </c:ext>
            </c:extLst>
          </c:dPt>
          <c:dPt>
            <c:idx val="18"/>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A-EAC6-4E13-9D2F-EC640F35799A}"/>
              </c:ext>
            </c:extLst>
          </c:dPt>
          <c:dPt>
            <c:idx val="21"/>
            <c:marker>
              <c:symbol val="none"/>
            </c:marker>
            <c:bubble3D val="0"/>
            <c:spPr>
              <a:ln w="19050" cap="rnd">
                <a:solidFill>
                  <a:srgbClr val="000000"/>
                </a:solidFill>
                <a:prstDash val="sysDot"/>
                <a:round/>
              </a:ln>
              <a:effectLst/>
            </c:spPr>
            <c:extLst>
              <c:ext xmlns:c16="http://schemas.microsoft.com/office/drawing/2014/chart" uri="{C3380CC4-5D6E-409C-BE32-E72D297353CC}">
                <c16:uniqueId val="{0000000B-3E93-4BE0-8D9D-4B07EC8B67D5}"/>
              </c:ext>
            </c:extLst>
          </c:dPt>
          <c:dPt>
            <c:idx val="22"/>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F-F45D-4DB3-9BE5-D8AFD354525F}"/>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AC6-4E13-9D2F-EC640F35799A}"/>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AC6-4E13-9D2F-EC640F35799A}"/>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AC6-4E13-9D2F-EC640F35799A}"/>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ea"/>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Sheet1!$C$4:$C$26</c:f>
              <c:numCache>
                <c:formatCode>#,##0</c:formatCode>
                <c:ptCount val="23"/>
                <c:pt idx="0">
                  <c:v>273</c:v>
                </c:pt>
                <c:pt idx="1">
                  <c:v>552</c:v>
                </c:pt>
                <c:pt idx="2">
                  <c:v>507</c:v>
                </c:pt>
                <c:pt idx="3">
                  <c:v>474</c:v>
                </c:pt>
                <c:pt idx="4">
                  <c:v>1066</c:v>
                </c:pt>
                <c:pt idx="5">
                  <c:v>695</c:v>
                </c:pt>
                <c:pt idx="6">
                  <c:v>409</c:v>
                </c:pt>
                <c:pt idx="7">
                  <c:v>134</c:v>
                </c:pt>
                <c:pt idx="8">
                  <c:v>270</c:v>
                </c:pt>
                <c:pt idx="9">
                  <c:v>139</c:v>
                </c:pt>
                <c:pt idx="10">
                  <c:v>172</c:v>
                </c:pt>
                <c:pt idx="11">
                  <c:v>455</c:v>
                </c:pt>
                <c:pt idx="12">
                  <c:v>331</c:v>
                </c:pt>
                <c:pt idx="13">
                  <c:v>488</c:v>
                </c:pt>
                <c:pt idx="14">
                  <c:v>116</c:v>
                </c:pt>
                <c:pt idx="15">
                  <c:v>309</c:v>
                </c:pt>
                <c:pt idx="16">
                  <c:v>228</c:v>
                </c:pt>
                <c:pt idx="17">
                  <c:v>240</c:v>
                </c:pt>
                <c:pt idx="18">
                  <c:v>220</c:v>
                </c:pt>
                <c:pt idx="19">
                  <c:v>215</c:v>
                </c:pt>
                <c:pt idx="20">
                  <c:v>155</c:v>
                </c:pt>
                <c:pt idx="21">
                  <c:v>104</c:v>
                </c:pt>
                <c:pt idx="22">
                  <c:v>261</c:v>
                </c:pt>
              </c:numCache>
            </c:numRef>
          </c:val>
          <c:smooth val="1"/>
          <c:extLst>
            <c:ext xmlns:c16="http://schemas.microsoft.com/office/drawing/2014/chart" uri="{C3380CC4-5D6E-409C-BE32-E72D297353CC}">
              <c16:uniqueId val="{0000000E-EAC6-4E13-9D2F-EC640F35799A}"/>
            </c:ext>
          </c:extLst>
        </c:ser>
        <c:dLbls>
          <c:showLegendKey val="0"/>
          <c:showVal val="0"/>
          <c:showCatName val="0"/>
          <c:showSerName val="0"/>
          <c:showPercent val="0"/>
          <c:showBubbleSize val="0"/>
        </c:dLbls>
        <c:marker val="1"/>
        <c:smooth val="0"/>
        <c:axId val="660028032"/>
        <c:axId val="660029992"/>
      </c:lineChart>
      <c:catAx>
        <c:axId val="66002411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3328"/>
        <c:crossesAt val="0"/>
        <c:auto val="0"/>
        <c:lblAlgn val="ctr"/>
        <c:lblOffset val="100"/>
        <c:noMultiLvlLbl val="0"/>
      </c:catAx>
      <c:valAx>
        <c:axId val="660023328"/>
        <c:scaling>
          <c:orientation val="minMax"/>
          <c:max val="120000000"/>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4112"/>
        <c:crosses val="autoZero"/>
        <c:crossBetween val="between"/>
        <c:dispUnits>
          <c:builtInUnit val="millions"/>
        </c:dispUnits>
      </c:valAx>
      <c:valAx>
        <c:axId val="660029992"/>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8032"/>
        <c:crosses val="max"/>
        <c:crossBetween val="between"/>
      </c:valAx>
      <c:catAx>
        <c:axId val="660028032"/>
        <c:scaling>
          <c:orientation val="minMax"/>
        </c:scaling>
        <c:delete val="1"/>
        <c:axPos val="b"/>
        <c:numFmt formatCode="General" sourceLinked="1"/>
        <c:majorTickMark val="out"/>
        <c:minorTickMark val="none"/>
        <c:tickLblPos val="nextTo"/>
        <c:crossAx val="660029992"/>
        <c:crossesAt val="0"/>
        <c:auto val="1"/>
        <c:lblAlgn val="ctr"/>
        <c:lblOffset val="100"/>
        <c:noMultiLvlLbl val="1"/>
      </c:catAx>
      <c:spPr>
        <a:noFill/>
        <a:ln>
          <a:noFill/>
        </a:ln>
        <a:effectLst/>
      </c:spPr>
    </c:plotArea>
    <c:legend>
      <c:legendPos val="t"/>
      <c:layout>
        <c:manualLayout>
          <c:xMode val="edge"/>
          <c:yMode val="edge"/>
          <c:x val="0.26276465617015854"/>
          <c:y val="3.1465251971447603E-2"/>
          <c:w val="0.46356858407079654"/>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legend>
    <c:plotVisOnly val="1"/>
    <c:dispBlanksAs val="gap"/>
    <c:showDLblsOverMax val="0"/>
  </c:chart>
  <c:spPr>
    <a:noFill/>
    <a:ln>
      <a:noFill/>
    </a:ln>
    <a:effectLst/>
  </c:spPr>
  <c:txPr>
    <a:bodyPr/>
    <a:lstStyle/>
    <a:p>
      <a:pPr>
        <a:defRPr sz="800">
          <a:latin typeface="+mn-ea"/>
          <a:ea typeface="+mn-ea"/>
        </a:defRPr>
      </a:pPr>
      <a:endParaRPr lang="ko-KR"/>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1889416507500321"/>
          <c:w val="0.80443437217406655"/>
          <c:h val="0.71074565343761564"/>
        </c:manualLayout>
      </c:layout>
      <c:barChart>
        <c:barDir val="col"/>
        <c:grouping val="clustered"/>
        <c:varyColors val="0"/>
        <c:ser>
          <c:idx val="0"/>
          <c:order val="0"/>
          <c:tx>
            <c:strRef>
              <c:f>Sheet1!$B$1</c:f>
              <c:strCache>
                <c:ptCount val="1"/>
                <c:pt idx="0">
                  <c:v>오더잔고(좌)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E325-40F4-949C-FC374926FEAD}"/>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2-CE87-4465-AA29-B6097185A268}"/>
              </c:ext>
            </c:extLst>
          </c:dPt>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2023.1~9</c:v>
                </c:pt>
              </c:strCache>
            </c:strRef>
          </c:cat>
          <c:val>
            <c:numRef>
              <c:f>Sheet1!$B$4:$B$25</c:f>
              <c:numCache>
                <c:formatCode>#,##0</c:formatCode>
                <c:ptCount val="22"/>
                <c:pt idx="0">
                  <c:v>60763757</c:v>
                </c:pt>
                <c:pt idx="1">
                  <c:v>57622900</c:v>
                </c:pt>
                <c:pt idx="2">
                  <c:v>76521065</c:v>
                </c:pt>
                <c:pt idx="3">
                  <c:v>87693701</c:v>
                </c:pt>
                <c:pt idx="4">
                  <c:v>87377379</c:v>
                </c:pt>
                <c:pt idx="5">
                  <c:v>154285339</c:v>
                </c:pt>
                <c:pt idx="6">
                  <c:v>163859902</c:v>
                </c:pt>
                <c:pt idx="7">
                  <c:v>176793110</c:v>
                </c:pt>
                <c:pt idx="8">
                  <c:v>138269915</c:v>
                </c:pt>
                <c:pt idx="9">
                  <c:v>125949143</c:v>
                </c:pt>
                <c:pt idx="10">
                  <c:v>85963890</c:v>
                </c:pt>
                <c:pt idx="11">
                  <c:v>59344578</c:v>
                </c:pt>
                <c:pt idx="12">
                  <c:v>67633535</c:v>
                </c:pt>
                <c:pt idx="13">
                  <c:v>72814774</c:v>
                </c:pt>
                <c:pt idx="14">
                  <c:v>102921730</c:v>
                </c:pt>
                <c:pt idx="15">
                  <c:v>77577585</c:v>
                </c:pt>
                <c:pt idx="16">
                  <c:v>73257460</c:v>
                </c:pt>
                <c:pt idx="17">
                  <c:v>69340394</c:v>
                </c:pt>
                <c:pt idx="18">
                  <c:v>54729737</c:v>
                </c:pt>
                <c:pt idx="19">
                  <c:v>55859629</c:v>
                </c:pt>
                <c:pt idx="20">
                  <c:v>48886523</c:v>
                </c:pt>
                <c:pt idx="21">
                  <c:v>30024018</c:v>
                </c:pt>
              </c:numCache>
            </c:numRef>
          </c:val>
          <c:extLst>
            <c:ext xmlns:c16="http://schemas.microsoft.com/office/drawing/2014/chart" uri="{C3380CC4-5D6E-409C-BE32-E72D297353CC}">
              <c16:uniqueId val="{00000002-E325-40F4-949C-FC374926FEAD}"/>
            </c:ext>
          </c:extLst>
        </c:ser>
        <c:dLbls>
          <c:showLegendKey val="0"/>
          <c:showVal val="0"/>
          <c:showCatName val="0"/>
          <c:showSerName val="0"/>
          <c:showPercent val="0"/>
          <c:showBubbleSize val="0"/>
        </c:dLbls>
        <c:gapWidth val="40"/>
        <c:overlap val="-10"/>
        <c:axId val="660029600"/>
        <c:axId val="660022936"/>
      </c:barChart>
      <c:lineChart>
        <c:grouping val="standard"/>
        <c:varyColors val="0"/>
        <c:ser>
          <c:idx val="1"/>
          <c:order val="1"/>
          <c:tx>
            <c:strRef>
              <c:f>Sheet1!$C$1</c:f>
              <c:strCache>
                <c:ptCount val="1"/>
                <c:pt idx="0">
                  <c:v>선복량 대비 오더잔고 비중(우)</c:v>
                </c:pt>
              </c:strCache>
            </c:strRef>
          </c:tx>
          <c:spPr>
            <a:ln w="19050" cap="rnd">
              <a:solidFill>
                <a:srgbClr val="00338D"/>
              </a:solidFill>
              <a:round/>
            </a:ln>
            <a:effectLst/>
          </c:spPr>
          <c:marker>
            <c:symbol val="none"/>
          </c:marker>
          <c:dPt>
            <c:idx val="21"/>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3-CE87-4465-AA29-B6097185A268}"/>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325-40F4-949C-FC374926FEAD}"/>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325-40F4-949C-FC374926FEAD}"/>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325-40F4-949C-FC374926FEAD}"/>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ea"/>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2023.1~9</c:v>
                </c:pt>
              </c:strCache>
            </c:strRef>
          </c:cat>
          <c:val>
            <c:numRef>
              <c:f>Sheet1!$C$4:$C$25</c:f>
              <c:numCache>
                <c:formatCode>#,##0.00</c:formatCode>
                <c:ptCount val="22"/>
                <c:pt idx="0">
                  <c:v>21.053999999999998</c:v>
                </c:pt>
                <c:pt idx="1">
                  <c:v>19.663</c:v>
                </c:pt>
                <c:pt idx="2">
                  <c:v>25.338000000000001</c:v>
                </c:pt>
                <c:pt idx="3">
                  <c:v>27.489000000000001</c:v>
                </c:pt>
                <c:pt idx="4">
                  <c:v>25.585999999999999</c:v>
                </c:pt>
                <c:pt idx="5">
                  <c:v>42.744</c:v>
                </c:pt>
                <c:pt idx="6">
                  <c:v>42.825000000000003</c:v>
                </c:pt>
                <c:pt idx="7">
                  <c:v>44.030999999999999</c:v>
                </c:pt>
                <c:pt idx="8">
                  <c:v>31.984999999999999</c:v>
                </c:pt>
                <c:pt idx="9">
                  <c:v>28.056999999999999</c:v>
                </c:pt>
                <c:pt idx="10">
                  <c:v>18.106000000000002</c:v>
                </c:pt>
                <c:pt idx="11">
                  <c:v>12.037000000000001</c:v>
                </c:pt>
                <c:pt idx="12">
                  <c:v>13.494</c:v>
                </c:pt>
                <c:pt idx="13">
                  <c:v>14.33</c:v>
                </c:pt>
                <c:pt idx="14">
                  <c:v>19.645</c:v>
                </c:pt>
                <c:pt idx="15">
                  <c:v>13.977</c:v>
                </c:pt>
                <c:pt idx="16">
                  <c:v>12.599</c:v>
                </c:pt>
                <c:pt idx="17">
                  <c:v>11.785</c:v>
                </c:pt>
                <c:pt idx="18">
                  <c:v>8.7880000000000003</c:v>
                </c:pt>
                <c:pt idx="19">
                  <c:v>8.7059999999999995</c:v>
                </c:pt>
                <c:pt idx="20">
                  <c:v>7.4850000000000003</c:v>
                </c:pt>
                <c:pt idx="21">
                  <c:v>4.4409999999999998</c:v>
                </c:pt>
              </c:numCache>
            </c:numRef>
          </c:val>
          <c:smooth val="1"/>
          <c:extLst>
            <c:ext xmlns:c16="http://schemas.microsoft.com/office/drawing/2014/chart" uri="{C3380CC4-5D6E-409C-BE32-E72D297353CC}">
              <c16:uniqueId val="{00000006-E325-40F4-949C-FC374926FEAD}"/>
            </c:ext>
          </c:extLst>
        </c:ser>
        <c:dLbls>
          <c:showLegendKey val="0"/>
          <c:showVal val="0"/>
          <c:showCatName val="0"/>
          <c:showSerName val="0"/>
          <c:showPercent val="0"/>
          <c:showBubbleSize val="0"/>
        </c:dLbls>
        <c:marker val="1"/>
        <c:smooth val="0"/>
        <c:axId val="660026856"/>
        <c:axId val="660033128"/>
      </c:lineChart>
      <c:catAx>
        <c:axId val="66002960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2936"/>
        <c:crossesAt val="0"/>
        <c:auto val="0"/>
        <c:lblAlgn val="ctr"/>
        <c:lblOffset val="100"/>
        <c:noMultiLvlLbl val="0"/>
      </c:catAx>
      <c:valAx>
        <c:axId val="660022936"/>
        <c:scaling>
          <c:orientation val="minMax"/>
          <c:max val="250000000"/>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9600"/>
        <c:crosses val="autoZero"/>
        <c:crossBetween val="between"/>
        <c:dispUnits>
          <c:builtInUnit val="millions"/>
        </c:dispUnits>
      </c:valAx>
      <c:valAx>
        <c:axId val="660033128"/>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ea"/>
                <a:ea typeface="+mn-ea"/>
                <a:cs typeface="+mn-cs"/>
              </a:defRPr>
            </a:pPr>
            <a:endParaRPr lang="ko-KR"/>
          </a:p>
        </c:txPr>
        <c:crossAx val="660026856"/>
        <c:crosses val="max"/>
        <c:crossBetween val="between"/>
      </c:valAx>
      <c:catAx>
        <c:axId val="660026856"/>
        <c:scaling>
          <c:orientation val="minMax"/>
        </c:scaling>
        <c:delete val="1"/>
        <c:axPos val="b"/>
        <c:numFmt formatCode="General" sourceLinked="1"/>
        <c:majorTickMark val="out"/>
        <c:minorTickMark val="none"/>
        <c:tickLblPos val="nextTo"/>
        <c:crossAx val="660033128"/>
        <c:crossesAt val="0"/>
        <c:auto val="1"/>
        <c:lblAlgn val="ctr"/>
        <c:lblOffset val="100"/>
        <c:noMultiLvlLbl val="1"/>
      </c:catAx>
      <c:spPr>
        <a:noFill/>
        <a:ln>
          <a:noFill/>
        </a:ln>
        <a:effectLst/>
      </c:spPr>
    </c:plotArea>
    <c:legend>
      <c:legendPos val="t"/>
      <c:layout>
        <c:manualLayout>
          <c:xMode val="edge"/>
          <c:yMode val="edge"/>
          <c:x val="0.15086415668629657"/>
          <c:y val="3.1464959497512469E-2"/>
          <c:w val="0.68834734513274332"/>
          <c:h val="9.7115987926815139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ea"/>
              <a:ea typeface="+mn-ea"/>
              <a:cs typeface="+mn-cs"/>
            </a:defRPr>
          </a:pPr>
          <a:endParaRPr lang="ko-KR"/>
        </a:p>
      </c:txPr>
    </c:legend>
    <c:plotVisOnly val="1"/>
    <c:dispBlanksAs val="gap"/>
    <c:showDLblsOverMax val="0"/>
  </c:chart>
  <c:spPr>
    <a:noFill/>
    <a:ln>
      <a:noFill/>
    </a:ln>
    <a:effectLst/>
  </c:spPr>
  <c:txPr>
    <a:bodyPr/>
    <a:lstStyle/>
    <a:p>
      <a:pPr>
        <a:defRPr sz="800">
          <a:latin typeface="+mn-ea"/>
          <a:ea typeface="+mn-ea"/>
        </a:defRPr>
      </a:pPr>
      <a:endParaRPr lang="ko-KR"/>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81071779744333E-2"/>
          <c:y val="0.12791554151890019"/>
          <c:w val="0.886504985387355"/>
          <c:h val="0.6687248594860381"/>
        </c:manualLayout>
      </c:layout>
      <c:lineChart>
        <c:grouping val="standard"/>
        <c:varyColors val="0"/>
        <c:ser>
          <c:idx val="0"/>
          <c:order val="0"/>
          <c:tx>
            <c:strRef>
              <c:f>Sheet1!$B$1</c:f>
              <c:strCache>
                <c:ptCount val="1"/>
                <c:pt idx="0">
                  <c:v>160K CBM</c:v>
                </c:pt>
              </c:strCache>
            </c:strRef>
          </c:tx>
          <c:spPr>
            <a:ln w="19050" cap="rnd">
              <a:solidFill>
                <a:schemeClr val="tx2"/>
              </a:solidFill>
              <a:round/>
            </a:ln>
            <a:effectLst/>
          </c:spPr>
          <c:marker>
            <c:symbol val="none"/>
          </c:marker>
          <c:cat>
            <c:numRef>
              <c:f>Sheet1!$A$62:$A$143</c:f>
              <c:numCache>
                <c:formatCode>yyyy\.mm</c:formatCode>
                <c:ptCount val="82"/>
                <c:pt idx="0">
                  <c:v>42736</c:v>
                </c:pt>
                <c:pt idx="1">
                  <c:v>42767</c:v>
                </c:pt>
                <c:pt idx="2">
                  <c:v>42795</c:v>
                </c:pt>
                <c:pt idx="3">
                  <c:v>42826</c:v>
                </c:pt>
                <c:pt idx="4">
                  <c:v>42856</c:v>
                </c:pt>
                <c:pt idx="5">
                  <c:v>42887</c:v>
                </c:pt>
                <c:pt idx="6">
                  <c:v>42917</c:v>
                </c:pt>
                <c:pt idx="7">
                  <c:v>42948</c:v>
                </c:pt>
                <c:pt idx="8">
                  <c:v>42979</c:v>
                </c:pt>
                <c:pt idx="9">
                  <c:v>43009</c:v>
                </c:pt>
                <c:pt idx="10">
                  <c:v>43040</c:v>
                </c:pt>
                <c:pt idx="11">
                  <c:v>43070</c:v>
                </c:pt>
                <c:pt idx="12">
                  <c:v>43101</c:v>
                </c:pt>
                <c:pt idx="13">
                  <c:v>43132</c:v>
                </c:pt>
                <c:pt idx="14">
                  <c:v>43160</c:v>
                </c:pt>
                <c:pt idx="15">
                  <c:v>43191</c:v>
                </c:pt>
                <c:pt idx="16">
                  <c:v>43221</c:v>
                </c:pt>
                <c:pt idx="17">
                  <c:v>43252</c:v>
                </c:pt>
                <c:pt idx="18">
                  <c:v>43282</c:v>
                </c:pt>
                <c:pt idx="19">
                  <c:v>43313</c:v>
                </c:pt>
                <c:pt idx="20">
                  <c:v>43344</c:v>
                </c:pt>
                <c:pt idx="21">
                  <c:v>43374</c:v>
                </c:pt>
                <c:pt idx="22">
                  <c:v>43405</c:v>
                </c:pt>
                <c:pt idx="23">
                  <c:v>43435</c:v>
                </c:pt>
                <c:pt idx="24">
                  <c:v>43466</c:v>
                </c:pt>
                <c:pt idx="25">
                  <c:v>43497</c:v>
                </c:pt>
                <c:pt idx="26">
                  <c:v>43525</c:v>
                </c:pt>
                <c:pt idx="27">
                  <c:v>43556</c:v>
                </c:pt>
                <c:pt idx="28">
                  <c:v>43586</c:v>
                </c:pt>
                <c:pt idx="29">
                  <c:v>43617</c:v>
                </c:pt>
                <c:pt idx="30">
                  <c:v>43647</c:v>
                </c:pt>
                <c:pt idx="31">
                  <c:v>43678</c:v>
                </c:pt>
                <c:pt idx="32">
                  <c:v>43709</c:v>
                </c:pt>
                <c:pt idx="33">
                  <c:v>43739</c:v>
                </c:pt>
                <c:pt idx="34">
                  <c:v>43770</c:v>
                </c:pt>
                <c:pt idx="35">
                  <c:v>43800</c:v>
                </c:pt>
                <c:pt idx="36">
                  <c:v>43831</c:v>
                </c:pt>
                <c:pt idx="37">
                  <c:v>43862</c:v>
                </c:pt>
                <c:pt idx="38">
                  <c:v>43891</c:v>
                </c:pt>
                <c:pt idx="39">
                  <c:v>43922</c:v>
                </c:pt>
                <c:pt idx="40">
                  <c:v>43952</c:v>
                </c:pt>
                <c:pt idx="41">
                  <c:v>43983</c:v>
                </c:pt>
                <c:pt idx="42">
                  <c:v>44013</c:v>
                </c:pt>
                <c:pt idx="43">
                  <c:v>44044</c:v>
                </c:pt>
                <c:pt idx="44">
                  <c:v>44075</c:v>
                </c:pt>
                <c:pt idx="45">
                  <c:v>44105</c:v>
                </c:pt>
                <c:pt idx="46">
                  <c:v>44136</c:v>
                </c:pt>
                <c:pt idx="47">
                  <c:v>44166</c:v>
                </c:pt>
                <c:pt idx="48">
                  <c:v>44197</c:v>
                </c:pt>
                <c:pt idx="49">
                  <c:v>44228</c:v>
                </c:pt>
                <c:pt idx="50">
                  <c:v>44256</c:v>
                </c:pt>
                <c:pt idx="51">
                  <c:v>44287</c:v>
                </c:pt>
                <c:pt idx="52">
                  <c:v>44317</c:v>
                </c:pt>
                <c:pt idx="53">
                  <c:v>44348</c:v>
                </c:pt>
                <c:pt idx="54">
                  <c:v>44378</c:v>
                </c:pt>
                <c:pt idx="55">
                  <c:v>44409</c:v>
                </c:pt>
                <c:pt idx="56">
                  <c:v>44440</c:v>
                </c:pt>
                <c:pt idx="57">
                  <c:v>44470</c:v>
                </c:pt>
                <c:pt idx="58">
                  <c:v>44501</c:v>
                </c:pt>
                <c:pt idx="59">
                  <c:v>44531</c:v>
                </c:pt>
                <c:pt idx="60">
                  <c:v>44562</c:v>
                </c:pt>
                <c:pt idx="61">
                  <c:v>44593</c:v>
                </c:pt>
                <c:pt idx="62">
                  <c:v>44621</c:v>
                </c:pt>
                <c:pt idx="63">
                  <c:v>44652</c:v>
                </c:pt>
                <c:pt idx="64">
                  <c:v>44682</c:v>
                </c:pt>
                <c:pt idx="65">
                  <c:v>44713</c:v>
                </c:pt>
                <c:pt idx="66">
                  <c:v>44743</c:v>
                </c:pt>
                <c:pt idx="67">
                  <c:v>44774</c:v>
                </c:pt>
                <c:pt idx="68">
                  <c:v>44805</c:v>
                </c:pt>
                <c:pt idx="69">
                  <c:v>44835</c:v>
                </c:pt>
                <c:pt idx="70">
                  <c:v>44866</c:v>
                </c:pt>
                <c:pt idx="71">
                  <c:v>44896</c:v>
                </c:pt>
                <c:pt idx="72">
                  <c:v>44927</c:v>
                </c:pt>
                <c:pt idx="73">
                  <c:v>44958</c:v>
                </c:pt>
                <c:pt idx="74">
                  <c:v>44986</c:v>
                </c:pt>
                <c:pt idx="75">
                  <c:v>45017</c:v>
                </c:pt>
                <c:pt idx="76">
                  <c:v>45047</c:v>
                </c:pt>
                <c:pt idx="77">
                  <c:v>45078</c:v>
                </c:pt>
                <c:pt idx="78">
                  <c:v>45108</c:v>
                </c:pt>
                <c:pt idx="79">
                  <c:v>45139</c:v>
                </c:pt>
                <c:pt idx="80">
                  <c:v>45170</c:v>
                </c:pt>
                <c:pt idx="81">
                  <c:v>45200</c:v>
                </c:pt>
              </c:numCache>
            </c:numRef>
          </c:cat>
          <c:val>
            <c:numRef>
              <c:f>Sheet1!$B$62:$B$143</c:f>
              <c:numCache>
                <c:formatCode>#,##0</c:formatCode>
                <c:ptCount val="82"/>
                <c:pt idx="0">
                  <c:v>47750</c:v>
                </c:pt>
                <c:pt idx="1">
                  <c:v>42000</c:v>
                </c:pt>
                <c:pt idx="2">
                  <c:v>34400</c:v>
                </c:pt>
                <c:pt idx="3">
                  <c:v>30000</c:v>
                </c:pt>
                <c:pt idx="4">
                  <c:v>32750</c:v>
                </c:pt>
                <c:pt idx="5">
                  <c:v>39400</c:v>
                </c:pt>
                <c:pt idx="6">
                  <c:v>40500</c:v>
                </c:pt>
                <c:pt idx="7">
                  <c:v>43500</c:v>
                </c:pt>
                <c:pt idx="8">
                  <c:v>43400</c:v>
                </c:pt>
                <c:pt idx="9">
                  <c:v>50250</c:v>
                </c:pt>
                <c:pt idx="10">
                  <c:v>67250</c:v>
                </c:pt>
                <c:pt idx="11">
                  <c:v>78600</c:v>
                </c:pt>
                <c:pt idx="12">
                  <c:v>78000</c:v>
                </c:pt>
                <c:pt idx="13">
                  <c:v>71000</c:v>
                </c:pt>
                <c:pt idx="14">
                  <c:v>50800</c:v>
                </c:pt>
                <c:pt idx="15">
                  <c:v>42000</c:v>
                </c:pt>
                <c:pt idx="16">
                  <c:v>53250</c:v>
                </c:pt>
                <c:pt idx="17">
                  <c:v>74600</c:v>
                </c:pt>
                <c:pt idx="18">
                  <c:v>76000</c:v>
                </c:pt>
                <c:pt idx="19">
                  <c:v>78400</c:v>
                </c:pt>
                <c:pt idx="20">
                  <c:v>92500</c:v>
                </c:pt>
                <c:pt idx="21">
                  <c:v>135500</c:v>
                </c:pt>
                <c:pt idx="22">
                  <c:v>186000</c:v>
                </c:pt>
                <c:pt idx="23">
                  <c:v>117500</c:v>
                </c:pt>
                <c:pt idx="24">
                  <c:v>79375</c:v>
                </c:pt>
                <c:pt idx="25">
                  <c:v>56500</c:v>
                </c:pt>
                <c:pt idx="26">
                  <c:v>35900</c:v>
                </c:pt>
                <c:pt idx="27">
                  <c:v>33875</c:v>
                </c:pt>
                <c:pt idx="28">
                  <c:v>52900</c:v>
                </c:pt>
                <c:pt idx="29">
                  <c:v>57875</c:v>
                </c:pt>
                <c:pt idx="30">
                  <c:v>60750</c:v>
                </c:pt>
                <c:pt idx="31">
                  <c:v>67600</c:v>
                </c:pt>
                <c:pt idx="32">
                  <c:v>66875</c:v>
                </c:pt>
                <c:pt idx="33">
                  <c:v>114125</c:v>
                </c:pt>
                <c:pt idx="34">
                  <c:v>113200</c:v>
                </c:pt>
                <c:pt idx="35">
                  <c:v>95000</c:v>
                </c:pt>
                <c:pt idx="36">
                  <c:v>79100</c:v>
                </c:pt>
                <c:pt idx="37">
                  <c:v>45375</c:v>
                </c:pt>
                <c:pt idx="38">
                  <c:v>40750</c:v>
                </c:pt>
                <c:pt idx="39">
                  <c:v>40875</c:v>
                </c:pt>
                <c:pt idx="40">
                  <c:v>30500</c:v>
                </c:pt>
                <c:pt idx="41">
                  <c:v>33500</c:v>
                </c:pt>
                <c:pt idx="42">
                  <c:v>31700</c:v>
                </c:pt>
                <c:pt idx="43">
                  <c:v>42500</c:v>
                </c:pt>
                <c:pt idx="44">
                  <c:v>51500</c:v>
                </c:pt>
                <c:pt idx="45">
                  <c:v>79400</c:v>
                </c:pt>
                <c:pt idx="46">
                  <c:v>105625</c:v>
                </c:pt>
                <c:pt idx="47">
                  <c:v>134500</c:v>
                </c:pt>
                <c:pt idx="48">
                  <c:v>155100</c:v>
                </c:pt>
                <c:pt idx="49">
                  <c:v>47875</c:v>
                </c:pt>
                <c:pt idx="50">
                  <c:v>32625</c:v>
                </c:pt>
                <c:pt idx="51">
                  <c:v>50800</c:v>
                </c:pt>
                <c:pt idx="52">
                  <c:v>61750</c:v>
                </c:pt>
                <c:pt idx="53">
                  <c:v>63125</c:v>
                </c:pt>
                <c:pt idx="54">
                  <c:v>60600</c:v>
                </c:pt>
                <c:pt idx="55">
                  <c:v>62250</c:v>
                </c:pt>
                <c:pt idx="56">
                  <c:v>53062.5</c:v>
                </c:pt>
                <c:pt idx="57">
                  <c:v>128600</c:v>
                </c:pt>
                <c:pt idx="58">
                  <c:v>195312.5</c:v>
                </c:pt>
                <c:pt idx="59">
                  <c:v>137400</c:v>
                </c:pt>
                <c:pt idx="60">
                  <c:v>35968.75</c:v>
                </c:pt>
                <c:pt idx="61">
                  <c:v>29125</c:v>
                </c:pt>
                <c:pt idx="62">
                  <c:v>39437.5</c:v>
                </c:pt>
                <c:pt idx="63">
                  <c:v>44250</c:v>
                </c:pt>
                <c:pt idx="64">
                  <c:v>64750</c:v>
                </c:pt>
                <c:pt idx="65">
                  <c:v>80937.5</c:v>
                </c:pt>
                <c:pt idx="66">
                  <c:v>48750</c:v>
                </c:pt>
                <c:pt idx="67">
                  <c:v>68375</c:v>
                </c:pt>
                <c:pt idx="68">
                  <c:v>161050</c:v>
                </c:pt>
                <c:pt idx="69">
                  <c:v>403125</c:v>
                </c:pt>
                <c:pt idx="70">
                  <c:v>426312.5</c:v>
                </c:pt>
                <c:pt idx="71">
                  <c:v>195300</c:v>
                </c:pt>
                <c:pt idx="72">
                  <c:v>85937.5</c:v>
                </c:pt>
                <c:pt idx="73">
                  <c:v>64375</c:v>
                </c:pt>
                <c:pt idx="74">
                  <c:v>65800</c:v>
                </c:pt>
                <c:pt idx="75">
                  <c:v>51875</c:v>
                </c:pt>
                <c:pt idx="76">
                  <c:v>41812.5</c:v>
                </c:pt>
                <c:pt idx="77">
                  <c:v>58600</c:v>
                </c:pt>
                <c:pt idx="78">
                  <c:v>72812.5</c:v>
                </c:pt>
                <c:pt idx="79">
                  <c:v>103125</c:v>
                </c:pt>
                <c:pt idx="80">
                  <c:v>183000</c:v>
                </c:pt>
                <c:pt idx="81">
                  <c:v>147916.66667000001</c:v>
                </c:pt>
              </c:numCache>
            </c:numRef>
          </c:val>
          <c:smooth val="1"/>
          <c:extLst>
            <c:ext xmlns:c16="http://schemas.microsoft.com/office/drawing/2014/chart" uri="{C3380CC4-5D6E-409C-BE32-E72D297353CC}">
              <c16:uniqueId val="{00000000-2187-482A-9CDB-14A7B740061C}"/>
            </c:ext>
          </c:extLst>
        </c:ser>
        <c:ser>
          <c:idx val="1"/>
          <c:order val="1"/>
          <c:tx>
            <c:strRef>
              <c:f>Sheet1!$C$1</c:f>
              <c:strCache>
                <c:ptCount val="1"/>
                <c:pt idx="0">
                  <c:v>145K CBM</c:v>
                </c:pt>
              </c:strCache>
            </c:strRef>
          </c:tx>
          <c:spPr>
            <a:ln w="19050" cap="rnd">
              <a:solidFill>
                <a:schemeClr val="tx2"/>
              </a:solidFill>
              <a:prstDash val="sysDot"/>
              <a:round/>
            </a:ln>
            <a:effectLst/>
          </c:spPr>
          <c:marker>
            <c:symbol val="none"/>
          </c:marker>
          <c:cat>
            <c:numRef>
              <c:f>Sheet1!$A$62:$A$143</c:f>
              <c:numCache>
                <c:formatCode>yyyy\.mm</c:formatCode>
                <c:ptCount val="82"/>
                <c:pt idx="0">
                  <c:v>42736</c:v>
                </c:pt>
                <c:pt idx="1">
                  <c:v>42767</c:v>
                </c:pt>
                <c:pt idx="2">
                  <c:v>42795</c:v>
                </c:pt>
                <c:pt idx="3">
                  <c:v>42826</c:v>
                </c:pt>
                <c:pt idx="4">
                  <c:v>42856</c:v>
                </c:pt>
                <c:pt idx="5">
                  <c:v>42887</c:v>
                </c:pt>
                <c:pt idx="6">
                  <c:v>42917</c:v>
                </c:pt>
                <c:pt idx="7">
                  <c:v>42948</c:v>
                </c:pt>
                <c:pt idx="8">
                  <c:v>42979</c:v>
                </c:pt>
                <c:pt idx="9">
                  <c:v>43009</c:v>
                </c:pt>
                <c:pt idx="10">
                  <c:v>43040</c:v>
                </c:pt>
                <c:pt idx="11">
                  <c:v>43070</c:v>
                </c:pt>
                <c:pt idx="12">
                  <c:v>43101</c:v>
                </c:pt>
                <c:pt idx="13">
                  <c:v>43132</c:v>
                </c:pt>
                <c:pt idx="14">
                  <c:v>43160</c:v>
                </c:pt>
                <c:pt idx="15">
                  <c:v>43191</c:v>
                </c:pt>
                <c:pt idx="16">
                  <c:v>43221</c:v>
                </c:pt>
                <c:pt idx="17">
                  <c:v>43252</c:v>
                </c:pt>
                <c:pt idx="18">
                  <c:v>43282</c:v>
                </c:pt>
                <c:pt idx="19">
                  <c:v>43313</c:v>
                </c:pt>
                <c:pt idx="20">
                  <c:v>43344</c:v>
                </c:pt>
                <c:pt idx="21">
                  <c:v>43374</c:v>
                </c:pt>
                <c:pt idx="22">
                  <c:v>43405</c:v>
                </c:pt>
                <c:pt idx="23">
                  <c:v>43435</c:v>
                </c:pt>
                <c:pt idx="24">
                  <c:v>43466</c:v>
                </c:pt>
                <c:pt idx="25">
                  <c:v>43497</c:v>
                </c:pt>
                <c:pt idx="26">
                  <c:v>43525</c:v>
                </c:pt>
                <c:pt idx="27">
                  <c:v>43556</c:v>
                </c:pt>
                <c:pt idx="28">
                  <c:v>43586</c:v>
                </c:pt>
                <c:pt idx="29">
                  <c:v>43617</c:v>
                </c:pt>
                <c:pt idx="30">
                  <c:v>43647</c:v>
                </c:pt>
                <c:pt idx="31">
                  <c:v>43678</c:v>
                </c:pt>
                <c:pt idx="32">
                  <c:v>43709</c:v>
                </c:pt>
                <c:pt idx="33">
                  <c:v>43739</c:v>
                </c:pt>
                <c:pt idx="34">
                  <c:v>43770</c:v>
                </c:pt>
                <c:pt idx="35">
                  <c:v>43800</c:v>
                </c:pt>
                <c:pt idx="36">
                  <c:v>43831</c:v>
                </c:pt>
                <c:pt idx="37">
                  <c:v>43862</c:v>
                </c:pt>
                <c:pt idx="38">
                  <c:v>43891</c:v>
                </c:pt>
                <c:pt idx="39">
                  <c:v>43922</c:v>
                </c:pt>
                <c:pt idx="40">
                  <c:v>43952</c:v>
                </c:pt>
                <c:pt idx="41">
                  <c:v>43983</c:v>
                </c:pt>
                <c:pt idx="42">
                  <c:v>44013</c:v>
                </c:pt>
                <c:pt idx="43">
                  <c:v>44044</c:v>
                </c:pt>
                <c:pt idx="44">
                  <c:v>44075</c:v>
                </c:pt>
                <c:pt idx="45">
                  <c:v>44105</c:v>
                </c:pt>
                <c:pt idx="46">
                  <c:v>44136</c:v>
                </c:pt>
                <c:pt idx="47">
                  <c:v>44166</c:v>
                </c:pt>
                <c:pt idx="48">
                  <c:v>44197</c:v>
                </c:pt>
                <c:pt idx="49">
                  <c:v>44228</c:v>
                </c:pt>
                <c:pt idx="50">
                  <c:v>44256</c:v>
                </c:pt>
                <c:pt idx="51">
                  <c:v>44287</c:v>
                </c:pt>
                <c:pt idx="52">
                  <c:v>44317</c:v>
                </c:pt>
                <c:pt idx="53">
                  <c:v>44348</c:v>
                </c:pt>
                <c:pt idx="54">
                  <c:v>44378</c:v>
                </c:pt>
                <c:pt idx="55">
                  <c:v>44409</c:v>
                </c:pt>
                <c:pt idx="56">
                  <c:v>44440</c:v>
                </c:pt>
                <c:pt idx="57">
                  <c:v>44470</c:v>
                </c:pt>
                <c:pt idx="58">
                  <c:v>44501</c:v>
                </c:pt>
                <c:pt idx="59">
                  <c:v>44531</c:v>
                </c:pt>
                <c:pt idx="60">
                  <c:v>44562</c:v>
                </c:pt>
                <c:pt idx="61">
                  <c:v>44593</c:v>
                </c:pt>
                <c:pt idx="62">
                  <c:v>44621</c:v>
                </c:pt>
                <c:pt idx="63">
                  <c:v>44652</c:v>
                </c:pt>
                <c:pt idx="64">
                  <c:v>44682</c:v>
                </c:pt>
                <c:pt idx="65">
                  <c:v>44713</c:v>
                </c:pt>
                <c:pt idx="66">
                  <c:v>44743</c:v>
                </c:pt>
                <c:pt idx="67">
                  <c:v>44774</c:v>
                </c:pt>
                <c:pt idx="68">
                  <c:v>44805</c:v>
                </c:pt>
                <c:pt idx="69">
                  <c:v>44835</c:v>
                </c:pt>
                <c:pt idx="70">
                  <c:v>44866</c:v>
                </c:pt>
                <c:pt idx="71">
                  <c:v>44896</c:v>
                </c:pt>
                <c:pt idx="72">
                  <c:v>44927</c:v>
                </c:pt>
                <c:pt idx="73">
                  <c:v>44958</c:v>
                </c:pt>
                <c:pt idx="74">
                  <c:v>44986</c:v>
                </c:pt>
                <c:pt idx="75">
                  <c:v>45017</c:v>
                </c:pt>
                <c:pt idx="76">
                  <c:v>45047</c:v>
                </c:pt>
                <c:pt idx="77">
                  <c:v>45078</c:v>
                </c:pt>
                <c:pt idx="78">
                  <c:v>45108</c:v>
                </c:pt>
                <c:pt idx="79">
                  <c:v>45139</c:v>
                </c:pt>
                <c:pt idx="80">
                  <c:v>45170</c:v>
                </c:pt>
                <c:pt idx="81">
                  <c:v>45200</c:v>
                </c:pt>
              </c:numCache>
            </c:numRef>
          </c:cat>
          <c:val>
            <c:numRef>
              <c:f>Sheet1!$C$62:$C$143</c:f>
              <c:numCache>
                <c:formatCode>#,##0</c:formatCode>
                <c:ptCount val="82"/>
                <c:pt idx="0">
                  <c:v>28500</c:v>
                </c:pt>
                <c:pt idx="1">
                  <c:v>23250</c:v>
                </c:pt>
                <c:pt idx="2">
                  <c:v>19400</c:v>
                </c:pt>
                <c:pt idx="3">
                  <c:v>18000</c:v>
                </c:pt>
                <c:pt idx="4">
                  <c:v>20000</c:v>
                </c:pt>
                <c:pt idx="5">
                  <c:v>24200</c:v>
                </c:pt>
                <c:pt idx="6">
                  <c:v>26250</c:v>
                </c:pt>
                <c:pt idx="7">
                  <c:v>31500</c:v>
                </c:pt>
                <c:pt idx="8">
                  <c:v>30800</c:v>
                </c:pt>
                <c:pt idx="9">
                  <c:v>33000</c:v>
                </c:pt>
                <c:pt idx="10">
                  <c:v>42000</c:v>
                </c:pt>
                <c:pt idx="11">
                  <c:v>45000</c:v>
                </c:pt>
                <c:pt idx="12">
                  <c:v>46750</c:v>
                </c:pt>
                <c:pt idx="13">
                  <c:v>43500</c:v>
                </c:pt>
                <c:pt idx="14">
                  <c:v>30200</c:v>
                </c:pt>
                <c:pt idx="15">
                  <c:v>24500</c:v>
                </c:pt>
                <c:pt idx="16">
                  <c:v>34500</c:v>
                </c:pt>
                <c:pt idx="17">
                  <c:v>48200</c:v>
                </c:pt>
                <c:pt idx="18">
                  <c:v>44500</c:v>
                </c:pt>
                <c:pt idx="19">
                  <c:v>45600</c:v>
                </c:pt>
                <c:pt idx="20">
                  <c:v>57250</c:v>
                </c:pt>
                <c:pt idx="21">
                  <c:v>77750</c:v>
                </c:pt>
                <c:pt idx="22">
                  <c:v>95800</c:v>
                </c:pt>
                <c:pt idx="23">
                  <c:v>72500</c:v>
                </c:pt>
                <c:pt idx="24">
                  <c:v>57102</c:v>
                </c:pt>
                <c:pt idx="25">
                  <c:v>37129.75</c:v>
                </c:pt>
                <c:pt idx="26">
                  <c:v>21847.7</c:v>
                </c:pt>
                <c:pt idx="27">
                  <c:v>22500</c:v>
                </c:pt>
                <c:pt idx="28">
                  <c:v>36100</c:v>
                </c:pt>
                <c:pt idx="29">
                  <c:v>38750</c:v>
                </c:pt>
                <c:pt idx="30">
                  <c:v>36875</c:v>
                </c:pt>
                <c:pt idx="31">
                  <c:v>43000</c:v>
                </c:pt>
                <c:pt idx="32">
                  <c:v>48375</c:v>
                </c:pt>
                <c:pt idx="33">
                  <c:v>82250</c:v>
                </c:pt>
                <c:pt idx="34">
                  <c:v>85300</c:v>
                </c:pt>
                <c:pt idx="35">
                  <c:v>64250</c:v>
                </c:pt>
                <c:pt idx="36">
                  <c:v>52900</c:v>
                </c:pt>
                <c:pt idx="37">
                  <c:v>33875</c:v>
                </c:pt>
                <c:pt idx="38">
                  <c:v>29750</c:v>
                </c:pt>
                <c:pt idx="39">
                  <c:v>27250</c:v>
                </c:pt>
                <c:pt idx="40">
                  <c:v>21800</c:v>
                </c:pt>
                <c:pt idx="41">
                  <c:v>21125</c:v>
                </c:pt>
                <c:pt idx="42">
                  <c:v>19400</c:v>
                </c:pt>
                <c:pt idx="43">
                  <c:v>29875</c:v>
                </c:pt>
                <c:pt idx="44">
                  <c:v>36625</c:v>
                </c:pt>
                <c:pt idx="45">
                  <c:v>54700</c:v>
                </c:pt>
                <c:pt idx="46">
                  <c:v>79000</c:v>
                </c:pt>
                <c:pt idx="47">
                  <c:v>90125</c:v>
                </c:pt>
                <c:pt idx="48">
                  <c:v>113100</c:v>
                </c:pt>
                <c:pt idx="49">
                  <c:v>32250</c:v>
                </c:pt>
                <c:pt idx="50">
                  <c:v>21250</c:v>
                </c:pt>
                <c:pt idx="51">
                  <c:v>39400</c:v>
                </c:pt>
                <c:pt idx="52">
                  <c:v>48750</c:v>
                </c:pt>
                <c:pt idx="53">
                  <c:v>47125</c:v>
                </c:pt>
                <c:pt idx="54">
                  <c:v>42700</c:v>
                </c:pt>
                <c:pt idx="55">
                  <c:v>46375</c:v>
                </c:pt>
                <c:pt idx="56">
                  <c:v>35750</c:v>
                </c:pt>
                <c:pt idx="57">
                  <c:v>92200</c:v>
                </c:pt>
                <c:pt idx="58">
                  <c:v>150625</c:v>
                </c:pt>
                <c:pt idx="59">
                  <c:v>92500</c:v>
                </c:pt>
                <c:pt idx="60">
                  <c:v>24687.5</c:v>
                </c:pt>
                <c:pt idx="61">
                  <c:v>14625</c:v>
                </c:pt>
                <c:pt idx="62">
                  <c:v>25937.5</c:v>
                </c:pt>
                <c:pt idx="63">
                  <c:v>27200</c:v>
                </c:pt>
                <c:pt idx="64">
                  <c:v>43375</c:v>
                </c:pt>
                <c:pt idx="65">
                  <c:v>53750</c:v>
                </c:pt>
                <c:pt idx="66">
                  <c:v>30000</c:v>
                </c:pt>
                <c:pt idx="67">
                  <c:v>29125</c:v>
                </c:pt>
                <c:pt idx="68">
                  <c:v>65750</c:v>
                </c:pt>
                <c:pt idx="69">
                  <c:v>238125</c:v>
                </c:pt>
                <c:pt idx="70">
                  <c:v>203125</c:v>
                </c:pt>
                <c:pt idx="71">
                  <c:v>81000</c:v>
                </c:pt>
                <c:pt idx="72">
                  <c:v>51562.5</c:v>
                </c:pt>
                <c:pt idx="73">
                  <c:v>43750</c:v>
                </c:pt>
                <c:pt idx="74">
                  <c:v>41750</c:v>
                </c:pt>
                <c:pt idx="75">
                  <c:v>33750</c:v>
                </c:pt>
                <c:pt idx="76">
                  <c:v>28750</c:v>
                </c:pt>
                <c:pt idx="77">
                  <c:v>33600</c:v>
                </c:pt>
                <c:pt idx="78">
                  <c:v>39125</c:v>
                </c:pt>
                <c:pt idx="79">
                  <c:v>62500</c:v>
                </c:pt>
                <c:pt idx="80">
                  <c:v>110500</c:v>
                </c:pt>
                <c:pt idx="81">
                  <c:v>90833.333329999994</c:v>
                </c:pt>
              </c:numCache>
            </c:numRef>
          </c:val>
          <c:smooth val="1"/>
          <c:extLst>
            <c:ext xmlns:c16="http://schemas.microsoft.com/office/drawing/2014/chart" uri="{C3380CC4-5D6E-409C-BE32-E72D297353CC}">
              <c16:uniqueId val="{00000001-2187-482A-9CDB-14A7B740061C}"/>
            </c:ext>
          </c:extLst>
        </c:ser>
        <c:dLbls>
          <c:showLegendKey val="0"/>
          <c:showVal val="0"/>
          <c:showCatName val="0"/>
          <c:showSerName val="0"/>
          <c:showPercent val="0"/>
          <c:showBubbleSize val="0"/>
        </c:dLbls>
        <c:smooth val="0"/>
        <c:axId val="661319368"/>
        <c:axId val="661319760"/>
      </c:lineChart>
      <c:dateAx>
        <c:axId val="661319368"/>
        <c:scaling>
          <c:orientation val="minMax"/>
        </c:scaling>
        <c:delete val="0"/>
        <c:axPos val="b"/>
        <c:numFmt formatCode="yyyy\.mm"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61319760"/>
        <c:crossesAt val="0"/>
        <c:auto val="0"/>
        <c:lblOffset val="100"/>
        <c:baseTimeUnit val="months"/>
        <c:majorUnit val="4"/>
        <c:majorTimeUnit val="months"/>
      </c:dateAx>
      <c:valAx>
        <c:axId val="661319760"/>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61319368"/>
        <c:crosses val="autoZero"/>
        <c:crossBetween val="between"/>
        <c:dispUnits>
          <c:builtInUnit val="thousands"/>
        </c:dispUnits>
      </c:valAx>
      <c:spPr>
        <a:noFill/>
        <a:ln>
          <a:noFill/>
        </a:ln>
        <a:effectLst/>
      </c:spPr>
    </c:plotArea>
    <c:legend>
      <c:legendPos val="t"/>
      <c:layout>
        <c:manualLayout>
          <c:xMode val="edge"/>
          <c:yMode val="edge"/>
          <c:x val="0.14448435563327119"/>
          <c:y val="7.7055173051643319E-2"/>
          <c:w val="0.72726870529742027"/>
          <c:h val="7.1451640526776952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81071779744333E-2"/>
          <c:y val="0.13946893086963102"/>
          <c:w val="0.80623785184032548"/>
          <c:h val="0.65728387978348346"/>
        </c:manualLayout>
      </c:layout>
      <c:lineChart>
        <c:grouping val="standard"/>
        <c:varyColors val="0"/>
        <c:ser>
          <c:idx val="0"/>
          <c:order val="0"/>
          <c:tx>
            <c:strRef>
              <c:f>Sheet1!$B$1</c:f>
              <c:strCache>
                <c:ptCount val="1"/>
                <c:pt idx="0">
                  <c:v>AG-Japan 스팟운임(좌)</c:v>
                </c:pt>
              </c:strCache>
            </c:strRef>
          </c:tx>
          <c:spPr>
            <a:ln w="19050" cap="rnd">
              <a:solidFill>
                <a:schemeClr val="tx2"/>
              </a:solidFill>
              <a:round/>
            </a:ln>
            <a:effectLst/>
          </c:spPr>
          <c:marker>
            <c:symbol val="none"/>
          </c:marker>
          <c:cat>
            <c:numRef>
              <c:f>Sheet1!$A$62:$A$143</c:f>
              <c:numCache>
                <c:formatCode>yyyy\.mm</c:formatCode>
                <c:ptCount val="82"/>
                <c:pt idx="0">
                  <c:v>42736</c:v>
                </c:pt>
                <c:pt idx="1">
                  <c:v>42767</c:v>
                </c:pt>
                <c:pt idx="2">
                  <c:v>42795</c:v>
                </c:pt>
                <c:pt idx="3">
                  <c:v>42826</c:v>
                </c:pt>
                <c:pt idx="4">
                  <c:v>42856</c:v>
                </c:pt>
                <c:pt idx="5">
                  <c:v>42887</c:v>
                </c:pt>
                <c:pt idx="6">
                  <c:v>42917</c:v>
                </c:pt>
                <c:pt idx="7">
                  <c:v>42948</c:v>
                </c:pt>
                <c:pt idx="8">
                  <c:v>42979</c:v>
                </c:pt>
                <c:pt idx="9">
                  <c:v>43009</c:v>
                </c:pt>
                <c:pt idx="10">
                  <c:v>43040</c:v>
                </c:pt>
                <c:pt idx="11">
                  <c:v>43070</c:v>
                </c:pt>
                <c:pt idx="12">
                  <c:v>43101</c:v>
                </c:pt>
                <c:pt idx="13">
                  <c:v>43132</c:v>
                </c:pt>
                <c:pt idx="14">
                  <c:v>43160</c:v>
                </c:pt>
                <c:pt idx="15">
                  <c:v>43191</c:v>
                </c:pt>
                <c:pt idx="16">
                  <c:v>43221</c:v>
                </c:pt>
                <c:pt idx="17">
                  <c:v>43252</c:v>
                </c:pt>
                <c:pt idx="18">
                  <c:v>43282</c:v>
                </c:pt>
                <c:pt idx="19">
                  <c:v>43313</c:v>
                </c:pt>
                <c:pt idx="20">
                  <c:v>43344</c:v>
                </c:pt>
                <c:pt idx="21">
                  <c:v>43374</c:v>
                </c:pt>
                <c:pt idx="22">
                  <c:v>43405</c:v>
                </c:pt>
                <c:pt idx="23">
                  <c:v>43435</c:v>
                </c:pt>
                <c:pt idx="24">
                  <c:v>43466</c:v>
                </c:pt>
                <c:pt idx="25">
                  <c:v>43497</c:v>
                </c:pt>
                <c:pt idx="26">
                  <c:v>43525</c:v>
                </c:pt>
                <c:pt idx="27">
                  <c:v>43556</c:v>
                </c:pt>
                <c:pt idx="28">
                  <c:v>43586</c:v>
                </c:pt>
                <c:pt idx="29">
                  <c:v>43617</c:v>
                </c:pt>
                <c:pt idx="30">
                  <c:v>43647</c:v>
                </c:pt>
                <c:pt idx="31">
                  <c:v>43678</c:v>
                </c:pt>
                <c:pt idx="32">
                  <c:v>43709</c:v>
                </c:pt>
                <c:pt idx="33">
                  <c:v>43739</c:v>
                </c:pt>
                <c:pt idx="34">
                  <c:v>43770</c:v>
                </c:pt>
                <c:pt idx="35">
                  <c:v>43800</c:v>
                </c:pt>
                <c:pt idx="36">
                  <c:v>43831</c:v>
                </c:pt>
                <c:pt idx="37">
                  <c:v>43862</c:v>
                </c:pt>
                <c:pt idx="38">
                  <c:v>43891</c:v>
                </c:pt>
                <c:pt idx="39">
                  <c:v>43922</c:v>
                </c:pt>
                <c:pt idx="40">
                  <c:v>43952</c:v>
                </c:pt>
                <c:pt idx="41">
                  <c:v>43983</c:v>
                </c:pt>
                <c:pt idx="42">
                  <c:v>44013</c:v>
                </c:pt>
                <c:pt idx="43">
                  <c:v>44044</c:v>
                </c:pt>
                <c:pt idx="44">
                  <c:v>44075</c:v>
                </c:pt>
                <c:pt idx="45">
                  <c:v>44105</c:v>
                </c:pt>
                <c:pt idx="46">
                  <c:v>44136</c:v>
                </c:pt>
                <c:pt idx="47">
                  <c:v>44166</c:v>
                </c:pt>
                <c:pt idx="48">
                  <c:v>44197</c:v>
                </c:pt>
                <c:pt idx="49">
                  <c:v>44228</c:v>
                </c:pt>
                <c:pt idx="50">
                  <c:v>44256</c:v>
                </c:pt>
                <c:pt idx="51">
                  <c:v>44287</c:v>
                </c:pt>
                <c:pt idx="52">
                  <c:v>44317</c:v>
                </c:pt>
                <c:pt idx="53">
                  <c:v>44348</c:v>
                </c:pt>
                <c:pt idx="54">
                  <c:v>44378</c:v>
                </c:pt>
                <c:pt idx="55">
                  <c:v>44409</c:v>
                </c:pt>
                <c:pt idx="56">
                  <c:v>44440</c:v>
                </c:pt>
                <c:pt idx="57">
                  <c:v>44470</c:v>
                </c:pt>
                <c:pt idx="58">
                  <c:v>44501</c:v>
                </c:pt>
                <c:pt idx="59">
                  <c:v>44531</c:v>
                </c:pt>
                <c:pt idx="60">
                  <c:v>44562</c:v>
                </c:pt>
                <c:pt idx="61">
                  <c:v>44593</c:v>
                </c:pt>
                <c:pt idx="62">
                  <c:v>44621</c:v>
                </c:pt>
                <c:pt idx="63">
                  <c:v>44652</c:v>
                </c:pt>
                <c:pt idx="64">
                  <c:v>44682</c:v>
                </c:pt>
                <c:pt idx="65">
                  <c:v>44713</c:v>
                </c:pt>
                <c:pt idx="66">
                  <c:v>44743</c:v>
                </c:pt>
                <c:pt idx="67">
                  <c:v>44774</c:v>
                </c:pt>
                <c:pt idx="68">
                  <c:v>44805</c:v>
                </c:pt>
                <c:pt idx="69">
                  <c:v>44835</c:v>
                </c:pt>
                <c:pt idx="70">
                  <c:v>44866</c:v>
                </c:pt>
                <c:pt idx="71">
                  <c:v>44896</c:v>
                </c:pt>
                <c:pt idx="72">
                  <c:v>44927</c:v>
                </c:pt>
                <c:pt idx="73">
                  <c:v>44958</c:v>
                </c:pt>
                <c:pt idx="74">
                  <c:v>44986</c:v>
                </c:pt>
                <c:pt idx="75">
                  <c:v>45017</c:v>
                </c:pt>
                <c:pt idx="76">
                  <c:v>45047</c:v>
                </c:pt>
                <c:pt idx="77">
                  <c:v>45078</c:v>
                </c:pt>
                <c:pt idx="78">
                  <c:v>45108</c:v>
                </c:pt>
                <c:pt idx="79">
                  <c:v>45139</c:v>
                </c:pt>
                <c:pt idx="80">
                  <c:v>45170</c:v>
                </c:pt>
                <c:pt idx="81">
                  <c:v>45200</c:v>
                </c:pt>
              </c:numCache>
            </c:numRef>
          </c:cat>
          <c:val>
            <c:numRef>
              <c:f>Sheet1!$B$62:$B$143</c:f>
              <c:numCache>
                <c:formatCode>#,##0.00</c:formatCode>
                <c:ptCount val="82"/>
                <c:pt idx="0">
                  <c:v>31.3125</c:v>
                </c:pt>
                <c:pt idx="1">
                  <c:v>27.5</c:v>
                </c:pt>
                <c:pt idx="2">
                  <c:v>29.2</c:v>
                </c:pt>
                <c:pt idx="3">
                  <c:v>31.5</c:v>
                </c:pt>
                <c:pt idx="4">
                  <c:v>31</c:v>
                </c:pt>
                <c:pt idx="5">
                  <c:v>25.4</c:v>
                </c:pt>
                <c:pt idx="6">
                  <c:v>20.5625</c:v>
                </c:pt>
                <c:pt idx="7">
                  <c:v>19.6875</c:v>
                </c:pt>
                <c:pt idx="8">
                  <c:v>24.8</c:v>
                </c:pt>
                <c:pt idx="9">
                  <c:v>28.66667</c:v>
                </c:pt>
                <c:pt idx="10">
                  <c:v>28.625</c:v>
                </c:pt>
                <c:pt idx="11">
                  <c:v>31.45</c:v>
                </c:pt>
                <c:pt idx="12">
                  <c:v>30.5625</c:v>
                </c:pt>
                <c:pt idx="13">
                  <c:v>29.25</c:v>
                </c:pt>
                <c:pt idx="14">
                  <c:v>28.15</c:v>
                </c:pt>
                <c:pt idx="15">
                  <c:v>21.375</c:v>
                </c:pt>
                <c:pt idx="16">
                  <c:v>25.1875</c:v>
                </c:pt>
                <c:pt idx="17">
                  <c:v>30.8</c:v>
                </c:pt>
                <c:pt idx="18">
                  <c:v>38.35</c:v>
                </c:pt>
                <c:pt idx="19">
                  <c:v>39.4</c:v>
                </c:pt>
                <c:pt idx="20">
                  <c:v>42.1875</c:v>
                </c:pt>
                <c:pt idx="21">
                  <c:v>46.487499999999997</c:v>
                </c:pt>
                <c:pt idx="22">
                  <c:v>41.1</c:v>
                </c:pt>
                <c:pt idx="23">
                  <c:v>38.25</c:v>
                </c:pt>
                <c:pt idx="24">
                  <c:v>30.037500000000001</c:v>
                </c:pt>
                <c:pt idx="25">
                  <c:v>25.324999999999999</c:v>
                </c:pt>
                <c:pt idx="26">
                  <c:v>32.975999999999999</c:v>
                </c:pt>
                <c:pt idx="27">
                  <c:v>55.625</c:v>
                </c:pt>
                <c:pt idx="28">
                  <c:v>58</c:v>
                </c:pt>
                <c:pt idx="29">
                  <c:v>73.25</c:v>
                </c:pt>
                <c:pt idx="30">
                  <c:v>75.375</c:v>
                </c:pt>
                <c:pt idx="31">
                  <c:v>61.65</c:v>
                </c:pt>
                <c:pt idx="32">
                  <c:v>60.5625</c:v>
                </c:pt>
                <c:pt idx="33">
                  <c:v>75.25</c:v>
                </c:pt>
                <c:pt idx="34">
                  <c:v>75.8</c:v>
                </c:pt>
                <c:pt idx="35">
                  <c:v>67.25</c:v>
                </c:pt>
                <c:pt idx="36">
                  <c:v>71.900000000000006</c:v>
                </c:pt>
                <c:pt idx="37">
                  <c:v>69</c:v>
                </c:pt>
                <c:pt idx="38">
                  <c:v>57.875</c:v>
                </c:pt>
                <c:pt idx="39">
                  <c:v>52.875</c:v>
                </c:pt>
                <c:pt idx="40">
                  <c:v>45.6</c:v>
                </c:pt>
                <c:pt idx="41">
                  <c:v>27.25</c:v>
                </c:pt>
                <c:pt idx="42">
                  <c:v>39.200000000000003</c:v>
                </c:pt>
                <c:pt idx="43">
                  <c:v>60.375</c:v>
                </c:pt>
                <c:pt idx="44">
                  <c:v>54.25</c:v>
                </c:pt>
                <c:pt idx="45">
                  <c:v>59.2</c:v>
                </c:pt>
                <c:pt idx="46">
                  <c:v>68.875</c:v>
                </c:pt>
                <c:pt idx="47">
                  <c:v>102.75</c:v>
                </c:pt>
                <c:pt idx="48">
                  <c:v>94.2</c:v>
                </c:pt>
                <c:pt idx="49">
                  <c:v>38.75</c:v>
                </c:pt>
                <c:pt idx="50">
                  <c:v>33.375</c:v>
                </c:pt>
                <c:pt idx="51">
                  <c:v>50.1</c:v>
                </c:pt>
                <c:pt idx="52">
                  <c:v>59.75</c:v>
                </c:pt>
                <c:pt idx="53">
                  <c:v>47.625</c:v>
                </c:pt>
                <c:pt idx="54">
                  <c:v>40.5</c:v>
                </c:pt>
                <c:pt idx="55">
                  <c:v>44.5</c:v>
                </c:pt>
                <c:pt idx="56">
                  <c:v>41.125</c:v>
                </c:pt>
                <c:pt idx="57">
                  <c:v>48.2</c:v>
                </c:pt>
                <c:pt idx="58">
                  <c:v>62.125</c:v>
                </c:pt>
                <c:pt idx="59">
                  <c:v>69.099999999999994</c:v>
                </c:pt>
                <c:pt idx="60">
                  <c:v>65.25</c:v>
                </c:pt>
                <c:pt idx="61">
                  <c:v>46.125</c:v>
                </c:pt>
                <c:pt idx="62">
                  <c:v>58</c:v>
                </c:pt>
                <c:pt idx="63">
                  <c:v>67.7</c:v>
                </c:pt>
                <c:pt idx="64">
                  <c:v>80.625</c:v>
                </c:pt>
                <c:pt idx="65">
                  <c:v>85.25</c:v>
                </c:pt>
                <c:pt idx="66">
                  <c:v>69.599999999999994</c:v>
                </c:pt>
                <c:pt idx="67">
                  <c:v>59.75</c:v>
                </c:pt>
                <c:pt idx="68">
                  <c:v>69.5</c:v>
                </c:pt>
                <c:pt idx="69">
                  <c:v>89.375</c:v>
                </c:pt>
                <c:pt idx="70">
                  <c:v>131.5</c:v>
                </c:pt>
                <c:pt idx="71">
                  <c:v>131.6</c:v>
                </c:pt>
                <c:pt idx="72">
                  <c:v>75.5</c:v>
                </c:pt>
                <c:pt idx="73">
                  <c:v>92.75</c:v>
                </c:pt>
                <c:pt idx="74">
                  <c:v>91.6</c:v>
                </c:pt>
                <c:pt idx="75">
                  <c:v>73.5</c:v>
                </c:pt>
                <c:pt idx="76">
                  <c:v>92</c:v>
                </c:pt>
                <c:pt idx="77">
                  <c:v>113.4</c:v>
                </c:pt>
                <c:pt idx="78">
                  <c:v>106.25</c:v>
                </c:pt>
                <c:pt idx="79">
                  <c:v>98.25</c:v>
                </c:pt>
                <c:pt idx="80">
                  <c:v>156</c:v>
                </c:pt>
              </c:numCache>
            </c:numRef>
          </c:val>
          <c:smooth val="1"/>
          <c:extLst>
            <c:ext xmlns:c16="http://schemas.microsoft.com/office/drawing/2014/chart" uri="{C3380CC4-5D6E-409C-BE32-E72D297353CC}">
              <c16:uniqueId val="{00000000-16E6-490D-A1CF-B84FBCFDB336}"/>
            </c:ext>
          </c:extLst>
        </c:ser>
        <c:dLbls>
          <c:showLegendKey val="0"/>
          <c:showVal val="0"/>
          <c:showCatName val="0"/>
          <c:showSerName val="0"/>
          <c:showPercent val="0"/>
          <c:showBubbleSize val="0"/>
        </c:dLbls>
        <c:marker val="1"/>
        <c:smooth val="0"/>
        <c:axId val="661329952"/>
        <c:axId val="661328384"/>
      </c:lineChart>
      <c:lineChart>
        <c:grouping val="standard"/>
        <c:varyColors val="0"/>
        <c:ser>
          <c:idx val="1"/>
          <c:order val="1"/>
          <c:tx>
            <c:strRef>
              <c:f>Sheet1!$C$1</c:f>
              <c:strCache>
                <c:ptCount val="1"/>
                <c:pt idx="0">
                  <c:v>VLGC 용선료(우)</c:v>
                </c:pt>
              </c:strCache>
            </c:strRef>
          </c:tx>
          <c:spPr>
            <a:ln w="19050" cap="rnd">
              <a:solidFill>
                <a:schemeClr val="tx2"/>
              </a:solidFill>
              <a:prstDash val="sysDot"/>
              <a:round/>
            </a:ln>
            <a:effectLst/>
          </c:spPr>
          <c:marker>
            <c:symbol val="none"/>
          </c:marker>
          <c:cat>
            <c:numRef>
              <c:f>Sheet1!$A$62:$A$143</c:f>
              <c:numCache>
                <c:formatCode>yyyy\.mm</c:formatCode>
                <c:ptCount val="82"/>
                <c:pt idx="0">
                  <c:v>42736</c:v>
                </c:pt>
                <c:pt idx="1">
                  <c:v>42767</c:v>
                </c:pt>
                <c:pt idx="2">
                  <c:v>42795</c:v>
                </c:pt>
                <c:pt idx="3">
                  <c:v>42826</c:v>
                </c:pt>
                <c:pt idx="4">
                  <c:v>42856</c:v>
                </c:pt>
                <c:pt idx="5">
                  <c:v>42887</c:v>
                </c:pt>
                <c:pt idx="6">
                  <c:v>42917</c:v>
                </c:pt>
                <c:pt idx="7">
                  <c:v>42948</c:v>
                </c:pt>
                <c:pt idx="8">
                  <c:v>42979</c:v>
                </c:pt>
                <c:pt idx="9">
                  <c:v>43009</c:v>
                </c:pt>
                <c:pt idx="10">
                  <c:v>43040</c:v>
                </c:pt>
                <c:pt idx="11">
                  <c:v>43070</c:v>
                </c:pt>
                <c:pt idx="12">
                  <c:v>43101</c:v>
                </c:pt>
                <c:pt idx="13">
                  <c:v>43132</c:v>
                </c:pt>
                <c:pt idx="14">
                  <c:v>43160</c:v>
                </c:pt>
                <c:pt idx="15">
                  <c:v>43191</c:v>
                </c:pt>
                <c:pt idx="16">
                  <c:v>43221</c:v>
                </c:pt>
                <c:pt idx="17">
                  <c:v>43252</c:v>
                </c:pt>
                <c:pt idx="18">
                  <c:v>43282</c:v>
                </c:pt>
                <c:pt idx="19">
                  <c:v>43313</c:v>
                </c:pt>
                <c:pt idx="20">
                  <c:v>43344</c:v>
                </c:pt>
                <c:pt idx="21">
                  <c:v>43374</c:v>
                </c:pt>
                <c:pt idx="22">
                  <c:v>43405</c:v>
                </c:pt>
                <c:pt idx="23">
                  <c:v>43435</c:v>
                </c:pt>
                <c:pt idx="24">
                  <c:v>43466</c:v>
                </c:pt>
                <c:pt idx="25">
                  <c:v>43497</c:v>
                </c:pt>
                <c:pt idx="26">
                  <c:v>43525</c:v>
                </c:pt>
                <c:pt idx="27">
                  <c:v>43556</c:v>
                </c:pt>
                <c:pt idx="28">
                  <c:v>43586</c:v>
                </c:pt>
                <c:pt idx="29">
                  <c:v>43617</c:v>
                </c:pt>
                <c:pt idx="30">
                  <c:v>43647</c:v>
                </c:pt>
                <c:pt idx="31">
                  <c:v>43678</c:v>
                </c:pt>
                <c:pt idx="32">
                  <c:v>43709</c:v>
                </c:pt>
                <c:pt idx="33">
                  <c:v>43739</c:v>
                </c:pt>
                <c:pt idx="34">
                  <c:v>43770</c:v>
                </c:pt>
                <c:pt idx="35">
                  <c:v>43800</c:v>
                </c:pt>
                <c:pt idx="36">
                  <c:v>43831</c:v>
                </c:pt>
                <c:pt idx="37">
                  <c:v>43862</c:v>
                </c:pt>
                <c:pt idx="38">
                  <c:v>43891</c:v>
                </c:pt>
                <c:pt idx="39">
                  <c:v>43922</c:v>
                </c:pt>
                <c:pt idx="40">
                  <c:v>43952</c:v>
                </c:pt>
                <c:pt idx="41">
                  <c:v>43983</c:v>
                </c:pt>
                <c:pt idx="42">
                  <c:v>44013</c:v>
                </c:pt>
                <c:pt idx="43">
                  <c:v>44044</c:v>
                </c:pt>
                <c:pt idx="44">
                  <c:v>44075</c:v>
                </c:pt>
                <c:pt idx="45">
                  <c:v>44105</c:v>
                </c:pt>
                <c:pt idx="46">
                  <c:v>44136</c:v>
                </c:pt>
                <c:pt idx="47">
                  <c:v>44166</c:v>
                </c:pt>
                <c:pt idx="48">
                  <c:v>44197</c:v>
                </c:pt>
                <c:pt idx="49">
                  <c:v>44228</c:v>
                </c:pt>
                <c:pt idx="50">
                  <c:v>44256</c:v>
                </c:pt>
                <c:pt idx="51">
                  <c:v>44287</c:v>
                </c:pt>
                <c:pt idx="52">
                  <c:v>44317</c:v>
                </c:pt>
                <c:pt idx="53">
                  <c:v>44348</c:v>
                </c:pt>
                <c:pt idx="54">
                  <c:v>44378</c:v>
                </c:pt>
                <c:pt idx="55">
                  <c:v>44409</c:v>
                </c:pt>
                <c:pt idx="56">
                  <c:v>44440</c:v>
                </c:pt>
                <c:pt idx="57">
                  <c:v>44470</c:v>
                </c:pt>
                <c:pt idx="58">
                  <c:v>44501</c:v>
                </c:pt>
                <c:pt idx="59">
                  <c:v>44531</c:v>
                </c:pt>
                <c:pt idx="60">
                  <c:v>44562</c:v>
                </c:pt>
                <c:pt idx="61">
                  <c:v>44593</c:v>
                </c:pt>
                <c:pt idx="62">
                  <c:v>44621</c:v>
                </c:pt>
                <c:pt idx="63">
                  <c:v>44652</c:v>
                </c:pt>
                <c:pt idx="64">
                  <c:v>44682</c:v>
                </c:pt>
                <c:pt idx="65">
                  <c:v>44713</c:v>
                </c:pt>
                <c:pt idx="66">
                  <c:v>44743</c:v>
                </c:pt>
                <c:pt idx="67">
                  <c:v>44774</c:v>
                </c:pt>
                <c:pt idx="68">
                  <c:v>44805</c:v>
                </c:pt>
                <c:pt idx="69">
                  <c:v>44835</c:v>
                </c:pt>
                <c:pt idx="70">
                  <c:v>44866</c:v>
                </c:pt>
                <c:pt idx="71">
                  <c:v>44896</c:v>
                </c:pt>
                <c:pt idx="72">
                  <c:v>44927</c:v>
                </c:pt>
                <c:pt idx="73">
                  <c:v>44958</c:v>
                </c:pt>
                <c:pt idx="74">
                  <c:v>44986</c:v>
                </c:pt>
                <c:pt idx="75">
                  <c:v>45017</c:v>
                </c:pt>
                <c:pt idx="76">
                  <c:v>45047</c:v>
                </c:pt>
                <c:pt idx="77">
                  <c:v>45078</c:v>
                </c:pt>
                <c:pt idx="78">
                  <c:v>45108</c:v>
                </c:pt>
                <c:pt idx="79">
                  <c:v>45139</c:v>
                </c:pt>
                <c:pt idx="80">
                  <c:v>45170</c:v>
                </c:pt>
                <c:pt idx="81">
                  <c:v>45200</c:v>
                </c:pt>
              </c:numCache>
            </c:numRef>
          </c:cat>
          <c:val>
            <c:numRef>
              <c:f>Sheet1!$C$62:$C$143</c:f>
              <c:numCache>
                <c:formatCode>#,##0.00</c:formatCode>
                <c:ptCount val="82"/>
                <c:pt idx="0">
                  <c:v>541.25</c:v>
                </c:pt>
                <c:pt idx="1">
                  <c:v>543.75</c:v>
                </c:pt>
                <c:pt idx="2">
                  <c:v>523</c:v>
                </c:pt>
                <c:pt idx="3">
                  <c:v>568.75</c:v>
                </c:pt>
                <c:pt idx="4">
                  <c:v>618.75</c:v>
                </c:pt>
                <c:pt idx="5">
                  <c:v>602</c:v>
                </c:pt>
                <c:pt idx="6">
                  <c:v>547.5</c:v>
                </c:pt>
                <c:pt idx="7">
                  <c:v>490</c:v>
                </c:pt>
                <c:pt idx="8">
                  <c:v>510</c:v>
                </c:pt>
                <c:pt idx="9">
                  <c:v>563.75</c:v>
                </c:pt>
                <c:pt idx="10">
                  <c:v>562.5</c:v>
                </c:pt>
                <c:pt idx="11">
                  <c:v>582</c:v>
                </c:pt>
                <c:pt idx="12">
                  <c:v>582.5</c:v>
                </c:pt>
                <c:pt idx="13">
                  <c:v>562.5</c:v>
                </c:pt>
                <c:pt idx="14">
                  <c:v>542</c:v>
                </c:pt>
                <c:pt idx="15">
                  <c:v>493.75</c:v>
                </c:pt>
                <c:pt idx="16">
                  <c:v>491.25</c:v>
                </c:pt>
                <c:pt idx="17">
                  <c:v>509</c:v>
                </c:pt>
                <c:pt idx="18">
                  <c:v>575</c:v>
                </c:pt>
                <c:pt idx="19">
                  <c:v>618</c:v>
                </c:pt>
                <c:pt idx="20">
                  <c:v>677.5</c:v>
                </c:pt>
                <c:pt idx="21">
                  <c:v>755</c:v>
                </c:pt>
                <c:pt idx="22">
                  <c:v>750</c:v>
                </c:pt>
                <c:pt idx="23">
                  <c:v>726.25</c:v>
                </c:pt>
                <c:pt idx="24">
                  <c:v>697.5</c:v>
                </c:pt>
                <c:pt idx="25">
                  <c:v>642.5</c:v>
                </c:pt>
                <c:pt idx="26">
                  <c:v>695</c:v>
                </c:pt>
                <c:pt idx="27">
                  <c:v>837.5</c:v>
                </c:pt>
                <c:pt idx="28">
                  <c:v>859</c:v>
                </c:pt>
                <c:pt idx="29">
                  <c:v>1002.5</c:v>
                </c:pt>
                <c:pt idx="30">
                  <c:v>1112.5</c:v>
                </c:pt>
                <c:pt idx="31">
                  <c:v>1105</c:v>
                </c:pt>
                <c:pt idx="32">
                  <c:v>1143.75</c:v>
                </c:pt>
                <c:pt idx="33">
                  <c:v>1268.75</c:v>
                </c:pt>
                <c:pt idx="34">
                  <c:v>1317</c:v>
                </c:pt>
                <c:pt idx="35">
                  <c:v>1306.25</c:v>
                </c:pt>
                <c:pt idx="36">
                  <c:v>1300</c:v>
                </c:pt>
                <c:pt idx="37">
                  <c:v>1300</c:v>
                </c:pt>
                <c:pt idx="38">
                  <c:v>1206.25</c:v>
                </c:pt>
                <c:pt idx="39">
                  <c:v>1086.25</c:v>
                </c:pt>
                <c:pt idx="40">
                  <c:v>950</c:v>
                </c:pt>
                <c:pt idx="41">
                  <c:v>750</c:v>
                </c:pt>
                <c:pt idx="42">
                  <c:v>813</c:v>
                </c:pt>
                <c:pt idx="43">
                  <c:v>925</c:v>
                </c:pt>
                <c:pt idx="44">
                  <c:v>937.5</c:v>
                </c:pt>
                <c:pt idx="45">
                  <c:v>1005</c:v>
                </c:pt>
                <c:pt idx="46">
                  <c:v>1093.75</c:v>
                </c:pt>
                <c:pt idx="47">
                  <c:v>1425</c:v>
                </c:pt>
                <c:pt idx="48">
                  <c:v>1365</c:v>
                </c:pt>
                <c:pt idx="49">
                  <c:v>1006.25</c:v>
                </c:pt>
                <c:pt idx="50">
                  <c:v>953.75</c:v>
                </c:pt>
                <c:pt idx="51">
                  <c:v>1021</c:v>
                </c:pt>
                <c:pt idx="52">
                  <c:v>1057.5</c:v>
                </c:pt>
                <c:pt idx="53">
                  <c:v>1031.25</c:v>
                </c:pt>
                <c:pt idx="54">
                  <c:v>988</c:v>
                </c:pt>
                <c:pt idx="55">
                  <c:v>998.75</c:v>
                </c:pt>
                <c:pt idx="56">
                  <c:v>961.25</c:v>
                </c:pt>
                <c:pt idx="57">
                  <c:v>962</c:v>
                </c:pt>
                <c:pt idx="58">
                  <c:v>1002.5</c:v>
                </c:pt>
                <c:pt idx="59">
                  <c:v>1023</c:v>
                </c:pt>
                <c:pt idx="60">
                  <c:v>1035</c:v>
                </c:pt>
                <c:pt idx="61">
                  <c:v>980</c:v>
                </c:pt>
                <c:pt idx="62">
                  <c:v>987.5</c:v>
                </c:pt>
                <c:pt idx="63">
                  <c:v>1042</c:v>
                </c:pt>
                <c:pt idx="64">
                  <c:v>1117.5</c:v>
                </c:pt>
                <c:pt idx="65">
                  <c:v>1107.5</c:v>
                </c:pt>
                <c:pt idx="66">
                  <c:v>1044</c:v>
                </c:pt>
                <c:pt idx="67">
                  <c:v>1000</c:v>
                </c:pt>
                <c:pt idx="68">
                  <c:v>1015</c:v>
                </c:pt>
                <c:pt idx="69">
                  <c:v>1076.25</c:v>
                </c:pt>
                <c:pt idx="70">
                  <c:v>1156.25</c:v>
                </c:pt>
                <c:pt idx="71">
                  <c:v>1272</c:v>
                </c:pt>
                <c:pt idx="72">
                  <c:v>1170</c:v>
                </c:pt>
                <c:pt idx="73">
                  <c:v>1165</c:v>
                </c:pt>
                <c:pt idx="74">
                  <c:v>1178</c:v>
                </c:pt>
                <c:pt idx="75">
                  <c:v>1195</c:v>
                </c:pt>
                <c:pt idx="76">
                  <c:v>1337.5</c:v>
                </c:pt>
                <c:pt idx="77">
                  <c:v>1490</c:v>
                </c:pt>
                <c:pt idx="78">
                  <c:v>1635</c:v>
                </c:pt>
                <c:pt idx="79">
                  <c:v>1657.5</c:v>
                </c:pt>
                <c:pt idx="80">
                  <c:v>1960</c:v>
                </c:pt>
                <c:pt idx="81">
                  <c:v>2233.3333299999999</c:v>
                </c:pt>
              </c:numCache>
            </c:numRef>
          </c:val>
          <c:smooth val="1"/>
          <c:extLst>
            <c:ext xmlns:c16="http://schemas.microsoft.com/office/drawing/2014/chart" uri="{C3380CC4-5D6E-409C-BE32-E72D297353CC}">
              <c16:uniqueId val="{00000001-16E6-490D-A1CF-B84FBCFDB336}"/>
            </c:ext>
          </c:extLst>
        </c:ser>
        <c:dLbls>
          <c:showLegendKey val="0"/>
          <c:showVal val="0"/>
          <c:showCatName val="0"/>
          <c:showSerName val="0"/>
          <c:showPercent val="0"/>
          <c:showBubbleSize val="0"/>
        </c:dLbls>
        <c:marker val="1"/>
        <c:smooth val="0"/>
        <c:axId val="661331128"/>
        <c:axId val="661330344"/>
      </c:lineChart>
      <c:dateAx>
        <c:axId val="661329952"/>
        <c:scaling>
          <c:orientation val="minMax"/>
        </c:scaling>
        <c:delete val="0"/>
        <c:axPos val="b"/>
        <c:numFmt formatCode="yyyy\.mm"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61328384"/>
        <c:crossesAt val="0"/>
        <c:auto val="0"/>
        <c:lblOffset val="100"/>
        <c:baseTimeUnit val="months"/>
        <c:majorUnit val="4"/>
        <c:majorTimeUnit val="months"/>
      </c:dateAx>
      <c:valAx>
        <c:axId val="661328384"/>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61329952"/>
        <c:crosses val="autoZero"/>
        <c:crossBetween val="between"/>
      </c:valAx>
      <c:valAx>
        <c:axId val="661330344"/>
        <c:scaling>
          <c:orientation val="minMax"/>
        </c:scaling>
        <c:delete val="0"/>
        <c:axPos val="r"/>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61331128"/>
        <c:crosses val="max"/>
        <c:crossBetween val="between"/>
      </c:valAx>
      <c:dateAx>
        <c:axId val="661331128"/>
        <c:scaling>
          <c:orientation val="minMax"/>
        </c:scaling>
        <c:delete val="1"/>
        <c:axPos val="b"/>
        <c:numFmt formatCode="yyyy\.mm" sourceLinked="1"/>
        <c:majorTickMark val="out"/>
        <c:minorTickMark val="none"/>
        <c:tickLblPos val="nextTo"/>
        <c:crossAx val="661330344"/>
        <c:crosses val="autoZero"/>
        <c:auto val="1"/>
        <c:lblOffset val="100"/>
        <c:baseTimeUnit val="months"/>
      </c:dateAx>
      <c:spPr>
        <a:noFill/>
        <a:ln>
          <a:noFill/>
        </a:ln>
        <a:effectLst/>
      </c:spPr>
    </c:plotArea>
    <c:legend>
      <c:legendPos val="t"/>
      <c:layout>
        <c:manualLayout>
          <c:xMode val="edge"/>
          <c:yMode val="edge"/>
          <c:x val="0.13645363560324189"/>
          <c:y val="8.097417353032213E-2"/>
          <c:w val="0.68451651235903199"/>
          <c:h val="6.7616581484361435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4326751284623049"/>
          <c:w val="0.8687860728723209"/>
          <c:h val="0.70359205045206141"/>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4.1710000000000003</c:v>
                </c:pt>
                <c:pt idx="1">
                  <c:v>-5.5039999999999996</c:v>
                </c:pt>
                <c:pt idx="2">
                  <c:v>4.66</c:v>
                </c:pt>
                <c:pt idx="3">
                  <c:v>6.8310000000000004</c:v>
                </c:pt>
                <c:pt idx="4">
                  <c:v>7.524</c:v>
                </c:pt>
                <c:pt idx="5">
                  <c:v>2.0390000000000001</c:v>
                </c:pt>
                <c:pt idx="6">
                  <c:v>0.186</c:v>
                </c:pt>
                <c:pt idx="7">
                  <c:v>6.6929999999999996</c:v>
                </c:pt>
                <c:pt idx="8">
                  <c:v>-1.32</c:v>
                </c:pt>
                <c:pt idx="9">
                  <c:v>-0.62</c:v>
                </c:pt>
                <c:pt idx="10">
                  <c:v>2.0019999999999998</c:v>
                </c:pt>
                <c:pt idx="11">
                  <c:v>7.9749999999999996</c:v>
                </c:pt>
                <c:pt idx="12">
                  <c:v>1.6140000000000001</c:v>
                </c:pt>
                <c:pt idx="13">
                  <c:v>5.3390000000000004</c:v>
                </c:pt>
                <c:pt idx="14">
                  <c:v>12.587999999999999</c:v>
                </c:pt>
                <c:pt idx="15">
                  <c:v>10.766</c:v>
                </c:pt>
                <c:pt idx="16">
                  <c:v>11.093</c:v>
                </c:pt>
                <c:pt idx="17">
                  <c:v>2.6030000000000002</c:v>
                </c:pt>
                <c:pt idx="18">
                  <c:v>10.289</c:v>
                </c:pt>
                <c:pt idx="19">
                  <c:v>5.5830000000000002</c:v>
                </c:pt>
                <c:pt idx="20">
                  <c:v>-1.3129999999999999</c:v>
                </c:pt>
                <c:pt idx="21">
                  <c:v>7.2990000000000004</c:v>
                </c:pt>
                <c:pt idx="22">
                  <c:v>6.8040000000000003</c:v>
                </c:pt>
                <c:pt idx="23">
                  <c:v>5.7859999999999996</c:v>
                </c:pt>
                <c:pt idx="24">
                  <c:v>2.67</c:v>
                </c:pt>
              </c:numCache>
            </c:numRef>
          </c:val>
          <c:extLst>
            <c:ext xmlns:c16="http://schemas.microsoft.com/office/drawing/2014/chart" uri="{C3380CC4-5D6E-409C-BE32-E72D297353CC}">
              <c16:uniqueId val="{00000000-17C0-4D9F-A79F-85DEE10B7986}"/>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4.093</c:v>
                </c:pt>
                <c:pt idx="1">
                  <c:v>4.6890000000000001</c:v>
                </c:pt>
                <c:pt idx="2">
                  <c:v>-1.6060000000000001</c:v>
                </c:pt>
                <c:pt idx="3">
                  <c:v>3.9089999999999998</c:v>
                </c:pt>
                <c:pt idx="4">
                  <c:v>0.33500000000000002</c:v>
                </c:pt>
                <c:pt idx="5">
                  <c:v>1.73</c:v>
                </c:pt>
                <c:pt idx="6">
                  <c:v>4.6130000000000004</c:v>
                </c:pt>
                <c:pt idx="7">
                  <c:v>4.8869999999999996</c:v>
                </c:pt>
                <c:pt idx="8">
                  <c:v>13.023999999999999</c:v>
                </c:pt>
                <c:pt idx="9">
                  <c:v>4.1980000000000004</c:v>
                </c:pt>
                <c:pt idx="10">
                  <c:v>3.3719999999999999</c:v>
                </c:pt>
                <c:pt idx="11">
                  <c:v>1.474</c:v>
                </c:pt>
                <c:pt idx="12">
                  <c:v>1.613</c:v>
                </c:pt>
                <c:pt idx="13">
                  <c:v>6.8170000000000002</c:v>
                </c:pt>
                <c:pt idx="14">
                  <c:v>4.9569999999999999</c:v>
                </c:pt>
                <c:pt idx="15">
                  <c:v>15.781000000000001</c:v>
                </c:pt>
                <c:pt idx="16">
                  <c:v>17.193000000000001</c:v>
                </c:pt>
                <c:pt idx="17">
                  <c:v>8.91</c:v>
                </c:pt>
                <c:pt idx="18">
                  <c:v>1.5109999999999999</c:v>
                </c:pt>
                <c:pt idx="19">
                  <c:v>4.8360000000000003</c:v>
                </c:pt>
                <c:pt idx="20">
                  <c:v>5.774</c:v>
                </c:pt>
                <c:pt idx="21">
                  <c:v>6.0970000000000004</c:v>
                </c:pt>
                <c:pt idx="22">
                  <c:v>6.9450000000000003</c:v>
                </c:pt>
                <c:pt idx="23">
                  <c:v>10.792</c:v>
                </c:pt>
                <c:pt idx="24">
                  <c:v>2.851</c:v>
                </c:pt>
              </c:numCache>
            </c:numRef>
          </c:val>
          <c:extLst>
            <c:ext xmlns:c16="http://schemas.microsoft.com/office/drawing/2014/chart" uri="{C3380CC4-5D6E-409C-BE32-E72D297353CC}">
              <c16:uniqueId val="{00000001-17C0-4D9F-A79F-85DEE10B7986}"/>
            </c:ext>
          </c:extLst>
        </c:ser>
        <c:dLbls>
          <c:showLegendKey val="0"/>
          <c:showVal val="0"/>
          <c:showCatName val="0"/>
          <c:showSerName val="0"/>
          <c:showPercent val="0"/>
          <c:showBubbleSize val="0"/>
        </c:dLbls>
        <c:gapWidth val="50"/>
        <c:overlap val="-10"/>
        <c:axId val="656005568"/>
        <c:axId val="656007136"/>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15875">
                <a:solidFill>
                  <a:srgbClr val="00338D"/>
                </a:solidFill>
                <a:prstDash val="solid"/>
              </a:ln>
              <a:effectLst/>
            </c:spPr>
          </c:marker>
          <c:dPt>
            <c:idx val="4"/>
            <c:marker>
              <c:symbol val="circle"/>
              <c:size val="6"/>
              <c:spPr>
                <a:solidFill>
                  <a:sysClr val="window" lastClr="FFFFFF"/>
                </a:solidFill>
                <a:ln w="15875">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3-17C0-4D9F-A79F-85DEE10B7986}"/>
              </c:ext>
            </c:extLst>
          </c:dPt>
          <c:dPt>
            <c:idx val="5"/>
            <c:marker>
              <c:symbol val="circle"/>
              <c:size val="6"/>
              <c:spPr>
                <a:solidFill>
                  <a:sysClr val="window" lastClr="FFFFFF"/>
                </a:solidFill>
                <a:ln w="15875">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5-17C0-4D9F-A79F-85DEE10B7986}"/>
              </c:ext>
            </c:extLst>
          </c:dPt>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7C0-4D9F-A79F-85DEE10B7986}"/>
                </c:ext>
              </c:extLst>
            </c:dLbl>
            <c:dLbl>
              <c:idx val="1"/>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7C0-4D9F-A79F-85DEE10B7986}"/>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7C0-4D9F-A79F-85DEE10B7986}"/>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7C0-4D9F-A79F-85DEE10B79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7C0-4D9F-A79F-85DEE10B7986}"/>
                </c:ext>
              </c:extLst>
            </c:dLbl>
            <c:dLbl>
              <c:idx val="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7C0-4D9F-A79F-85DEE10B7986}"/>
                </c:ext>
              </c:extLst>
            </c:dLbl>
            <c:dLbl>
              <c:idx val="8"/>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7C0-4D9F-A79F-85DEE10B7986}"/>
                </c:ext>
              </c:extLst>
            </c:dLbl>
            <c:dLbl>
              <c:idx val="9"/>
              <c:layout>
                <c:manualLayout>
                  <c:x val="-1.8646825396825398E-2"/>
                  <c:y val="4.07190040842210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7C0-4D9F-A79F-85DEE10B7986}"/>
                </c:ext>
              </c:extLst>
            </c:dLbl>
            <c:dLbl>
              <c:idx val="10"/>
              <c:layout>
                <c:manualLayout>
                  <c:x val="-2.3716153127917888E-2"/>
                  <c:y val="2.68456375838926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7C0-4D9F-A79F-85DEE10B79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7C0-4D9F-A79F-85DEE10B7986}"/>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7C0-4D9F-A79F-85DEE10B7986}"/>
                </c:ext>
              </c:extLst>
            </c:dLbl>
            <c:dLbl>
              <c:idx val="1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7C0-4D9F-A79F-85DEE10B7986}"/>
                </c:ext>
              </c:extLst>
            </c:dLbl>
            <c:dLbl>
              <c:idx val="15"/>
              <c:layout>
                <c:manualLayout>
                  <c:x val="-7.2008169934640529E-2"/>
                  <c:y val="4.07190040842208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7C0-4D9F-A79F-85DEE10B7986}"/>
                </c:ext>
              </c:extLst>
            </c:dLbl>
            <c:dLbl>
              <c:idx val="16"/>
              <c:layout>
                <c:manualLayout>
                  <c:x val="-5.0892955859494403E-2"/>
                  <c:y val="9.81971558793345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17C0-4D9F-A79F-85DEE10B7986}"/>
                </c:ext>
              </c:extLst>
            </c:dLbl>
            <c:dLbl>
              <c:idx val="1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17C0-4D9F-A79F-85DEE10B7986}"/>
                </c:ext>
              </c:extLst>
            </c:dLbl>
            <c:dLbl>
              <c:idx val="19"/>
              <c:layout>
                <c:manualLayout>
                  <c:x val="-1.2243464052287691E-2"/>
                  <c:y val="-3.83509108341323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17C0-4D9F-A79F-85DEE10B7986}"/>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17C0-4D9F-A79F-85DEE10B7986}"/>
                </c:ext>
              </c:extLst>
            </c:dLbl>
            <c:dLbl>
              <c:idx val="2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17C0-4D9F-A79F-85DEE10B7986}"/>
                </c:ext>
              </c:extLst>
            </c:dLbl>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7C0-4D9F-A79F-85DEE10B7986}"/>
                </c:ext>
              </c:extLst>
            </c:dLbl>
            <c:spPr>
              <a:noFill/>
              <a:ln>
                <a:noFill/>
              </a:ln>
              <a:effectLst/>
            </c:spPr>
            <c:txPr>
              <a:bodyPr rot="0" spcFirstLastPara="1" vertOverflow="ellipsis" vert="horz" wrap="square" anchor="ctr" anchorCtr="1"/>
              <a:lstStyle/>
              <a:p>
                <a:pPr>
                  <a:defRPr sz="800" b="0" i="0" u="none" strike="noStrike" kern="1200" baseline="0">
                    <a:gradFill>
                      <a:gsLst>
                        <a:gs pos="0">
                          <a:srgbClr val="00338D"/>
                        </a:gs>
                        <a:gs pos="99000">
                          <a:srgbClr val="00338D"/>
                        </a:gs>
                      </a:gsLst>
                      <a:lin ang="5400000" scaled="1"/>
                    </a:gradFill>
                    <a:latin typeface="+mn-lt"/>
                    <a:ea typeface="+mn-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Sheet1!$D$2:$D$26</c:f>
              <c:numCache>
                <c:formatCode>0.0</c:formatCode>
                <c:ptCount val="25"/>
                <c:pt idx="0">
                  <c:v>7.8000000000000291E-2</c:v>
                </c:pt>
                <c:pt idx="1">
                  <c:v>-10.193</c:v>
                </c:pt>
                <c:pt idx="2">
                  <c:v>6.266</c:v>
                </c:pt>
                <c:pt idx="3">
                  <c:v>2.9220000000000006</c:v>
                </c:pt>
                <c:pt idx="4">
                  <c:v>7.1890000000000001</c:v>
                </c:pt>
                <c:pt idx="5">
                  <c:v>0.30900000000000016</c:v>
                </c:pt>
                <c:pt idx="6">
                  <c:v>-4.4270000000000005</c:v>
                </c:pt>
                <c:pt idx="7">
                  <c:v>1.806</c:v>
                </c:pt>
                <c:pt idx="8">
                  <c:v>-14.343999999999999</c:v>
                </c:pt>
                <c:pt idx="9">
                  <c:v>-4.8180000000000005</c:v>
                </c:pt>
                <c:pt idx="10">
                  <c:v>-1.37</c:v>
                </c:pt>
                <c:pt idx="11">
                  <c:v>6.5009999999999994</c:v>
                </c:pt>
                <c:pt idx="12">
                  <c:v>1.0000000000001119E-3</c:v>
                </c:pt>
                <c:pt idx="13">
                  <c:v>-1.4779999999999998</c:v>
                </c:pt>
                <c:pt idx="14">
                  <c:v>7.6309999999999993</c:v>
                </c:pt>
                <c:pt idx="15">
                  <c:v>-5.0150000000000006</c:v>
                </c:pt>
                <c:pt idx="16">
                  <c:v>-6.1000000000000014</c:v>
                </c:pt>
                <c:pt idx="17">
                  <c:v>-6.3070000000000004</c:v>
                </c:pt>
                <c:pt idx="18">
                  <c:v>8.7780000000000005</c:v>
                </c:pt>
                <c:pt idx="19">
                  <c:v>0.74699999999999989</c:v>
                </c:pt>
                <c:pt idx="20">
                  <c:v>-7.0869999999999997</c:v>
                </c:pt>
                <c:pt idx="21">
                  <c:v>1.202</c:v>
                </c:pt>
                <c:pt idx="22">
                  <c:v>-0.14100000000000001</c:v>
                </c:pt>
                <c:pt idx="23">
                  <c:v>-5.0060000000000002</c:v>
                </c:pt>
                <c:pt idx="24">
                  <c:v>-0.18100000000000005</c:v>
                </c:pt>
              </c:numCache>
            </c:numRef>
          </c:val>
          <c:smooth val="1"/>
          <c:extLst>
            <c:ext xmlns:c16="http://schemas.microsoft.com/office/drawing/2014/chart" uri="{C3380CC4-5D6E-409C-BE32-E72D297353CC}">
              <c16:uniqueId val="{00000018-17C0-4D9F-A79F-85DEE10B7986}"/>
            </c:ext>
          </c:extLst>
        </c:ser>
        <c:dLbls>
          <c:showLegendKey val="0"/>
          <c:showVal val="0"/>
          <c:showCatName val="0"/>
          <c:showSerName val="0"/>
          <c:showPercent val="0"/>
          <c:showBubbleSize val="0"/>
        </c:dLbls>
        <c:marker val="1"/>
        <c:smooth val="0"/>
        <c:axId val="1495076207"/>
        <c:axId val="2129732735"/>
      </c:lineChart>
      <c:catAx>
        <c:axId val="656005568"/>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56007136"/>
        <c:crosses val="autoZero"/>
        <c:auto val="1"/>
        <c:lblAlgn val="ctr"/>
        <c:lblOffset val="100"/>
        <c:noMultiLvlLbl val="1"/>
      </c:catAx>
      <c:valAx>
        <c:axId val="656007136"/>
        <c:scaling>
          <c:orientation val="minMax"/>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56005568"/>
        <c:crosses val="autoZero"/>
        <c:crossBetween val="between"/>
      </c:valAx>
      <c:valAx>
        <c:axId val="2129732735"/>
        <c:scaling>
          <c:orientation val="minMax"/>
          <c:max val="30"/>
          <c:min val="-15"/>
        </c:scaling>
        <c:delete val="0"/>
        <c:axPos val="r"/>
        <c:numFmt formatCode="0.0" sourceLinked="1"/>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1495076207"/>
        <c:crosses val="max"/>
        <c:crossBetween val="between"/>
      </c:valAx>
      <c:catAx>
        <c:axId val="1495076207"/>
        <c:scaling>
          <c:orientation val="minMax"/>
        </c:scaling>
        <c:delete val="1"/>
        <c:axPos val="b"/>
        <c:numFmt formatCode="General" sourceLinked="1"/>
        <c:majorTickMark val="out"/>
        <c:minorTickMark val="none"/>
        <c:tickLblPos val="nextTo"/>
        <c:crossAx val="2129732735"/>
        <c:crosses val="autoZero"/>
        <c:auto val="1"/>
        <c:lblAlgn val="ctr"/>
        <c:lblOffset val="100"/>
        <c:noMultiLvlLbl val="0"/>
      </c:catAx>
      <c:spPr>
        <a:noFill/>
        <a:ln>
          <a:noFill/>
        </a:ln>
        <a:effectLst/>
      </c:spPr>
    </c:plotArea>
    <c:legend>
      <c:legendPos val="t"/>
      <c:layout>
        <c:manualLayout>
          <c:xMode val="edge"/>
          <c:yMode val="edge"/>
          <c:x val="0.17632464564411657"/>
          <c:y val="0"/>
          <c:w val="0.66840459922556805"/>
          <c:h val="0.14816466733604611"/>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4326751284623049"/>
          <c:w val="0.8687860728723209"/>
          <c:h val="0.70359205045206141"/>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10.814</c:v>
                </c:pt>
                <c:pt idx="1">
                  <c:v>3.91</c:v>
                </c:pt>
                <c:pt idx="2">
                  <c:v>5.8929999999999998</c:v>
                </c:pt>
                <c:pt idx="3">
                  <c:v>10.849</c:v>
                </c:pt>
                <c:pt idx="4">
                  <c:v>5.2530000000000001</c:v>
                </c:pt>
                <c:pt idx="5">
                  <c:v>7.7320000000000002</c:v>
                </c:pt>
                <c:pt idx="6">
                  <c:v>12.406000000000001</c:v>
                </c:pt>
                <c:pt idx="7">
                  <c:v>7.44</c:v>
                </c:pt>
                <c:pt idx="8">
                  <c:v>0.80900000000000005</c:v>
                </c:pt>
                <c:pt idx="9">
                  <c:v>5.6619999999999999</c:v>
                </c:pt>
                <c:pt idx="10">
                  <c:v>21.323</c:v>
                </c:pt>
                <c:pt idx="11">
                  <c:v>11.285</c:v>
                </c:pt>
                <c:pt idx="12">
                  <c:v>-2.786</c:v>
                </c:pt>
                <c:pt idx="13">
                  <c:v>0.59899999999999998</c:v>
                </c:pt>
                <c:pt idx="14">
                  <c:v>1.831</c:v>
                </c:pt>
                <c:pt idx="15">
                  <c:v>1.6479999999999999</c:v>
                </c:pt>
                <c:pt idx="16">
                  <c:v>7.4290000000000003</c:v>
                </c:pt>
                <c:pt idx="17">
                  <c:v>9.298</c:v>
                </c:pt>
                <c:pt idx="18">
                  <c:v>8.3740000000000006</c:v>
                </c:pt>
                <c:pt idx="19">
                  <c:v>12.186999999999999</c:v>
                </c:pt>
                <c:pt idx="20">
                  <c:v>1.103</c:v>
                </c:pt>
                <c:pt idx="21">
                  <c:v>5.5430000000000001</c:v>
                </c:pt>
                <c:pt idx="22">
                  <c:v>4.8220000000000001</c:v>
                </c:pt>
                <c:pt idx="23">
                  <c:v>3.26</c:v>
                </c:pt>
                <c:pt idx="24">
                  <c:v>4.3659999999999997</c:v>
                </c:pt>
              </c:numCache>
            </c:numRef>
          </c:val>
          <c:extLst>
            <c:ext xmlns:c16="http://schemas.microsoft.com/office/drawing/2014/chart" uri="{C3380CC4-5D6E-409C-BE32-E72D297353CC}">
              <c16:uniqueId val="{00000000-289E-4512-AFD8-FE6EDDED6370}"/>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14.824</c:v>
                </c:pt>
                <c:pt idx="1">
                  <c:v>0.98499999999999999</c:v>
                </c:pt>
                <c:pt idx="2">
                  <c:v>9.7799999999999994</c:v>
                </c:pt>
                <c:pt idx="3">
                  <c:v>13.49</c:v>
                </c:pt>
                <c:pt idx="4">
                  <c:v>15.929</c:v>
                </c:pt>
                <c:pt idx="5">
                  <c:v>12.695</c:v>
                </c:pt>
                <c:pt idx="6">
                  <c:v>17.434000000000001</c:v>
                </c:pt>
                <c:pt idx="7">
                  <c:v>17.247</c:v>
                </c:pt>
                <c:pt idx="8">
                  <c:v>28.462</c:v>
                </c:pt>
                <c:pt idx="9">
                  <c:v>17.152999999999999</c:v>
                </c:pt>
                <c:pt idx="10">
                  <c:v>9.0679999999999996</c:v>
                </c:pt>
                <c:pt idx="11">
                  <c:v>2.8559999999999999</c:v>
                </c:pt>
                <c:pt idx="12">
                  <c:v>0.377</c:v>
                </c:pt>
                <c:pt idx="13">
                  <c:v>3.98</c:v>
                </c:pt>
                <c:pt idx="14">
                  <c:v>8.8480000000000008</c:v>
                </c:pt>
                <c:pt idx="15">
                  <c:v>7.1189999999999998</c:v>
                </c:pt>
                <c:pt idx="16">
                  <c:v>7.6390000000000002</c:v>
                </c:pt>
                <c:pt idx="17">
                  <c:v>6.5010000000000003</c:v>
                </c:pt>
                <c:pt idx="18">
                  <c:v>11.041</c:v>
                </c:pt>
                <c:pt idx="19">
                  <c:v>7.9320000000000004</c:v>
                </c:pt>
                <c:pt idx="20">
                  <c:v>5.1420000000000003</c:v>
                </c:pt>
                <c:pt idx="21">
                  <c:v>9.9420000000000002</c:v>
                </c:pt>
                <c:pt idx="22">
                  <c:v>4.3929999999999998</c:v>
                </c:pt>
                <c:pt idx="23">
                  <c:v>4.5110000000000001</c:v>
                </c:pt>
                <c:pt idx="24">
                  <c:v>9.51</c:v>
                </c:pt>
              </c:numCache>
            </c:numRef>
          </c:val>
          <c:extLst>
            <c:ext xmlns:c16="http://schemas.microsoft.com/office/drawing/2014/chart" uri="{C3380CC4-5D6E-409C-BE32-E72D297353CC}">
              <c16:uniqueId val="{00000001-289E-4512-AFD8-FE6EDDED6370}"/>
            </c:ext>
          </c:extLst>
        </c:ser>
        <c:dLbls>
          <c:showLegendKey val="0"/>
          <c:showVal val="0"/>
          <c:showCatName val="0"/>
          <c:showSerName val="0"/>
          <c:showPercent val="0"/>
          <c:showBubbleSize val="0"/>
        </c:dLbls>
        <c:gapWidth val="50"/>
        <c:overlap val="-10"/>
        <c:axId val="656007528"/>
        <c:axId val="656007920"/>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15875">
                <a:solidFill>
                  <a:srgbClr val="00338D"/>
                </a:solidFill>
                <a:prstDash val="solid"/>
              </a:ln>
              <a:effectLst/>
            </c:spPr>
          </c:marker>
          <c:dPt>
            <c:idx val="4"/>
            <c:marker>
              <c:symbol val="circle"/>
              <c:size val="6"/>
              <c:spPr>
                <a:solidFill>
                  <a:sysClr val="window" lastClr="FFFFFF"/>
                </a:solidFill>
                <a:ln w="15875">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3-289E-4512-AFD8-FE6EDDED6370}"/>
              </c:ext>
            </c:extLst>
          </c:dPt>
          <c:dPt>
            <c:idx val="5"/>
            <c:marker>
              <c:symbol val="circle"/>
              <c:size val="6"/>
              <c:spPr>
                <a:solidFill>
                  <a:sysClr val="window" lastClr="FFFFFF"/>
                </a:solidFill>
                <a:ln w="15875">
                  <a:solidFill>
                    <a:srgbClr val="00338D"/>
                  </a:solidFill>
                  <a:prstDash val="solid"/>
                </a:ln>
                <a:effectLst/>
              </c:spPr>
            </c:marker>
            <c:bubble3D val="0"/>
            <c:spPr>
              <a:ln w="19050" cap="rnd">
                <a:solidFill>
                  <a:srgbClr val="00338D"/>
                </a:solidFill>
                <a:prstDash val="solid"/>
                <a:round/>
              </a:ln>
              <a:effectLst/>
            </c:spPr>
            <c:extLst>
              <c:ext xmlns:c16="http://schemas.microsoft.com/office/drawing/2014/chart" uri="{C3380CC4-5D6E-409C-BE32-E72D297353CC}">
                <c16:uniqueId val="{00000005-289E-4512-AFD8-FE6EDDED6370}"/>
              </c:ext>
            </c:extLst>
          </c:dPt>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89E-4512-AFD8-FE6EDDED6370}"/>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9E-4512-AFD8-FE6EDDED6370}"/>
                </c:ext>
              </c:extLst>
            </c:dLbl>
            <c:dLbl>
              <c:idx val="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9E-4512-AFD8-FE6EDDED6370}"/>
                </c:ext>
              </c:extLst>
            </c:dLbl>
            <c:dLbl>
              <c:idx val="7"/>
              <c:layout>
                <c:manualLayout>
                  <c:x val="-7.4961105450091561E-2"/>
                  <c:y val="5.89933462699673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89E-4512-AFD8-FE6EDDED6370}"/>
                </c:ext>
              </c:extLst>
            </c:dLbl>
            <c:dLbl>
              <c:idx val="8"/>
              <c:layout>
                <c:manualLayout>
                  <c:x val="-1.5761569990818413E-2"/>
                  <c:y val="5.302087315636356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9E-4512-AFD8-FE6EDDED6370}"/>
                </c:ext>
              </c:extLst>
            </c:dLbl>
            <c:dLbl>
              <c:idx val="9"/>
              <c:layout>
                <c:manualLayout>
                  <c:x val="-6.8693866634054216E-3"/>
                  <c:y val="1.68073570915644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89E-4512-AFD8-FE6EDDED6370}"/>
                </c:ext>
              </c:extLst>
            </c:dLbl>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89E-4512-AFD8-FE6EDDED6370}"/>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89E-4512-AFD8-FE6EDDED6370}"/>
                </c:ext>
              </c:extLst>
            </c:dLbl>
            <c:dLbl>
              <c:idx val="13"/>
              <c:layout>
                <c:manualLayout>
                  <c:x val="-4.5320494358714873E-2"/>
                  <c:y val="-0.1088495152989890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89E-4512-AFD8-FE6EDDED6370}"/>
                </c:ext>
              </c:extLst>
            </c:dLbl>
            <c:dLbl>
              <c:idx val="1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89E-4512-AFD8-FE6EDDED6370}"/>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89E-4512-AFD8-FE6EDDED6370}"/>
                </c:ext>
              </c:extLst>
            </c:dLbl>
            <c:dLbl>
              <c:idx val="2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89E-4512-AFD8-FE6EDDED6370}"/>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89E-4512-AFD8-FE6EDDED6370}"/>
                </c:ext>
              </c:extLst>
            </c:dLbl>
            <c:spPr>
              <a:noFill/>
              <a:ln>
                <a:noFill/>
              </a:ln>
              <a:effectLst/>
            </c:spPr>
            <c:txPr>
              <a:bodyPr rot="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Sheet1!$D$2:$D$26</c:f>
              <c:numCache>
                <c:formatCode>0.0</c:formatCode>
                <c:ptCount val="25"/>
                <c:pt idx="0">
                  <c:v>-4.01</c:v>
                </c:pt>
                <c:pt idx="1">
                  <c:v>2.9250000000000003</c:v>
                </c:pt>
                <c:pt idx="2">
                  <c:v>-3.8869999999999996</c:v>
                </c:pt>
                <c:pt idx="3">
                  <c:v>-2.641</c:v>
                </c:pt>
                <c:pt idx="4">
                  <c:v>-10.676</c:v>
                </c:pt>
                <c:pt idx="5">
                  <c:v>-4.9630000000000001</c:v>
                </c:pt>
                <c:pt idx="6">
                  <c:v>-5.0280000000000005</c:v>
                </c:pt>
                <c:pt idx="7">
                  <c:v>-9.8069999999999986</c:v>
                </c:pt>
                <c:pt idx="8">
                  <c:v>-27.652999999999999</c:v>
                </c:pt>
                <c:pt idx="9">
                  <c:v>-11.491</c:v>
                </c:pt>
                <c:pt idx="10">
                  <c:v>12.255000000000001</c:v>
                </c:pt>
                <c:pt idx="11">
                  <c:v>8.4290000000000003</c:v>
                </c:pt>
                <c:pt idx="12">
                  <c:v>-3.1630000000000003</c:v>
                </c:pt>
                <c:pt idx="13">
                  <c:v>-3.3810000000000002</c:v>
                </c:pt>
                <c:pt idx="14">
                  <c:v>-7.0170000000000012</c:v>
                </c:pt>
                <c:pt idx="15">
                  <c:v>-5.4710000000000001</c:v>
                </c:pt>
                <c:pt idx="16">
                  <c:v>-0.20999999999999996</c:v>
                </c:pt>
                <c:pt idx="17">
                  <c:v>2.7969999999999997</c:v>
                </c:pt>
                <c:pt idx="18">
                  <c:v>-2.6669999999999998</c:v>
                </c:pt>
                <c:pt idx="19">
                  <c:v>4.254999999999999</c:v>
                </c:pt>
                <c:pt idx="20">
                  <c:v>-4.0390000000000006</c:v>
                </c:pt>
                <c:pt idx="21">
                  <c:v>-4.399</c:v>
                </c:pt>
                <c:pt idx="22">
                  <c:v>0.42900000000000027</c:v>
                </c:pt>
                <c:pt idx="23">
                  <c:v>-1.2510000000000003</c:v>
                </c:pt>
                <c:pt idx="24">
                  <c:v>-5.1440000000000001</c:v>
                </c:pt>
              </c:numCache>
            </c:numRef>
          </c:val>
          <c:smooth val="1"/>
          <c:extLst>
            <c:ext xmlns:c16="http://schemas.microsoft.com/office/drawing/2014/chart" uri="{C3380CC4-5D6E-409C-BE32-E72D297353CC}">
              <c16:uniqueId val="{00000012-289E-4512-AFD8-FE6EDDED6370}"/>
            </c:ext>
          </c:extLst>
        </c:ser>
        <c:dLbls>
          <c:showLegendKey val="0"/>
          <c:showVal val="0"/>
          <c:showCatName val="0"/>
          <c:showSerName val="0"/>
          <c:showPercent val="0"/>
          <c:showBubbleSize val="0"/>
        </c:dLbls>
        <c:marker val="1"/>
        <c:smooth val="0"/>
        <c:axId val="150523232"/>
        <c:axId val="869282447"/>
      </c:lineChart>
      <c:catAx>
        <c:axId val="656007528"/>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56007920"/>
        <c:crosses val="autoZero"/>
        <c:auto val="1"/>
        <c:lblAlgn val="ctr"/>
        <c:lblOffset val="100"/>
        <c:noMultiLvlLbl val="1"/>
      </c:catAx>
      <c:valAx>
        <c:axId val="656007920"/>
        <c:scaling>
          <c:orientation val="minMax"/>
          <c:max val="30"/>
          <c:min val="-45"/>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656007528"/>
        <c:crosses val="autoZero"/>
        <c:crossBetween val="between"/>
        <c:majorUnit val="15"/>
      </c:valAx>
      <c:valAx>
        <c:axId val="869282447"/>
        <c:scaling>
          <c:orientation val="minMax"/>
        </c:scaling>
        <c:delete val="0"/>
        <c:axPos val="r"/>
        <c:numFmt formatCode="#,##0_ " sourceLinked="0"/>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crossAx val="150523232"/>
        <c:crosses val="max"/>
        <c:crossBetween val="between"/>
      </c:valAx>
      <c:catAx>
        <c:axId val="150523232"/>
        <c:scaling>
          <c:orientation val="minMax"/>
        </c:scaling>
        <c:delete val="1"/>
        <c:axPos val="b"/>
        <c:numFmt formatCode="General" sourceLinked="1"/>
        <c:majorTickMark val="out"/>
        <c:minorTickMark val="none"/>
        <c:tickLblPos val="nextTo"/>
        <c:crossAx val="869282447"/>
        <c:crosses val="autoZero"/>
        <c:auto val="1"/>
        <c:lblAlgn val="ctr"/>
        <c:lblOffset val="100"/>
        <c:noMultiLvlLbl val="0"/>
      </c:catAx>
      <c:spPr>
        <a:noFill/>
        <a:ln>
          <a:noFill/>
        </a:ln>
        <a:effectLst/>
      </c:spPr>
    </c:plotArea>
    <c:legend>
      <c:legendPos val="t"/>
      <c:layout>
        <c:manualLayout>
          <c:xMode val="edge"/>
          <c:yMode val="edge"/>
          <c:x val="0.17632464564411657"/>
          <c:y val="0"/>
          <c:w val="0.66840459922556805"/>
          <c:h val="0.1367949398555228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25000">
                    <a:schemeClr val="tx1">
                      <a:lumMod val="65000"/>
                      <a:lumOff val="35000"/>
                    </a:schemeClr>
                  </a:gs>
                  <a:gs pos="100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25000">
                <a:schemeClr val="tx1">
                  <a:lumMod val="65000"/>
                  <a:lumOff val="35000"/>
                </a:schemeClr>
              </a:gs>
              <a:gs pos="100000">
                <a:schemeClr val="tx1">
                  <a:lumMod val="65000"/>
                  <a:lumOff val="35000"/>
                </a:schemeClr>
              </a:gs>
            </a:gsLst>
            <a:lin ang="5400000" scaled="1"/>
          </a:gradFill>
        </a:defRPr>
      </a:pPr>
      <a:endParaRPr lang="ko-KR"/>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301479254988628E-2"/>
          <c:y val="9.7625951358969607E-2"/>
          <c:w val="0.8328186196926779"/>
          <c:h val="0.76451662453051783"/>
        </c:manualLayout>
      </c:layout>
      <c:barChart>
        <c:barDir val="col"/>
        <c:grouping val="clustered"/>
        <c:varyColors val="0"/>
        <c:ser>
          <c:idx val="0"/>
          <c:order val="0"/>
          <c:tx>
            <c:strRef>
              <c:f>Sheet1!$B$1</c:f>
              <c:strCache>
                <c:ptCount val="1"/>
                <c:pt idx="0">
                  <c:v>LPG 해상 교역량(좌)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7765-4D37-B377-048D7F4F3E19}"/>
              </c:ext>
            </c:extLst>
          </c:dPt>
          <c:dPt>
            <c:idx val="15"/>
            <c:invertIfNegative val="0"/>
            <c:bubble3D val="0"/>
            <c:spPr>
              <a:solidFill>
                <a:srgbClr val="ADE4FF"/>
              </a:solidFill>
              <a:ln w="25400">
                <a:noFill/>
              </a:ln>
              <a:effectLst/>
            </c:spPr>
            <c:extLst>
              <c:ext xmlns:c16="http://schemas.microsoft.com/office/drawing/2014/chart" uri="{C3380CC4-5D6E-409C-BE32-E72D297353CC}">
                <c16:uniqueId val="{00000002-779C-4C39-90EB-418A4AA86A27}"/>
              </c:ext>
            </c:extLst>
          </c:dPt>
          <c:dPt>
            <c:idx val="16"/>
            <c:invertIfNegative val="0"/>
            <c:bubble3D val="0"/>
            <c:spPr>
              <a:solidFill>
                <a:srgbClr val="ADE4FF"/>
              </a:solidFill>
              <a:ln w="25400">
                <a:noFill/>
              </a:ln>
              <a:effectLst/>
            </c:spPr>
            <c:extLst>
              <c:ext xmlns:c16="http://schemas.microsoft.com/office/drawing/2014/chart" uri="{C3380CC4-5D6E-409C-BE32-E72D297353CC}">
                <c16:uniqueId val="{00000003-779C-4C39-90EB-418A4AA86A27}"/>
              </c:ext>
            </c:extLst>
          </c:dPt>
          <c:dPt>
            <c:idx val="23"/>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C-3165-440D-BB5D-F7E09F3C69EF}"/>
              </c:ext>
            </c:extLst>
          </c:dPt>
          <c:dPt>
            <c:idx val="24"/>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A-3165-440D-BB5D-F7E09F3C69EF}"/>
              </c:ext>
            </c:extLst>
          </c:dPt>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44.730060000000002</c:v>
                </c:pt>
                <c:pt idx="1">
                  <c:v>42.268039999999999</c:v>
                </c:pt>
                <c:pt idx="2">
                  <c:v>44.237870000000001</c:v>
                </c:pt>
                <c:pt idx="3">
                  <c:v>47.259720000000002</c:v>
                </c:pt>
                <c:pt idx="4">
                  <c:v>50.815550000000002</c:v>
                </c:pt>
                <c:pt idx="5">
                  <c:v>51.851559999999999</c:v>
                </c:pt>
                <c:pt idx="6">
                  <c:v>51.947899999999997</c:v>
                </c:pt>
                <c:pt idx="7">
                  <c:v>55.42492</c:v>
                </c:pt>
                <c:pt idx="8">
                  <c:v>54.693199999999997</c:v>
                </c:pt>
                <c:pt idx="9">
                  <c:v>54.354039999999998</c:v>
                </c:pt>
                <c:pt idx="10">
                  <c:v>55.442129999999999</c:v>
                </c:pt>
                <c:pt idx="11">
                  <c:v>59.863779999999998</c:v>
                </c:pt>
                <c:pt idx="12">
                  <c:v>60.830039999999997</c:v>
                </c:pt>
                <c:pt idx="13">
                  <c:v>64.077460000000002</c:v>
                </c:pt>
                <c:pt idx="14">
                  <c:v>72.143799999999999</c:v>
                </c:pt>
                <c:pt idx="15">
                  <c:v>79.91095</c:v>
                </c:pt>
                <c:pt idx="16">
                  <c:v>88.775760000000005</c:v>
                </c:pt>
                <c:pt idx="17">
                  <c:v>91.086529999999996</c:v>
                </c:pt>
                <c:pt idx="18">
                  <c:v>100.45881</c:v>
                </c:pt>
                <c:pt idx="19">
                  <c:v>106.06707</c:v>
                </c:pt>
                <c:pt idx="20">
                  <c:v>104.67440000000001</c:v>
                </c:pt>
                <c:pt idx="21">
                  <c:v>112.31422000000001</c:v>
                </c:pt>
                <c:pt idx="22">
                  <c:v>119.95605</c:v>
                </c:pt>
                <c:pt idx="23">
                  <c:v>126.89610999999999</c:v>
                </c:pt>
                <c:pt idx="24">
                  <c:v>130.28422</c:v>
                </c:pt>
              </c:numCache>
            </c:numRef>
          </c:val>
          <c:extLst>
            <c:ext xmlns:c16="http://schemas.microsoft.com/office/drawing/2014/chart" uri="{C3380CC4-5D6E-409C-BE32-E72D297353CC}">
              <c16:uniqueId val="{00000002-7765-4D37-B377-048D7F4F3E19}"/>
            </c:ext>
          </c:extLst>
        </c:ser>
        <c:dLbls>
          <c:showLegendKey val="0"/>
          <c:showVal val="0"/>
          <c:showCatName val="0"/>
          <c:showSerName val="0"/>
          <c:showPercent val="0"/>
          <c:showBubbleSize val="0"/>
        </c:dLbls>
        <c:gapWidth val="40"/>
        <c:overlap val="-10"/>
        <c:axId val="656009096"/>
        <c:axId val="656009488"/>
      </c:barChart>
      <c:lineChart>
        <c:grouping val="standard"/>
        <c:varyColors val="0"/>
        <c:ser>
          <c:idx val="1"/>
          <c:order val="1"/>
          <c:tx>
            <c:strRef>
              <c:f>Sheet1!$C$1</c:f>
              <c:strCache>
                <c:ptCount val="1"/>
                <c:pt idx="0">
                  <c:v>증감률(우)</c:v>
                </c:pt>
              </c:strCache>
            </c:strRef>
          </c:tx>
          <c:spPr>
            <a:ln w="19050" cap="rnd">
              <a:solidFill>
                <a:srgbClr val="00338D"/>
              </a:solidFill>
              <a:round/>
            </a:ln>
            <a:effectLst/>
          </c:spPr>
          <c:marker>
            <c:symbol val="none"/>
          </c:marker>
          <c:dPt>
            <c:idx val="15"/>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4-779C-4C39-90EB-418A4AA86A27}"/>
              </c:ext>
            </c:extLst>
          </c:dPt>
          <c:dPt>
            <c:idx val="16"/>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5-779C-4C39-90EB-418A4AA86A27}"/>
              </c:ext>
            </c:extLst>
          </c:dPt>
          <c:dPt>
            <c:idx val="23"/>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D-3165-440D-BB5D-F7E09F3C69EF}"/>
              </c:ext>
            </c:extLst>
          </c:dPt>
          <c:dPt>
            <c:idx val="24"/>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B-3165-440D-BB5D-F7E09F3C69EF}"/>
              </c:ext>
            </c:extLst>
          </c:dPt>
          <c:dLbls>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765-4D37-B377-048D7F4F3E19}"/>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765-4D37-B377-048D7F4F3E19}"/>
                </c:ext>
              </c:extLst>
            </c:dLbl>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4.1710000000000003</c:v>
                </c:pt>
                <c:pt idx="1">
                  <c:v>-5.5039999999999996</c:v>
                </c:pt>
                <c:pt idx="2">
                  <c:v>4.66</c:v>
                </c:pt>
                <c:pt idx="3">
                  <c:v>6.8310000000000004</c:v>
                </c:pt>
                <c:pt idx="4">
                  <c:v>7.524</c:v>
                </c:pt>
                <c:pt idx="5">
                  <c:v>2.0390000000000001</c:v>
                </c:pt>
                <c:pt idx="6">
                  <c:v>0.186</c:v>
                </c:pt>
                <c:pt idx="7">
                  <c:v>6.6929999999999996</c:v>
                </c:pt>
                <c:pt idx="8">
                  <c:v>-1.32</c:v>
                </c:pt>
                <c:pt idx="9">
                  <c:v>-0.62</c:v>
                </c:pt>
                <c:pt idx="10">
                  <c:v>2.0019999999999998</c:v>
                </c:pt>
                <c:pt idx="11">
                  <c:v>7.9749999999999996</c:v>
                </c:pt>
                <c:pt idx="12">
                  <c:v>1.6140000000000001</c:v>
                </c:pt>
                <c:pt idx="13">
                  <c:v>5.3390000000000004</c:v>
                </c:pt>
                <c:pt idx="14">
                  <c:v>12.587999999999999</c:v>
                </c:pt>
                <c:pt idx="15">
                  <c:v>10.766</c:v>
                </c:pt>
                <c:pt idx="16">
                  <c:v>11.093</c:v>
                </c:pt>
                <c:pt idx="17">
                  <c:v>2.6030000000000002</c:v>
                </c:pt>
                <c:pt idx="18">
                  <c:v>10.289</c:v>
                </c:pt>
                <c:pt idx="19">
                  <c:v>5.5830000000000002</c:v>
                </c:pt>
                <c:pt idx="20">
                  <c:v>-1.3129999999999999</c:v>
                </c:pt>
                <c:pt idx="21">
                  <c:v>7.2990000000000004</c:v>
                </c:pt>
                <c:pt idx="22">
                  <c:v>6.8040000000000003</c:v>
                </c:pt>
                <c:pt idx="23">
                  <c:v>5.7859999999999996</c:v>
                </c:pt>
                <c:pt idx="24">
                  <c:v>2.67</c:v>
                </c:pt>
              </c:numCache>
            </c:numRef>
          </c:val>
          <c:smooth val="1"/>
          <c:extLst>
            <c:ext xmlns:c16="http://schemas.microsoft.com/office/drawing/2014/chart" uri="{C3380CC4-5D6E-409C-BE32-E72D297353CC}">
              <c16:uniqueId val="{00000006-7765-4D37-B377-048D7F4F3E19}"/>
            </c:ext>
          </c:extLst>
        </c:ser>
        <c:dLbls>
          <c:showLegendKey val="0"/>
          <c:showVal val="0"/>
          <c:showCatName val="0"/>
          <c:showSerName val="0"/>
          <c:showPercent val="0"/>
          <c:showBubbleSize val="0"/>
        </c:dLbls>
        <c:marker val="1"/>
        <c:smooth val="0"/>
        <c:axId val="656012232"/>
        <c:axId val="656008704"/>
      </c:lineChart>
      <c:catAx>
        <c:axId val="656009096"/>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56009488"/>
        <c:crossesAt val="0"/>
        <c:auto val="0"/>
        <c:lblAlgn val="ctr"/>
        <c:lblOffset val="100"/>
        <c:noMultiLvlLbl val="0"/>
      </c:catAx>
      <c:valAx>
        <c:axId val="656009488"/>
        <c:scaling>
          <c:orientation val="minMax"/>
          <c:max val="140"/>
          <c:min val="-8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56009096"/>
        <c:crosses val="autoZero"/>
        <c:crossBetween val="between"/>
        <c:majorUnit val="20"/>
      </c:valAx>
      <c:valAx>
        <c:axId val="656008704"/>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56012232"/>
        <c:crosses val="max"/>
        <c:crossBetween val="between"/>
      </c:valAx>
      <c:catAx>
        <c:axId val="656012232"/>
        <c:scaling>
          <c:orientation val="minMax"/>
        </c:scaling>
        <c:delete val="1"/>
        <c:axPos val="b"/>
        <c:numFmt formatCode="General" sourceLinked="1"/>
        <c:majorTickMark val="out"/>
        <c:minorTickMark val="none"/>
        <c:tickLblPos val="nextTo"/>
        <c:crossAx val="656008704"/>
        <c:crossesAt val="0"/>
        <c:auto val="1"/>
        <c:lblAlgn val="ctr"/>
        <c:lblOffset val="100"/>
        <c:noMultiLvlLbl val="1"/>
      </c:catAx>
      <c:spPr>
        <a:noFill/>
        <a:ln>
          <a:noFill/>
        </a:ln>
        <a:effectLst/>
      </c:spPr>
    </c:plotArea>
    <c:legend>
      <c:legendPos val="t"/>
      <c:layout>
        <c:manualLayout>
          <c:xMode val="edge"/>
          <c:yMode val="edge"/>
          <c:x val="0.19360865290068829"/>
          <c:y val="3.1465103156606403E-2"/>
          <c:w val="0.61590462143559488"/>
          <c:h val="8.4304776468255196E-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65000"/>
                  <a:lumOff val="35000"/>
                </a:schemeClr>
              </a:gs>
              <a:gs pos="99000">
                <a:schemeClr val="tx1">
                  <a:lumMod val="65000"/>
                  <a:lumOff val="35000"/>
                </a:schemeClr>
              </a:gs>
            </a:gsLst>
            <a:lin ang="5400000" scaled="1"/>
          </a:gradFill>
        </a:defRPr>
      </a:pPr>
      <a:endParaRPr lang="ko-K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8.1150369960374655E-2"/>
          <c:w val="0.88025524942713174"/>
          <c:h val="0.65021450549512916"/>
        </c:manualLayout>
      </c:layout>
      <c:lineChart>
        <c:grouping val="standard"/>
        <c:varyColors val="0"/>
        <c:ser>
          <c:idx val="0"/>
          <c:order val="0"/>
          <c:tx>
            <c:strRef>
              <c:f>Sheet1!$B$1</c:f>
              <c:strCache>
                <c:ptCount val="1"/>
                <c:pt idx="0">
                  <c:v>달러인덱스</c:v>
                </c:pt>
              </c:strCache>
            </c:strRef>
          </c:tx>
          <c:spPr>
            <a:ln w="19050" cap="rnd">
              <a:solidFill>
                <a:schemeClr val="tx2"/>
              </a:solidFill>
              <a:prstDash val="solid"/>
              <a:round/>
            </a:ln>
            <a:effectLst/>
          </c:spPr>
          <c:marker>
            <c:symbol val="none"/>
          </c:marker>
          <c:cat>
            <c:strRef>
              <c:f>Sheet1!$A$2:$A$107</c:f>
              <c:strCache>
                <c:ptCount val="106"/>
                <c:pt idx="0">
                  <c:v>'15.1</c:v>
                </c:pt>
                <c:pt idx="24">
                  <c:v>'17.1</c:v>
                </c:pt>
                <c:pt idx="48">
                  <c:v>'19.1</c:v>
                </c:pt>
                <c:pt idx="73">
                  <c:v>'21.1</c:v>
                </c:pt>
                <c:pt idx="96">
                  <c:v>'23.1</c:v>
                </c:pt>
                <c:pt idx="105">
                  <c:v>'23.10</c:v>
                </c:pt>
              </c:strCache>
            </c:strRef>
          </c:cat>
          <c:val>
            <c:numRef>
              <c:f>Sheet1!$B$2:$B$107</c:f>
              <c:numCache>
                <c:formatCode>General</c:formatCode>
                <c:ptCount val="106"/>
                <c:pt idx="0">
                  <c:v>94.8</c:v>
                </c:pt>
                <c:pt idx="1">
                  <c:v>95.32</c:v>
                </c:pt>
                <c:pt idx="2">
                  <c:v>98.36</c:v>
                </c:pt>
                <c:pt idx="3">
                  <c:v>94.6</c:v>
                </c:pt>
                <c:pt idx="4">
                  <c:v>96.91</c:v>
                </c:pt>
                <c:pt idx="5">
                  <c:v>95.49</c:v>
                </c:pt>
                <c:pt idx="6">
                  <c:v>97.34</c:v>
                </c:pt>
                <c:pt idx="7">
                  <c:v>95.82</c:v>
                </c:pt>
                <c:pt idx="8">
                  <c:v>96.35</c:v>
                </c:pt>
                <c:pt idx="9">
                  <c:v>96.95</c:v>
                </c:pt>
                <c:pt idx="10">
                  <c:v>100.17</c:v>
                </c:pt>
                <c:pt idx="11">
                  <c:v>98.63</c:v>
                </c:pt>
                <c:pt idx="12">
                  <c:v>99.61</c:v>
                </c:pt>
                <c:pt idx="13">
                  <c:v>98.21</c:v>
                </c:pt>
                <c:pt idx="14">
                  <c:v>94.59</c:v>
                </c:pt>
                <c:pt idx="15">
                  <c:v>93.08</c:v>
                </c:pt>
                <c:pt idx="16">
                  <c:v>95.89</c:v>
                </c:pt>
                <c:pt idx="17">
                  <c:v>96.14</c:v>
                </c:pt>
                <c:pt idx="18">
                  <c:v>95.53</c:v>
                </c:pt>
                <c:pt idx="19">
                  <c:v>96.02</c:v>
                </c:pt>
                <c:pt idx="20">
                  <c:v>95.46</c:v>
                </c:pt>
                <c:pt idx="21">
                  <c:v>98.44</c:v>
                </c:pt>
                <c:pt idx="22">
                  <c:v>101.5</c:v>
                </c:pt>
                <c:pt idx="23">
                  <c:v>102.21</c:v>
                </c:pt>
                <c:pt idx="24">
                  <c:v>99.51</c:v>
                </c:pt>
                <c:pt idx="25">
                  <c:v>101.12</c:v>
                </c:pt>
                <c:pt idx="26">
                  <c:v>100.35</c:v>
                </c:pt>
                <c:pt idx="27">
                  <c:v>99.05</c:v>
                </c:pt>
                <c:pt idx="28">
                  <c:v>96.92</c:v>
                </c:pt>
                <c:pt idx="29">
                  <c:v>95.63</c:v>
                </c:pt>
                <c:pt idx="30">
                  <c:v>92.86</c:v>
                </c:pt>
                <c:pt idx="31">
                  <c:v>92.67</c:v>
                </c:pt>
                <c:pt idx="32">
                  <c:v>93.08</c:v>
                </c:pt>
                <c:pt idx="33">
                  <c:v>94.55</c:v>
                </c:pt>
                <c:pt idx="34">
                  <c:v>93.05</c:v>
                </c:pt>
                <c:pt idx="35">
                  <c:v>92.12</c:v>
                </c:pt>
                <c:pt idx="36">
                  <c:v>89.13</c:v>
                </c:pt>
                <c:pt idx="37">
                  <c:v>90.61</c:v>
                </c:pt>
                <c:pt idx="38">
                  <c:v>89.97</c:v>
                </c:pt>
                <c:pt idx="39">
                  <c:v>91.84</c:v>
                </c:pt>
                <c:pt idx="40">
                  <c:v>93.99</c:v>
                </c:pt>
                <c:pt idx="41">
                  <c:v>94.64</c:v>
                </c:pt>
                <c:pt idx="42">
                  <c:v>94.49</c:v>
                </c:pt>
                <c:pt idx="43">
                  <c:v>95.14</c:v>
                </c:pt>
                <c:pt idx="44">
                  <c:v>95.13</c:v>
                </c:pt>
                <c:pt idx="45">
                  <c:v>97.13</c:v>
                </c:pt>
                <c:pt idx="46">
                  <c:v>97.27</c:v>
                </c:pt>
                <c:pt idx="47">
                  <c:v>96.17</c:v>
                </c:pt>
                <c:pt idx="48">
                  <c:v>95.58</c:v>
                </c:pt>
                <c:pt idx="49">
                  <c:v>96.16</c:v>
                </c:pt>
                <c:pt idx="50">
                  <c:v>97.28</c:v>
                </c:pt>
                <c:pt idx="51">
                  <c:v>97.48</c:v>
                </c:pt>
                <c:pt idx="52">
                  <c:v>97.75</c:v>
                </c:pt>
                <c:pt idx="53">
                  <c:v>96.13</c:v>
                </c:pt>
                <c:pt idx="54">
                  <c:v>98.52</c:v>
                </c:pt>
                <c:pt idx="55">
                  <c:v>98.92</c:v>
                </c:pt>
                <c:pt idx="56">
                  <c:v>99.38</c:v>
                </c:pt>
                <c:pt idx="57">
                  <c:v>97.35</c:v>
                </c:pt>
                <c:pt idx="58">
                  <c:v>98.27</c:v>
                </c:pt>
                <c:pt idx="59">
                  <c:v>96.39</c:v>
                </c:pt>
                <c:pt idx="60">
                  <c:v>97.39</c:v>
                </c:pt>
                <c:pt idx="61">
                  <c:v>98.13</c:v>
                </c:pt>
                <c:pt idx="62">
                  <c:v>99.05</c:v>
                </c:pt>
                <c:pt idx="63">
                  <c:v>99.02</c:v>
                </c:pt>
                <c:pt idx="64">
                  <c:v>98.34</c:v>
                </c:pt>
                <c:pt idx="65">
                  <c:v>97.39</c:v>
                </c:pt>
                <c:pt idx="66">
                  <c:v>93.35</c:v>
                </c:pt>
                <c:pt idx="67">
                  <c:v>92.14</c:v>
                </c:pt>
                <c:pt idx="68">
                  <c:v>93.89</c:v>
                </c:pt>
                <c:pt idx="69">
                  <c:v>94.04</c:v>
                </c:pt>
                <c:pt idx="70">
                  <c:v>91.87</c:v>
                </c:pt>
                <c:pt idx="71">
                  <c:v>89.94</c:v>
                </c:pt>
                <c:pt idx="72">
                  <c:v>90.58</c:v>
                </c:pt>
                <c:pt idx="73">
                  <c:v>90.88</c:v>
                </c:pt>
                <c:pt idx="74">
                  <c:v>93.23</c:v>
                </c:pt>
                <c:pt idx="75">
                  <c:v>91.28</c:v>
                </c:pt>
                <c:pt idx="76">
                  <c:v>90.03</c:v>
                </c:pt>
                <c:pt idx="77">
                  <c:v>92.44</c:v>
                </c:pt>
                <c:pt idx="78">
                  <c:v>92.17</c:v>
                </c:pt>
                <c:pt idx="79">
                  <c:v>92.63</c:v>
                </c:pt>
                <c:pt idx="80">
                  <c:v>94.23</c:v>
                </c:pt>
                <c:pt idx="81">
                  <c:v>94.12</c:v>
                </c:pt>
                <c:pt idx="82">
                  <c:v>95.99</c:v>
                </c:pt>
                <c:pt idx="83">
                  <c:v>95.97</c:v>
                </c:pt>
                <c:pt idx="84">
                  <c:v>96.54</c:v>
                </c:pt>
                <c:pt idx="85">
                  <c:v>96.71</c:v>
                </c:pt>
                <c:pt idx="86">
                  <c:v>98.31</c:v>
                </c:pt>
                <c:pt idx="87">
                  <c:v>102.96</c:v>
                </c:pt>
                <c:pt idx="88">
                  <c:v>101.75</c:v>
                </c:pt>
                <c:pt idx="89">
                  <c:v>104.68</c:v>
                </c:pt>
                <c:pt idx="90">
                  <c:v>105.9</c:v>
                </c:pt>
                <c:pt idx="91">
                  <c:v>108.7</c:v>
                </c:pt>
                <c:pt idx="92">
                  <c:v>112.12</c:v>
                </c:pt>
                <c:pt idx="93">
                  <c:v>111.53</c:v>
                </c:pt>
                <c:pt idx="94">
                  <c:v>105.95</c:v>
                </c:pt>
                <c:pt idx="95">
                  <c:v>103.52</c:v>
                </c:pt>
                <c:pt idx="96">
                  <c:v>102.1</c:v>
                </c:pt>
                <c:pt idx="97">
                  <c:v>104.87</c:v>
                </c:pt>
                <c:pt idx="98">
                  <c:v>102.51</c:v>
                </c:pt>
                <c:pt idx="99">
                  <c:v>101.66</c:v>
                </c:pt>
                <c:pt idx="100">
                  <c:v>104.33</c:v>
                </c:pt>
                <c:pt idx="101">
                  <c:v>102.91</c:v>
                </c:pt>
                <c:pt idx="102">
                  <c:v>101.86</c:v>
                </c:pt>
                <c:pt idx="103">
                  <c:v>103.62</c:v>
                </c:pt>
                <c:pt idx="104">
                  <c:v>106.22</c:v>
                </c:pt>
                <c:pt idx="105">
                  <c:v>106.21</c:v>
                </c:pt>
              </c:numCache>
            </c:numRef>
          </c:val>
          <c:smooth val="1"/>
          <c:extLst>
            <c:ext xmlns:c16="http://schemas.microsoft.com/office/drawing/2014/chart" uri="{C3380CC4-5D6E-409C-BE32-E72D297353CC}">
              <c16:uniqueId val="{00000000-B5DA-4CF2-8481-9A3C48B36F66}"/>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max val="113"/>
          <c:min val="88"/>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040257085376318E-2"/>
          <c:y val="0.11946300339133428"/>
          <c:w val="0.82707972569932631"/>
          <c:h val="0.74267928592266708"/>
        </c:manualLayout>
      </c:layout>
      <c:barChart>
        <c:barDir val="col"/>
        <c:grouping val="clustered"/>
        <c:varyColors val="0"/>
        <c:ser>
          <c:idx val="0"/>
          <c:order val="0"/>
          <c:tx>
            <c:strRef>
              <c:f>Sheet1!$B$1</c:f>
              <c:strCache>
                <c:ptCount val="1"/>
                <c:pt idx="0">
                  <c:v>LNG 해상 교역량(좌)</c:v>
                </c:pt>
              </c:strCache>
            </c:strRef>
          </c:tx>
          <c:spPr>
            <a:solidFill>
              <a:srgbClr val="ADE4FF"/>
            </a:solidFill>
            <a:ln w="25400">
              <a:noFill/>
            </a:ln>
            <a:effectLst/>
          </c:spPr>
          <c:invertIfNegative val="0"/>
          <c:dPt>
            <c:idx val="9"/>
            <c:invertIfNegative val="0"/>
            <c:bubble3D val="0"/>
            <c:spPr>
              <a:solidFill>
                <a:srgbClr val="ADE4FF"/>
              </a:solidFill>
              <a:ln w="25400">
                <a:noFill/>
              </a:ln>
              <a:effectLst/>
            </c:spPr>
            <c:extLst>
              <c:ext xmlns:c16="http://schemas.microsoft.com/office/drawing/2014/chart" uri="{C3380CC4-5D6E-409C-BE32-E72D297353CC}">
                <c16:uniqueId val="{00000001-136D-480D-81A6-BCA89596A5F1}"/>
              </c:ext>
            </c:extLst>
          </c:dPt>
          <c:dPt>
            <c:idx val="10"/>
            <c:invertIfNegative val="0"/>
            <c:bubble3D val="0"/>
            <c:spPr>
              <a:solidFill>
                <a:srgbClr val="ADE4FF"/>
              </a:solidFill>
              <a:ln w="25400">
                <a:noFill/>
              </a:ln>
              <a:effectLst/>
            </c:spPr>
            <c:extLst>
              <c:ext xmlns:c16="http://schemas.microsoft.com/office/drawing/2014/chart" uri="{C3380CC4-5D6E-409C-BE32-E72D297353CC}">
                <c16:uniqueId val="{00000003-136D-480D-81A6-BCA89596A5F1}"/>
              </c:ext>
            </c:extLst>
          </c:dPt>
          <c:dPt>
            <c:idx val="17"/>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11-C0DF-4D38-8974-FB876E3910D6}"/>
              </c:ext>
            </c:extLst>
          </c:dPt>
          <c:dPt>
            <c:idx val="18"/>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10-C0DF-4D38-8974-FB876E3910D6}"/>
              </c:ext>
            </c:extLst>
          </c:dPt>
          <c:dPt>
            <c:idx val="19"/>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F-C0DF-4D38-8974-FB876E3910D6}"/>
              </c:ext>
            </c:extLst>
          </c:dPt>
          <c:dPt>
            <c:idx val="20"/>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E-C0DF-4D38-8974-FB876E3910D6}"/>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D-C0DF-4D38-8974-FB876E3910D6}"/>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C-C0DF-4D38-8974-FB876E3910D6}"/>
              </c:ext>
            </c:extLst>
          </c:dPt>
          <c:dPt>
            <c:idx val="23"/>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B-C0DF-4D38-8974-FB876E3910D6}"/>
              </c:ext>
            </c:extLst>
          </c:dPt>
          <c:dPt>
            <c:idx val="24"/>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A-C0DF-4D38-8974-FB876E3910D6}"/>
              </c:ext>
            </c:extLst>
          </c:dPt>
          <c:cat>
            <c:strRef>
              <c:f>Sheet1!$A$8:$A$32</c:f>
              <c:strCache>
                <c:ptCount val="2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pt idx="21">
                  <c:v>2027(F)</c:v>
                </c:pt>
                <c:pt idx="22">
                  <c:v>2028(F)</c:v>
                </c:pt>
                <c:pt idx="23">
                  <c:v>2029(F)</c:v>
                </c:pt>
                <c:pt idx="24">
                  <c:v>2030(F)</c:v>
                </c:pt>
              </c:strCache>
            </c:strRef>
          </c:cat>
          <c:val>
            <c:numRef>
              <c:f>Sheet1!$B$8:$B$32</c:f>
              <c:numCache>
                <c:formatCode>#,##0.0</c:formatCode>
                <c:ptCount val="25"/>
                <c:pt idx="0">
                  <c:v>159.56764000000001</c:v>
                </c:pt>
                <c:pt idx="1">
                  <c:v>171.43880999999999</c:v>
                </c:pt>
                <c:pt idx="2">
                  <c:v>172.8263</c:v>
                </c:pt>
                <c:pt idx="3">
                  <c:v>182.61193</c:v>
                </c:pt>
                <c:pt idx="4">
                  <c:v>221.55089000000001</c:v>
                </c:pt>
                <c:pt idx="5">
                  <c:v>246.55256</c:v>
                </c:pt>
                <c:pt idx="6">
                  <c:v>239.68299999999999</c:v>
                </c:pt>
                <c:pt idx="7">
                  <c:v>241.11766</c:v>
                </c:pt>
                <c:pt idx="8">
                  <c:v>245.53197</c:v>
                </c:pt>
                <c:pt idx="9">
                  <c:v>249.57850999999999</c:v>
                </c:pt>
                <c:pt idx="10">
                  <c:v>268.11952000000002</c:v>
                </c:pt>
                <c:pt idx="11">
                  <c:v>293.04836999999998</c:v>
                </c:pt>
                <c:pt idx="12">
                  <c:v>317.58864</c:v>
                </c:pt>
                <c:pt idx="13">
                  <c:v>356.29354999999998</c:v>
                </c:pt>
                <c:pt idx="14">
                  <c:v>360.22327000000001</c:v>
                </c:pt>
                <c:pt idx="15">
                  <c:v>380.19083999999998</c:v>
                </c:pt>
                <c:pt idx="16">
                  <c:v>398.52184</c:v>
                </c:pt>
                <c:pt idx="17">
                  <c:v>411.51443</c:v>
                </c:pt>
                <c:pt idx="18">
                  <c:v>429.48023000000001</c:v>
                </c:pt>
                <c:pt idx="19">
                  <c:v>456.28073999999998</c:v>
                </c:pt>
                <c:pt idx="20">
                  <c:v>502.63182999999998</c:v>
                </c:pt>
                <c:pt idx="21">
                  <c:v>541.70533</c:v>
                </c:pt>
                <c:pt idx="22">
                  <c:v>583.22508000000005</c:v>
                </c:pt>
                <c:pt idx="23">
                  <c:v>620.48883000000001</c:v>
                </c:pt>
                <c:pt idx="24">
                  <c:v>656.75508000000002</c:v>
                </c:pt>
              </c:numCache>
            </c:numRef>
          </c:val>
          <c:extLst>
            <c:ext xmlns:c16="http://schemas.microsoft.com/office/drawing/2014/chart" uri="{C3380CC4-5D6E-409C-BE32-E72D297353CC}">
              <c16:uniqueId val="{00000002-BE58-4BEA-8FAA-E7BF9E1B12D6}"/>
            </c:ext>
          </c:extLst>
        </c:ser>
        <c:dLbls>
          <c:showLegendKey val="0"/>
          <c:showVal val="0"/>
          <c:showCatName val="0"/>
          <c:showSerName val="0"/>
          <c:showPercent val="0"/>
          <c:showBubbleSize val="0"/>
        </c:dLbls>
        <c:gapWidth val="40"/>
        <c:overlap val="-10"/>
        <c:axId val="656012624"/>
        <c:axId val="656013016"/>
      </c:barChart>
      <c:lineChart>
        <c:grouping val="standard"/>
        <c:varyColors val="0"/>
        <c:ser>
          <c:idx val="1"/>
          <c:order val="1"/>
          <c:tx>
            <c:strRef>
              <c:f>Sheet1!$C$1</c:f>
              <c:strCache>
                <c:ptCount val="1"/>
                <c:pt idx="0">
                  <c:v>증감률(우)</c:v>
                </c:pt>
              </c:strCache>
            </c:strRef>
          </c:tx>
          <c:spPr>
            <a:ln w="19050" cap="rnd">
              <a:solidFill>
                <a:srgbClr val="00338D"/>
              </a:solidFill>
              <a:prstDash val="solid"/>
              <a:round/>
            </a:ln>
            <a:effectLst/>
          </c:spPr>
          <c:marker>
            <c:symbol val="none"/>
          </c:marker>
          <c:dPt>
            <c:idx val="9"/>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15-136D-480D-81A6-BCA89596A5F1}"/>
              </c:ext>
            </c:extLst>
          </c:dPt>
          <c:dPt>
            <c:idx val="10"/>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17-136D-480D-81A6-BCA89596A5F1}"/>
              </c:ext>
            </c:extLst>
          </c:dPt>
          <c:dPt>
            <c:idx val="17"/>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2-C0DF-4D38-8974-FB876E3910D6}"/>
              </c:ext>
            </c:extLst>
          </c:dPt>
          <c:dPt>
            <c:idx val="18"/>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3-C0DF-4D38-8974-FB876E3910D6}"/>
              </c:ext>
            </c:extLst>
          </c:dPt>
          <c:dPt>
            <c:idx val="19"/>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4-C0DF-4D38-8974-FB876E3910D6}"/>
              </c:ext>
            </c:extLst>
          </c:dPt>
          <c:dPt>
            <c:idx val="20"/>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5-C0DF-4D38-8974-FB876E3910D6}"/>
              </c:ext>
            </c:extLst>
          </c:dPt>
          <c:dPt>
            <c:idx val="21"/>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6-C0DF-4D38-8974-FB876E3910D6}"/>
              </c:ext>
            </c:extLst>
          </c:dPt>
          <c:dPt>
            <c:idx val="22"/>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7-C0DF-4D38-8974-FB876E3910D6}"/>
              </c:ext>
            </c:extLst>
          </c:dPt>
          <c:dPt>
            <c:idx val="23"/>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8-C0DF-4D38-8974-FB876E3910D6}"/>
              </c:ext>
            </c:extLst>
          </c:dPt>
          <c:dPt>
            <c:idx val="24"/>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3-BE58-4BEA-8FAA-E7BF9E1B12D6}"/>
              </c:ext>
            </c:extLst>
          </c:dPt>
          <c:cat>
            <c:strRef>
              <c:f>Sheet1!$A$8:$A$32</c:f>
              <c:strCache>
                <c:ptCount val="25"/>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pt idx="21">
                  <c:v>2027(F)</c:v>
                </c:pt>
                <c:pt idx="22">
                  <c:v>2028(F)</c:v>
                </c:pt>
                <c:pt idx="23">
                  <c:v>2029(F)</c:v>
                </c:pt>
                <c:pt idx="24">
                  <c:v>2030(F)</c:v>
                </c:pt>
              </c:strCache>
            </c:strRef>
          </c:cat>
          <c:val>
            <c:numRef>
              <c:f>Sheet1!$C$8:$C$32</c:f>
              <c:numCache>
                <c:formatCode>#,##0.0</c:formatCode>
                <c:ptCount val="25"/>
                <c:pt idx="0">
                  <c:v>12.406000000000001</c:v>
                </c:pt>
                <c:pt idx="1">
                  <c:v>7.44</c:v>
                </c:pt>
                <c:pt idx="2">
                  <c:v>0.80900000000000005</c:v>
                </c:pt>
                <c:pt idx="3">
                  <c:v>5.6619999999999999</c:v>
                </c:pt>
                <c:pt idx="4">
                  <c:v>21.323</c:v>
                </c:pt>
                <c:pt idx="5">
                  <c:v>11.285</c:v>
                </c:pt>
                <c:pt idx="6">
                  <c:v>-2.786</c:v>
                </c:pt>
                <c:pt idx="7">
                  <c:v>0.59899999999999998</c:v>
                </c:pt>
                <c:pt idx="8">
                  <c:v>1.831</c:v>
                </c:pt>
                <c:pt idx="9">
                  <c:v>1.6479999999999999</c:v>
                </c:pt>
                <c:pt idx="10">
                  <c:v>7.4290000000000003</c:v>
                </c:pt>
                <c:pt idx="11">
                  <c:v>9.298</c:v>
                </c:pt>
                <c:pt idx="12">
                  <c:v>8.3740000000000006</c:v>
                </c:pt>
                <c:pt idx="13">
                  <c:v>12.186999999999999</c:v>
                </c:pt>
                <c:pt idx="14">
                  <c:v>1.103</c:v>
                </c:pt>
                <c:pt idx="15">
                  <c:v>5.5430000000000001</c:v>
                </c:pt>
                <c:pt idx="16">
                  <c:v>4.8220000000000001</c:v>
                </c:pt>
                <c:pt idx="17">
                  <c:v>3.26</c:v>
                </c:pt>
                <c:pt idx="18">
                  <c:v>4.3659999999999997</c:v>
                </c:pt>
                <c:pt idx="19">
                  <c:v>6.24</c:v>
                </c:pt>
                <c:pt idx="20">
                  <c:v>10.157999999999999</c:v>
                </c:pt>
                <c:pt idx="21">
                  <c:v>7.774</c:v>
                </c:pt>
                <c:pt idx="22">
                  <c:v>7.665</c:v>
                </c:pt>
                <c:pt idx="23">
                  <c:v>6.3890000000000002</c:v>
                </c:pt>
                <c:pt idx="24">
                  <c:v>5.8449999999999998</c:v>
                </c:pt>
              </c:numCache>
            </c:numRef>
          </c:val>
          <c:smooth val="1"/>
          <c:extLst>
            <c:ext xmlns:c16="http://schemas.microsoft.com/office/drawing/2014/chart" uri="{C3380CC4-5D6E-409C-BE32-E72D297353CC}">
              <c16:uniqueId val="{00000006-BE58-4BEA-8FAA-E7BF9E1B12D6}"/>
            </c:ext>
          </c:extLst>
        </c:ser>
        <c:dLbls>
          <c:showLegendKey val="0"/>
          <c:showVal val="0"/>
          <c:showCatName val="0"/>
          <c:showSerName val="0"/>
          <c:showPercent val="0"/>
          <c:showBubbleSize val="0"/>
        </c:dLbls>
        <c:marker val="1"/>
        <c:smooth val="0"/>
        <c:axId val="656011840"/>
        <c:axId val="656013408"/>
      </c:lineChart>
      <c:catAx>
        <c:axId val="656012624"/>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56013016"/>
        <c:crossesAt val="0"/>
        <c:auto val="0"/>
        <c:lblAlgn val="ctr"/>
        <c:lblOffset val="100"/>
        <c:noMultiLvlLbl val="0"/>
      </c:catAx>
      <c:valAx>
        <c:axId val="656013016"/>
        <c:scaling>
          <c:orientation val="minMax"/>
          <c:max val="750"/>
          <c:min val="-15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56012624"/>
        <c:crosses val="autoZero"/>
        <c:crossBetween val="between"/>
        <c:majorUnit val="150"/>
      </c:valAx>
      <c:valAx>
        <c:axId val="656013408"/>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656011840"/>
        <c:crosses val="max"/>
        <c:crossBetween val="between"/>
      </c:valAx>
      <c:catAx>
        <c:axId val="656011840"/>
        <c:scaling>
          <c:orientation val="minMax"/>
        </c:scaling>
        <c:delete val="1"/>
        <c:axPos val="b"/>
        <c:numFmt formatCode="General" sourceLinked="1"/>
        <c:majorTickMark val="out"/>
        <c:minorTickMark val="none"/>
        <c:tickLblPos val="nextTo"/>
        <c:crossAx val="656013408"/>
        <c:crossesAt val="0"/>
        <c:auto val="1"/>
        <c:lblAlgn val="ctr"/>
        <c:lblOffset val="100"/>
        <c:noMultiLvlLbl val="1"/>
      </c:catAx>
      <c:spPr>
        <a:noFill/>
        <a:ln>
          <a:noFill/>
        </a:ln>
        <a:effectLst/>
      </c:spPr>
    </c:plotArea>
    <c:legend>
      <c:legendPos val="t"/>
      <c:layout>
        <c:manualLayout>
          <c:xMode val="edge"/>
          <c:yMode val="edge"/>
          <c:x val="0.19360865290068829"/>
          <c:y val="3.1465103156606403E-2"/>
          <c:w val="0.61590462143559488"/>
          <c:h val="8.3913579419276796E-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latin typeface="+mn-lt"/>
        </a:defRPr>
      </a:pPr>
      <a:endParaRPr lang="ko-KR"/>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81071779744333E-2"/>
          <c:y val="0.16855436694574252"/>
          <c:w val="0.81563888888888902"/>
          <c:h val="0.66364378949275638"/>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Sheet1!$B$8:$B$28</c:f>
              <c:numCache>
                <c:formatCode>#,##0.00</c:formatCode>
                <c:ptCount val="21"/>
                <c:pt idx="0">
                  <c:v>14466.852999999999</c:v>
                </c:pt>
                <c:pt idx="1">
                  <c:v>15134.165000000001</c:v>
                </c:pt>
                <c:pt idx="2">
                  <c:v>15873.784</c:v>
                </c:pt>
                <c:pt idx="3">
                  <c:v>17941.150000000001</c:v>
                </c:pt>
                <c:pt idx="4">
                  <c:v>18694.323</c:v>
                </c:pt>
                <c:pt idx="5">
                  <c:v>19324.626</c:v>
                </c:pt>
                <c:pt idx="6">
                  <c:v>19609.522000000001</c:v>
                </c:pt>
                <c:pt idx="7">
                  <c:v>19925.849999999999</c:v>
                </c:pt>
                <c:pt idx="8">
                  <c:v>21284.243999999999</c:v>
                </c:pt>
                <c:pt idx="9">
                  <c:v>22339.291000000001</c:v>
                </c:pt>
                <c:pt idx="10">
                  <c:v>25864.65</c:v>
                </c:pt>
                <c:pt idx="11">
                  <c:v>30311.431</c:v>
                </c:pt>
                <c:pt idx="12">
                  <c:v>33012.129000000001</c:v>
                </c:pt>
                <c:pt idx="13">
                  <c:v>33510.794000000002</c:v>
                </c:pt>
                <c:pt idx="14">
                  <c:v>35131.353999999999</c:v>
                </c:pt>
                <c:pt idx="15">
                  <c:v>37159.925000000003</c:v>
                </c:pt>
                <c:pt idx="16">
                  <c:v>39425.483999999997</c:v>
                </c:pt>
                <c:pt idx="17">
                  <c:v>42163.728000000003</c:v>
                </c:pt>
                <c:pt idx="18">
                  <c:v>46713.937360000004</c:v>
                </c:pt>
                <c:pt idx="19">
                  <c:v>48045.901980000002</c:v>
                </c:pt>
                <c:pt idx="20">
                  <c:v>49850.629410000001</c:v>
                </c:pt>
              </c:numCache>
            </c:numRef>
          </c:val>
          <c:extLst>
            <c:ext xmlns:c16="http://schemas.microsoft.com/office/drawing/2014/chart" uri="{C3380CC4-5D6E-409C-BE32-E72D297353CC}">
              <c16:uniqueId val="{00000002-7977-4126-AE0E-A3EC05930E1B}"/>
            </c:ext>
          </c:extLst>
        </c:ser>
        <c:dLbls>
          <c:showLegendKey val="0"/>
          <c:showVal val="0"/>
          <c:showCatName val="0"/>
          <c:showSerName val="0"/>
          <c:showPercent val="0"/>
          <c:showBubbleSize val="0"/>
        </c:dLbls>
        <c:gapWidth val="40"/>
        <c:overlap val="-10"/>
        <c:axId val="763359432"/>
        <c:axId val="763352768"/>
      </c:barChart>
      <c:lineChart>
        <c:grouping val="standard"/>
        <c:varyColors val="0"/>
        <c:ser>
          <c:idx val="1"/>
          <c:order val="1"/>
          <c:tx>
            <c:strRef>
              <c:f>Sheet1!$C$1</c:f>
              <c:strCache>
                <c:ptCount val="1"/>
                <c:pt idx="0">
                  <c:v>신규인도(우)</c:v>
                </c:pt>
              </c:strCache>
            </c:strRef>
          </c:tx>
          <c:spPr>
            <a:ln w="19050" cap="rnd">
              <a:solidFill>
                <a:schemeClr val="tx2"/>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77-4126-AE0E-A3EC05930E1B}"/>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977-4126-AE0E-A3EC05930E1B}"/>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77-4126-AE0E-A3EC05930E1B}"/>
                </c:ext>
              </c:extLst>
            </c:dLbl>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Sheet1!$C$8:$C$28</c:f>
              <c:numCache>
                <c:formatCode>#,##0.00</c:formatCode>
                <c:ptCount val="21"/>
                <c:pt idx="0">
                  <c:v>944.12900000000002</c:v>
                </c:pt>
                <c:pt idx="1">
                  <c:v>1440.752</c:v>
                </c:pt>
                <c:pt idx="2">
                  <c:v>2872.78</c:v>
                </c:pt>
                <c:pt idx="3">
                  <c:v>1728.9680000000001</c:v>
                </c:pt>
                <c:pt idx="4">
                  <c:v>1310.2670000000001</c:v>
                </c:pt>
                <c:pt idx="5">
                  <c:v>690.39499999999998</c:v>
                </c:pt>
                <c:pt idx="6">
                  <c:v>425.39400000000001</c:v>
                </c:pt>
                <c:pt idx="7">
                  <c:v>1455.481</c:v>
                </c:pt>
                <c:pt idx="8">
                  <c:v>1130.9690000000001</c:v>
                </c:pt>
                <c:pt idx="9">
                  <c:v>3622.13</c:v>
                </c:pt>
                <c:pt idx="10">
                  <c:v>4796.4709999999995</c:v>
                </c:pt>
                <c:pt idx="11">
                  <c:v>3032.7339999999999</c:v>
                </c:pt>
                <c:pt idx="12">
                  <c:v>1424.298</c:v>
                </c:pt>
                <c:pt idx="13">
                  <c:v>1790.7729999999999</c:v>
                </c:pt>
                <c:pt idx="14">
                  <c:v>2101.3690000000001</c:v>
                </c:pt>
                <c:pt idx="15">
                  <c:v>2384.1120000000001</c:v>
                </c:pt>
                <c:pt idx="16">
                  <c:v>2792.2640000000001</c:v>
                </c:pt>
                <c:pt idx="17">
                  <c:v>3373.7069999999999</c:v>
                </c:pt>
              </c:numCache>
            </c:numRef>
          </c:val>
          <c:smooth val="1"/>
          <c:extLst>
            <c:ext xmlns:c16="http://schemas.microsoft.com/office/drawing/2014/chart" uri="{C3380CC4-5D6E-409C-BE32-E72D297353CC}">
              <c16:uniqueId val="{00000006-7977-4126-AE0E-A3EC05930E1B}"/>
            </c:ext>
          </c:extLst>
        </c:ser>
        <c:ser>
          <c:idx val="2"/>
          <c:order val="2"/>
          <c:tx>
            <c:strRef>
              <c:f>Sheet1!$D$1</c:f>
              <c:strCache>
                <c:ptCount val="1"/>
                <c:pt idx="0">
                  <c:v>선박해체(우)</c:v>
                </c:pt>
              </c:strCache>
            </c:strRef>
          </c:tx>
          <c:spPr>
            <a:ln w="19050" cap="rnd">
              <a:solidFill>
                <a:schemeClr val="tx2"/>
              </a:solidFill>
              <a:prstDash val="sysDot"/>
              <a:round/>
            </a:ln>
            <a:effectLst/>
          </c:spPr>
          <c:marker>
            <c:symbol val="none"/>
          </c:marker>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Sheet1!$D$8:$D$28</c:f>
              <c:numCache>
                <c:formatCode>#,##0.00</c:formatCode>
                <c:ptCount val="21"/>
                <c:pt idx="0">
                  <c:v>196.09299999999999</c:v>
                </c:pt>
                <c:pt idx="1">
                  <c:v>692.38800000000003</c:v>
                </c:pt>
                <c:pt idx="2">
                  <c:v>720.33699999999999</c:v>
                </c:pt>
                <c:pt idx="3">
                  <c:v>886.81100000000004</c:v>
                </c:pt>
                <c:pt idx="4">
                  <c:v>671.83500000000004</c:v>
                </c:pt>
                <c:pt idx="5">
                  <c:v>376.99700000000001</c:v>
                </c:pt>
                <c:pt idx="6">
                  <c:v>72.756</c:v>
                </c:pt>
                <c:pt idx="7">
                  <c:v>97.228999999999999</c:v>
                </c:pt>
                <c:pt idx="8">
                  <c:v>150.93600000000001</c:v>
                </c:pt>
                <c:pt idx="9">
                  <c:v>98.070999999999998</c:v>
                </c:pt>
                <c:pt idx="10">
                  <c:v>344.56799999999998</c:v>
                </c:pt>
                <c:pt idx="11">
                  <c:v>330.108</c:v>
                </c:pt>
                <c:pt idx="12">
                  <c:v>925.63300000000004</c:v>
                </c:pt>
                <c:pt idx="13">
                  <c:v>160.608</c:v>
                </c:pt>
                <c:pt idx="14">
                  <c:v>68.975999999999999</c:v>
                </c:pt>
                <c:pt idx="15">
                  <c:v>115.039</c:v>
                </c:pt>
                <c:pt idx="16">
                  <c:v>54.02</c:v>
                </c:pt>
                <c:pt idx="17">
                  <c:v>107.256</c:v>
                </c:pt>
              </c:numCache>
            </c:numRef>
          </c:val>
          <c:smooth val="1"/>
          <c:extLst>
            <c:ext xmlns:c16="http://schemas.microsoft.com/office/drawing/2014/chart" uri="{C3380CC4-5D6E-409C-BE32-E72D297353CC}">
              <c16:uniqueId val="{00000007-7977-4126-AE0E-A3EC05930E1B}"/>
            </c:ext>
          </c:extLst>
        </c:ser>
        <c:dLbls>
          <c:showLegendKey val="0"/>
          <c:showVal val="0"/>
          <c:showCatName val="0"/>
          <c:showSerName val="0"/>
          <c:showPercent val="0"/>
          <c:showBubbleSize val="0"/>
        </c:dLbls>
        <c:marker val="1"/>
        <c:smooth val="0"/>
        <c:axId val="763360216"/>
        <c:axId val="763359824"/>
      </c:lineChart>
      <c:catAx>
        <c:axId val="76335943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52768"/>
        <c:crossesAt val="0"/>
        <c:auto val="0"/>
        <c:lblAlgn val="ctr"/>
        <c:lblOffset val="100"/>
        <c:noMultiLvlLbl val="0"/>
      </c:catAx>
      <c:valAx>
        <c:axId val="76335276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59432"/>
        <c:crosses val="autoZero"/>
        <c:crossBetween val="between"/>
      </c:valAx>
      <c:valAx>
        <c:axId val="763359824"/>
        <c:scaling>
          <c:orientation val="minMax"/>
          <c:min val="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60216"/>
        <c:crosses val="max"/>
        <c:crossBetween val="between"/>
      </c:valAx>
      <c:catAx>
        <c:axId val="763360216"/>
        <c:scaling>
          <c:orientation val="minMax"/>
        </c:scaling>
        <c:delete val="1"/>
        <c:axPos val="b"/>
        <c:numFmt formatCode="General" sourceLinked="1"/>
        <c:majorTickMark val="out"/>
        <c:minorTickMark val="none"/>
        <c:tickLblPos val="nextTo"/>
        <c:crossAx val="763359824"/>
        <c:crossesAt val="0"/>
        <c:auto val="1"/>
        <c:lblAlgn val="ctr"/>
        <c:lblOffset val="100"/>
        <c:noMultiLvlLbl val="0"/>
      </c:catAx>
      <c:spPr>
        <a:noFill/>
        <a:ln>
          <a:noFill/>
        </a:ln>
        <a:effectLst/>
      </c:spPr>
    </c:plotArea>
    <c:legend>
      <c:legendPos val="t"/>
      <c:legendEntry>
        <c:idx val="0"/>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Entry>
      <c:layout>
        <c:manualLayout>
          <c:xMode val="edge"/>
          <c:yMode val="edge"/>
          <c:x val="0.14129671832323024"/>
          <c:y val="5.8310597081405083E-2"/>
          <c:w val="0.70263321723464456"/>
          <c:h val="7.3517160559360348E-2"/>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65000"/>
                  <a:lumOff val="35000"/>
                </a:schemeClr>
              </a:gs>
              <a:gs pos="99000">
                <a:schemeClr val="tx1">
                  <a:lumMod val="65000"/>
                  <a:lumOff val="35000"/>
                </a:schemeClr>
              </a:gs>
            </a:gsLst>
            <a:lin ang="5400000" scaled="1"/>
          </a:gradFill>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81071779744333E-2"/>
          <c:y val="0.16855436694574252"/>
          <c:w val="0.81563888888888902"/>
          <c:h val="0.66364378949275638"/>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Sheet1!$B$8:$B$28</c:f>
              <c:numCache>
                <c:formatCode>#,##0.00</c:formatCode>
                <c:ptCount val="21"/>
                <c:pt idx="0">
                  <c:v>22911.037</c:v>
                </c:pt>
                <c:pt idx="1">
                  <c:v>26905.406999999999</c:v>
                </c:pt>
                <c:pt idx="2">
                  <c:v>31545.733</c:v>
                </c:pt>
                <c:pt idx="3">
                  <c:v>40524.332000000002</c:v>
                </c:pt>
                <c:pt idx="4">
                  <c:v>47475.406000000003</c:v>
                </c:pt>
                <c:pt idx="5">
                  <c:v>51780.565000000002</c:v>
                </c:pt>
                <c:pt idx="6">
                  <c:v>53259.432000000001</c:v>
                </c:pt>
                <c:pt idx="7">
                  <c:v>53460.436999999998</c:v>
                </c:pt>
                <c:pt idx="8">
                  <c:v>55588.375</c:v>
                </c:pt>
                <c:pt idx="9">
                  <c:v>60506.667999999998</c:v>
                </c:pt>
                <c:pt idx="10">
                  <c:v>64814.239999999998</c:v>
                </c:pt>
                <c:pt idx="11">
                  <c:v>69765.297999999995</c:v>
                </c:pt>
                <c:pt idx="12">
                  <c:v>74300.612999999998</c:v>
                </c:pt>
                <c:pt idx="13">
                  <c:v>82503.922999999995</c:v>
                </c:pt>
                <c:pt idx="14">
                  <c:v>89048.369000000006</c:v>
                </c:pt>
                <c:pt idx="15">
                  <c:v>93626.808999999994</c:v>
                </c:pt>
                <c:pt idx="16">
                  <c:v>102935.086</c:v>
                </c:pt>
                <c:pt idx="17">
                  <c:v>107456.511</c:v>
                </c:pt>
                <c:pt idx="18">
                  <c:v>112303.63245</c:v>
                </c:pt>
                <c:pt idx="19">
                  <c:v>122983.62716</c:v>
                </c:pt>
                <c:pt idx="20">
                  <c:v>136061.61162000001</c:v>
                </c:pt>
              </c:numCache>
            </c:numRef>
          </c:val>
          <c:extLst>
            <c:ext xmlns:c16="http://schemas.microsoft.com/office/drawing/2014/chart" uri="{C3380CC4-5D6E-409C-BE32-E72D297353CC}">
              <c16:uniqueId val="{00000002-7977-4126-AE0E-A3EC05930E1B}"/>
            </c:ext>
          </c:extLst>
        </c:ser>
        <c:dLbls>
          <c:showLegendKey val="0"/>
          <c:showVal val="0"/>
          <c:showCatName val="0"/>
          <c:showSerName val="0"/>
          <c:showPercent val="0"/>
          <c:showBubbleSize val="0"/>
        </c:dLbls>
        <c:gapWidth val="40"/>
        <c:overlap val="-10"/>
        <c:axId val="763359432"/>
        <c:axId val="763352768"/>
      </c:barChart>
      <c:lineChart>
        <c:grouping val="standard"/>
        <c:varyColors val="0"/>
        <c:ser>
          <c:idx val="1"/>
          <c:order val="1"/>
          <c:tx>
            <c:strRef>
              <c:f>Sheet1!$C$1</c:f>
              <c:strCache>
                <c:ptCount val="1"/>
                <c:pt idx="0">
                  <c:v>신규인도(우)</c:v>
                </c:pt>
              </c:strCache>
            </c:strRef>
          </c:tx>
          <c:spPr>
            <a:ln w="19050" cap="rnd">
              <a:solidFill>
                <a:schemeClr val="tx2"/>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77-4126-AE0E-A3EC05930E1B}"/>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977-4126-AE0E-A3EC05930E1B}"/>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77-4126-AE0E-A3EC05930E1B}"/>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Sheet1!$C$8:$C$28</c:f>
              <c:numCache>
                <c:formatCode>#,##0.00</c:formatCode>
                <c:ptCount val="21"/>
                <c:pt idx="0">
                  <c:v>3994.37</c:v>
                </c:pt>
                <c:pt idx="1">
                  <c:v>4798.7139999999999</c:v>
                </c:pt>
                <c:pt idx="2">
                  <c:v>9133.5169999999998</c:v>
                </c:pt>
                <c:pt idx="3">
                  <c:v>7215.1819999999998</c:v>
                </c:pt>
                <c:pt idx="4">
                  <c:v>4433.6090000000004</c:v>
                </c:pt>
                <c:pt idx="5">
                  <c:v>1830.4169999999999</c:v>
                </c:pt>
                <c:pt idx="6">
                  <c:v>323.08600000000001</c:v>
                </c:pt>
                <c:pt idx="7">
                  <c:v>2539.4479999999999</c:v>
                </c:pt>
                <c:pt idx="8">
                  <c:v>5313.82</c:v>
                </c:pt>
                <c:pt idx="9">
                  <c:v>4714.3040000000001</c:v>
                </c:pt>
                <c:pt idx="10">
                  <c:v>5207.5529999999999</c:v>
                </c:pt>
                <c:pt idx="11">
                  <c:v>4794.8490000000002</c:v>
                </c:pt>
                <c:pt idx="12">
                  <c:v>8992.2630000000008</c:v>
                </c:pt>
                <c:pt idx="13">
                  <c:v>7171.9639999999999</c:v>
                </c:pt>
                <c:pt idx="14">
                  <c:v>6014.143</c:v>
                </c:pt>
                <c:pt idx="15">
                  <c:v>10066.819</c:v>
                </c:pt>
                <c:pt idx="16">
                  <c:v>4658.0050000000001</c:v>
                </c:pt>
                <c:pt idx="17">
                  <c:v>3549.7759999999998</c:v>
                </c:pt>
              </c:numCache>
            </c:numRef>
          </c:val>
          <c:smooth val="1"/>
          <c:extLst>
            <c:ext xmlns:c16="http://schemas.microsoft.com/office/drawing/2014/chart" uri="{C3380CC4-5D6E-409C-BE32-E72D297353CC}">
              <c16:uniqueId val="{00000006-7977-4126-AE0E-A3EC05930E1B}"/>
            </c:ext>
          </c:extLst>
        </c:ser>
        <c:ser>
          <c:idx val="2"/>
          <c:order val="2"/>
          <c:tx>
            <c:strRef>
              <c:f>Sheet1!$D$1</c:f>
              <c:strCache>
                <c:ptCount val="1"/>
                <c:pt idx="0">
                  <c:v>선박해체(우)</c:v>
                </c:pt>
              </c:strCache>
            </c:strRef>
          </c:tx>
          <c:spPr>
            <a:ln w="19050" cap="rnd">
              <a:solidFill>
                <a:schemeClr val="tx2"/>
              </a:solidFill>
              <a:prstDash val="sysDot"/>
              <a:round/>
            </a:ln>
            <a:effectLst/>
          </c:spPr>
          <c:marker>
            <c:symbol val="none"/>
          </c:marker>
          <c:cat>
            <c:strRef>
              <c:f>Sheet1!$A$8:$A$28</c:f>
              <c:strCache>
                <c:ptCount val="21"/>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2023(F)</c:v>
                </c:pt>
                <c:pt idx="18">
                  <c:v>2024(F)</c:v>
                </c:pt>
                <c:pt idx="19">
                  <c:v>2025(F)</c:v>
                </c:pt>
                <c:pt idx="20">
                  <c:v>2026(F)</c:v>
                </c:pt>
              </c:strCache>
            </c:strRef>
          </c:cat>
          <c:val>
            <c:numRef>
              <c:f>Sheet1!$D$8:$D$28</c:f>
              <c:numCache>
                <c:formatCode>#,##0.00</c:formatCode>
                <c:ptCount val="21"/>
                <c:pt idx="0">
                  <c:v>0</c:v>
                </c:pt>
                <c:pt idx="1">
                  <c:v>29.388000000000002</c:v>
                </c:pt>
                <c:pt idx="2">
                  <c:v>145.08799999999999</c:v>
                </c:pt>
                <c:pt idx="3">
                  <c:v>0</c:v>
                </c:pt>
                <c:pt idx="4">
                  <c:v>128.44999999999999</c:v>
                </c:pt>
                <c:pt idx="5">
                  <c:v>225.19</c:v>
                </c:pt>
                <c:pt idx="6">
                  <c:v>122.081</c:v>
                </c:pt>
                <c:pt idx="7">
                  <c:v>411.68</c:v>
                </c:pt>
                <c:pt idx="8">
                  <c:v>269.3</c:v>
                </c:pt>
                <c:pt idx="9">
                  <c:v>280.85500000000002</c:v>
                </c:pt>
                <c:pt idx="10">
                  <c:v>256.495</c:v>
                </c:pt>
                <c:pt idx="11">
                  <c:v>259.53399999999999</c:v>
                </c:pt>
                <c:pt idx="12">
                  <c:v>524.05999999999995</c:v>
                </c:pt>
                <c:pt idx="13">
                  <c:v>255.429</c:v>
                </c:pt>
                <c:pt idx="14">
                  <c:v>780.52800000000002</c:v>
                </c:pt>
                <c:pt idx="15">
                  <c:v>886.428</c:v>
                </c:pt>
                <c:pt idx="16">
                  <c:v>126.54</c:v>
                </c:pt>
                <c:pt idx="17">
                  <c:v>688.09799999999996</c:v>
                </c:pt>
              </c:numCache>
            </c:numRef>
          </c:val>
          <c:smooth val="1"/>
          <c:extLst>
            <c:ext xmlns:c16="http://schemas.microsoft.com/office/drawing/2014/chart" uri="{C3380CC4-5D6E-409C-BE32-E72D297353CC}">
              <c16:uniqueId val="{00000007-7977-4126-AE0E-A3EC05930E1B}"/>
            </c:ext>
          </c:extLst>
        </c:ser>
        <c:dLbls>
          <c:showLegendKey val="0"/>
          <c:showVal val="0"/>
          <c:showCatName val="0"/>
          <c:showSerName val="0"/>
          <c:showPercent val="0"/>
          <c:showBubbleSize val="0"/>
        </c:dLbls>
        <c:marker val="1"/>
        <c:smooth val="0"/>
        <c:axId val="763360216"/>
        <c:axId val="763359824"/>
      </c:lineChart>
      <c:catAx>
        <c:axId val="76335943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52768"/>
        <c:crossesAt val="0"/>
        <c:auto val="0"/>
        <c:lblAlgn val="ctr"/>
        <c:lblOffset val="100"/>
        <c:noMultiLvlLbl val="0"/>
      </c:catAx>
      <c:valAx>
        <c:axId val="76335276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59432"/>
        <c:crosses val="autoZero"/>
        <c:crossBetween val="between"/>
      </c:valAx>
      <c:valAx>
        <c:axId val="763359824"/>
        <c:scaling>
          <c:orientation val="minMax"/>
          <c:min val="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3360216"/>
        <c:crosses val="max"/>
        <c:crossBetween val="between"/>
      </c:valAx>
      <c:catAx>
        <c:axId val="763360216"/>
        <c:scaling>
          <c:orientation val="minMax"/>
        </c:scaling>
        <c:delete val="1"/>
        <c:axPos val="b"/>
        <c:numFmt formatCode="General" sourceLinked="1"/>
        <c:majorTickMark val="out"/>
        <c:minorTickMark val="none"/>
        <c:tickLblPos val="nextTo"/>
        <c:crossAx val="763359824"/>
        <c:crossesAt val="0"/>
        <c:auto val="1"/>
        <c:lblAlgn val="ctr"/>
        <c:lblOffset val="100"/>
        <c:noMultiLvlLbl val="1"/>
      </c:catAx>
      <c:spPr>
        <a:noFill/>
        <a:ln>
          <a:noFill/>
        </a:ln>
        <a:effectLst/>
      </c:spPr>
    </c:plotArea>
    <c:legend>
      <c:legendPos val="t"/>
      <c:legendEntry>
        <c:idx val="0"/>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Entry>
      <c:layout>
        <c:manualLayout>
          <c:xMode val="edge"/>
          <c:yMode val="edge"/>
          <c:x val="0.13240315882426673"/>
          <c:y val="5.8310597081405083E-2"/>
          <c:w val="0.71745581639958367"/>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327925270403148"/>
          <c:y val="0.12607420264856745"/>
          <c:w val="0.81563888888888902"/>
          <c:h val="0.70004795372284556"/>
        </c:manualLayout>
      </c:layout>
      <c:barChart>
        <c:barDir val="col"/>
        <c:grouping val="clustered"/>
        <c:varyColors val="0"/>
        <c:ser>
          <c:idx val="0"/>
          <c:order val="0"/>
          <c:tx>
            <c:strRef>
              <c:f>Sheet1!$B$1</c:f>
              <c:strCache>
                <c:ptCount val="1"/>
                <c:pt idx="0">
                  <c:v>LPG 선복량(좌)</c:v>
                </c:pt>
              </c:strCache>
            </c:strRef>
          </c:tx>
          <c:spPr>
            <a:solidFill>
              <a:srgbClr val="76D2FF"/>
            </a:solidFill>
            <a:ln w="25400">
              <a:noFill/>
            </a:ln>
            <a:effectLst/>
          </c:spPr>
          <c:invertIfNegative val="0"/>
          <c:dPt>
            <c:idx val="0"/>
            <c:invertIfNegative val="0"/>
            <c:bubble3D val="0"/>
            <c:spPr>
              <a:solidFill>
                <a:srgbClr val="76D2FF"/>
              </a:solidFill>
              <a:ln w="25400">
                <a:noFill/>
              </a:ln>
              <a:effectLst/>
            </c:spPr>
            <c:extLst>
              <c:ext xmlns:c16="http://schemas.microsoft.com/office/drawing/2014/chart" uri="{C3380CC4-5D6E-409C-BE32-E72D297353CC}">
                <c16:uniqueId val="{00000001-EAC6-4E13-9D2F-EC640F35799A}"/>
              </c:ext>
            </c:extLst>
          </c:dPt>
          <c:dPt>
            <c:idx val="17"/>
            <c:invertIfNegative val="0"/>
            <c:bubble3D val="0"/>
            <c:spPr>
              <a:solidFill>
                <a:srgbClr val="76D2FF"/>
              </a:solidFill>
              <a:ln w="25400">
                <a:noFill/>
              </a:ln>
              <a:effectLst/>
            </c:spPr>
            <c:extLst>
              <c:ext xmlns:c16="http://schemas.microsoft.com/office/drawing/2014/chart" uri="{C3380CC4-5D6E-409C-BE32-E72D297353CC}">
                <c16:uniqueId val="{00000003-EAC6-4E13-9D2F-EC640F35799A}"/>
              </c:ext>
            </c:extLst>
          </c:dPt>
          <c:dPt>
            <c:idx val="18"/>
            <c:invertIfNegative val="0"/>
            <c:bubble3D val="0"/>
            <c:spPr>
              <a:solidFill>
                <a:srgbClr val="76D2FF"/>
              </a:solidFill>
              <a:ln w="25400">
                <a:noFill/>
              </a:ln>
              <a:effectLst/>
            </c:spPr>
            <c:extLst>
              <c:ext xmlns:c16="http://schemas.microsoft.com/office/drawing/2014/chart" uri="{C3380CC4-5D6E-409C-BE32-E72D297353CC}">
                <c16:uniqueId val="{00000005-EAC6-4E13-9D2F-EC640F35799A}"/>
              </c:ext>
            </c:extLst>
          </c:dPt>
          <c:dPt>
            <c:idx val="21"/>
            <c:invertIfNegative val="0"/>
            <c:bubble3D val="0"/>
            <c:spPr>
              <a:pattFill prst="dkUpDiag">
                <a:fgClr>
                  <a:srgbClr val="76D2FF"/>
                </a:fgClr>
                <a:bgClr>
                  <a:srgbClr val="FFFFFF"/>
                </a:bgClr>
              </a:pattFill>
              <a:ln w="25400">
                <a:noFill/>
              </a:ln>
              <a:effectLst/>
            </c:spPr>
            <c:extLst>
              <c:ext xmlns:c16="http://schemas.microsoft.com/office/drawing/2014/chart" uri="{C3380CC4-5D6E-409C-BE32-E72D297353CC}">
                <c16:uniqueId val="{0000000A-3E93-4BE0-8D9D-4B07EC8B67D5}"/>
              </c:ext>
            </c:extLst>
          </c:dPt>
          <c:dPt>
            <c:idx val="22"/>
            <c:invertIfNegative val="0"/>
            <c:bubble3D val="0"/>
            <c:spPr>
              <a:pattFill prst="dkUpDiag">
                <a:fgClr>
                  <a:srgbClr val="76D2FF"/>
                </a:fgClr>
                <a:bgClr>
                  <a:srgbClr val="FFFFFF"/>
                </a:bgClr>
              </a:pattFill>
              <a:ln w="25400">
                <a:noFill/>
              </a:ln>
              <a:effectLst/>
            </c:spPr>
            <c:extLst>
              <c:ext xmlns:c16="http://schemas.microsoft.com/office/drawing/2014/chart" uri="{C3380CC4-5D6E-409C-BE32-E72D297353CC}">
                <c16:uniqueId val="{0000000E-0798-483D-AEA9-6A74ABB95529}"/>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Sheet1!$B$4:$B$26</c:f>
              <c:numCache>
                <c:formatCode>#,##0.00</c:formatCode>
                <c:ptCount val="23"/>
                <c:pt idx="0">
                  <c:v>379424</c:v>
                </c:pt>
                <c:pt idx="1">
                  <c:v>971035</c:v>
                </c:pt>
                <c:pt idx="2">
                  <c:v>1704907</c:v>
                </c:pt>
                <c:pt idx="3">
                  <c:v>2869046</c:v>
                </c:pt>
                <c:pt idx="4">
                  <c:v>3048667</c:v>
                </c:pt>
                <c:pt idx="5">
                  <c:v>911650</c:v>
                </c:pt>
                <c:pt idx="6">
                  <c:v>852752</c:v>
                </c:pt>
                <c:pt idx="7">
                  <c:v>156663</c:v>
                </c:pt>
                <c:pt idx="8">
                  <c:v>872233</c:v>
                </c:pt>
                <c:pt idx="9">
                  <c:v>598670</c:v>
                </c:pt>
                <c:pt idx="10">
                  <c:v>1643469</c:v>
                </c:pt>
                <c:pt idx="11">
                  <c:v>4519014</c:v>
                </c:pt>
                <c:pt idx="12">
                  <c:v>5608758</c:v>
                </c:pt>
                <c:pt idx="13">
                  <c:v>4277113</c:v>
                </c:pt>
                <c:pt idx="14">
                  <c:v>470027</c:v>
                </c:pt>
                <c:pt idx="15">
                  <c:v>1281196</c:v>
                </c:pt>
                <c:pt idx="16">
                  <c:v>2112406</c:v>
                </c:pt>
                <c:pt idx="17">
                  <c:v>3250090</c:v>
                </c:pt>
                <c:pt idx="18">
                  <c:v>2375992</c:v>
                </c:pt>
                <c:pt idx="19">
                  <c:v>6153475</c:v>
                </c:pt>
                <c:pt idx="20">
                  <c:v>3056668</c:v>
                </c:pt>
                <c:pt idx="21">
                  <c:v>1500168</c:v>
                </c:pt>
                <c:pt idx="22">
                  <c:v>5315912</c:v>
                </c:pt>
              </c:numCache>
            </c:numRef>
          </c:val>
          <c:extLst>
            <c:ext xmlns:c16="http://schemas.microsoft.com/office/drawing/2014/chart" uri="{C3380CC4-5D6E-409C-BE32-E72D297353CC}">
              <c16:uniqueId val="{00000006-EAC6-4E13-9D2F-EC640F35799A}"/>
            </c:ext>
          </c:extLst>
        </c:ser>
        <c:ser>
          <c:idx val="2"/>
          <c:order val="2"/>
          <c:tx>
            <c:strRef>
              <c:f>Sheet1!$D$1</c:f>
              <c:strCache>
                <c:ptCount val="1"/>
                <c:pt idx="0">
                  <c:v>LNG 선복량(좌)</c:v>
                </c:pt>
              </c:strCache>
            </c:strRef>
          </c:tx>
          <c:spPr>
            <a:solidFill>
              <a:srgbClr val="0072DA"/>
            </a:solidFill>
            <a:ln>
              <a:noFill/>
            </a:ln>
            <a:effectLst/>
          </c:spPr>
          <c:invertIfNegative val="0"/>
          <c:dPt>
            <c:idx val="21"/>
            <c:invertIfNegative val="0"/>
            <c:bubble3D val="0"/>
            <c:spPr>
              <a:pattFill prst="dkUpDiag">
                <a:fgClr>
                  <a:srgbClr val="0072DA"/>
                </a:fgClr>
                <a:bgClr>
                  <a:srgbClr val="FFFFFF"/>
                </a:bgClr>
              </a:pattFill>
              <a:ln>
                <a:noFill/>
              </a:ln>
              <a:effectLst/>
            </c:spPr>
            <c:extLst>
              <c:ext xmlns:c16="http://schemas.microsoft.com/office/drawing/2014/chart" uri="{C3380CC4-5D6E-409C-BE32-E72D297353CC}">
                <c16:uniqueId val="{00000017-AC09-4391-B0A3-6958B599B7C5}"/>
              </c:ext>
            </c:extLst>
          </c:dPt>
          <c:dPt>
            <c:idx val="22"/>
            <c:invertIfNegative val="0"/>
            <c:bubble3D val="0"/>
            <c:spPr>
              <a:pattFill prst="dkUpDiag">
                <a:fgClr>
                  <a:srgbClr val="0072DA"/>
                </a:fgClr>
                <a:bgClr>
                  <a:srgbClr val="FFFFFF"/>
                </a:bgClr>
              </a:pattFill>
              <a:ln>
                <a:noFill/>
              </a:ln>
              <a:effectLst/>
            </c:spPr>
            <c:extLst>
              <c:ext xmlns:c16="http://schemas.microsoft.com/office/drawing/2014/chart" uri="{C3380CC4-5D6E-409C-BE32-E72D297353CC}">
                <c16:uniqueId val="{00000016-AC09-4391-B0A3-6958B599B7C5}"/>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Sheet1!$D$4:$D$26</c:f>
              <c:numCache>
                <c:formatCode>#,##0.00</c:formatCode>
                <c:ptCount val="23"/>
                <c:pt idx="0">
                  <c:v>2668638</c:v>
                </c:pt>
                <c:pt idx="1">
                  <c:v>2193198</c:v>
                </c:pt>
                <c:pt idx="2">
                  <c:v>10947399</c:v>
                </c:pt>
                <c:pt idx="3">
                  <c:v>6849235</c:v>
                </c:pt>
                <c:pt idx="4">
                  <c:v>6874733</c:v>
                </c:pt>
                <c:pt idx="5">
                  <c:v>4198581</c:v>
                </c:pt>
                <c:pt idx="6">
                  <c:v>813536</c:v>
                </c:pt>
                <c:pt idx="7">
                  <c:v>640000</c:v>
                </c:pt>
                <c:pt idx="8">
                  <c:v>460766</c:v>
                </c:pt>
                <c:pt idx="9">
                  <c:v>8214814</c:v>
                </c:pt>
                <c:pt idx="10">
                  <c:v>6319248</c:v>
                </c:pt>
                <c:pt idx="11">
                  <c:v>6488445</c:v>
                </c:pt>
                <c:pt idx="12">
                  <c:v>11173823</c:v>
                </c:pt>
                <c:pt idx="13">
                  <c:v>5047472</c:v>
                </c:pt>
                <c:pt idx="14">
                  <c:v>1421018</c:v>
                </c:pt>
                <c:pt idx="15">
                  <c:v>2640344</c:v>
                </c:pt>
                <c:pt idx="16">
                  <c:v>11788593</c:v>
                </c:pt>
                <c:pt idx="17">
                  <c:v>8924323</c:v>
                </c:pt>
                <c:pt idx="18">
                  <c:v>8843505</c:v>
                </c:pt>
                <c:pt idx="19">
                  <c:v>12793692</c:v>
                </c:pt>
                <c:pt idx="20">
                  <c:v>31519200</c:v>
                </c:pt>
                <c:pt idx="21">
                  <c:v>24224300</c:v>
                </c:pt>
                <c:pt idx="22">
                  <c:v>7447000</c:v>
                </c:pt>
              </c:numCache>
            </c:numRef>
          </c:val>
          <c:extLst>
            <c:ext xmlns:c16="http://schemas.microsoft.com/office/drawing/2014/chart" uri="{C3380CC4-5D6E-409C-BE32-E72D297353CC}">
              <c16:uniqueId val="{00000012-AC09-4391-B0A3-6958B599B7C5}"/>
            </c:ext>
          </c:extLst>
        </c:ser>
        <c:dLbls>
          <c:showLegendKey val="0"/>
          <c:showVal val="0"/>
          <c:showCatName val="0"/>
          <c:showSerName val="0"/>
          <c:showPercent val="0"/>
          <c:showBubbleSize val="0"/>
        </c:dLbls>
        <c:gapWidth val="50"/>
        <c:axId val="660024112"/>
        <c:axId val="660023328"/>
      </c:barChart>
      <c:lineChart>
        <c:grouping val="standard"/>
        <c:varyColors val="0"/>
        <c:ser>
          <c:idx val="1"/>
          <c:order val="1"/>
          <c:tx>
            <c:strRef>
              <c:f>Sheet1!$C$1</c:f>
              <c:strCache>
                <c:ptCount val="1"/>
                <c:pt idx="0">
                  <c:v>LPG 척수(우)</c:v>
                </c:pt>
              </c:strCache>
            </c:strRef>
          </c:tx>
          <c:spPr>
            <a:ln w="15875" cap="rnd">
              <a:solidFill>
                <a:srgbClr val="00338D"/>
              </a:solidFill>
              <a:round/>
            </a:ln>
            <a:effectLst/>
          </c:spPr>
          <c:marker>
            <c:symbol val="none"/>
          </c:marker>
          <c:dPt>
            <c:idx val="17"/>
            <c:marker>
              <c:symbol val="none"/>
            </c:marker>
            <c:bubble3D val="0"/>
            <c:spPr>
              <a:ln w="15875" cap="rnd">
                <a:solidFill>
                  <a:srgbClr val="00338D"/>
                </a:solidFill>
                <a:round/>
              </a:ln>
              <a:effectLst/>
            </c:spPr>
            <c:extLst>
              <c:ext xmlns:c16="http://schemas.microsoft.com/office/drawing/2014/chart" uri="{C3380CC4-5D6E-409C-BE32-E72D297353CC}">
                <c16:uniqueId val="{00000008-EAC6-4E13-9D2F-EC640F35799A}"/>
              </c:ext>
            </c:extLst>
          </c:dPt>
          <c:dPt>
            <c:idx val="18"/>
            <c:marker>
              <c:symbol val="none"/>
            </c:marker>
            <c:bubble3D val="0"/>
            <c:spPr>
              <a:ln w="15875" cap="rnd">
                <a:solidFill>
                  <a:srgbClr val="00338D"/>
                </a:solidFill>
                <a:prstDash val="solid"/>
                <a:round/>
              </a:ln>
              <a:effectLst/>
            </c:spPr>
            <c:extLst>
              <c:ext xmlns:c16="http://schemas.microsoft.com/office/drawing/2014/chart" uri="{C3380CC4-5D6E-409C-BE32-E72D297353CC}">
                <c16:uniqueId val="{0000000A-EAC6-4E13-9D2F-EC640F35799A}"/>
              </c:ext>
            </c:extLst>
          </c:dPt>
          <c:dPt>
            <c:idx val="21"/>
            <c:marker>
              <c:symbol val="none"/>
            </c:marker>
            <c:bubble3D val="0"/>
            <c:spPr>
              <a:ln w="15875" cap="rnd">
                <a:solidFill>
                  <a:srgbClr val="00338D"/>
                </a:solidFill>
                <a:prstDash val="sysDot"/>
                <a:round/>
              </a:ln>
              <a:effectLst/>
            </c:spPr>
            <c:extLst>
              <c:ext xmlns:c16="http://schemas.microsoft.com/office/drawing/2014/chart" uri="{C3380CC4-5D6E-409C-BE32-E72D297353CC}">
                <c16:uniqueId val="{0000000B-3E93-4BE0-8D9D-4B07EC8B67D5}"/>
              </c:ext>
            </c:extLst>
          </c:dPt>
          <c:dPt>
            <c:idx val="22"/>
            <c:marker>
              <c:symbol val="none"/>
            </c:marker>
            <c:bubble3D val="0"/>
            <c:spPr>
              <a:ln w="15875" cap="rnd">
                <a:solidFill>
                  <a:srgbClr val="00338D"/>
                </a:solidFill>
                <a:prstDash val="sysDot"/>
                <a:round/>
              </a:ln>
              <a:effectLst/>
            </c:spPr>
            <c:extLst>
              <c:ext xmlns:c16="http://schemas.microsoft.com/office/drawing/2014/chart" uri="{C3380CC4-5D6E-409C-BE32-E72D297353CC}">
                <c16:uniqueId val="{0000000F-0798-483D-AEA9-6A74ABB95529}"/>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AC6-4E13-9D2F-EC640F35799A}"/>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AC6-4E13-9D2F-EC640F35799A}"/>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AC6-4E13-9D2F-EC640F35799A}"/>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Sheet1!$C$4:$C$26</c:f>
              <c:numCache>
                <c:formatCode>#,##0</c:formatCode>
                <c:ptCount val="23"/>
                <c:pt idx="0">
                  <c:v>14</c:v>
                </c:pt>
                <c:pt idx="1">
                  <c:v>26</c:v>
                </c:pt>
                <c:pt idx="2">
                  <c:v>56</c:v>
                </c:pt>
                <c:pt idx="3">
                  <c:v>103</c:v>
                </c:pt>
                <c:pt idx="4">
                  <c:v>92</c:v>
                </c:pt>
                <c:pt idx="5">
                  <c:v>77</c:v>
                </c:pt>
                <c:pt idx="6">
                  <c:v>74</c:v>
                </c:pt>
                <c:pt idx="7">
                  <c:v>26</c:v>
                </c:pt>
                <c:pt idx="8">
                  <c:v>65</c:v>
                </c:pt>
                <c:pt idx="9">
                  <c:v>24</c:v>
                </c:pt>
                <c:pt idx="10">
                  <c:v>57</c:v>
                </c:pt>
                <c:pt idx="11">
                  <c:v>121</c:v>
                </c:pt>
                <c:pt idx="12">
                  <c:v>111</c:v>
                </c:pt>
                <c:pt idx="13">
                  <c:v>77</c:v>
                </c:pt>
                <c:pt idx="14">
                  <c:v>20</c:v>
                </c:pt>
                <c:pt idx="15">
                  <c:v>34</c:v>
                </c:pt>
                <c:pt idx="16">
                  <c:v>48</c:v>
                </c:pt>
                <c:pt idx="17">
                  <c:v>66</c:v>
                </c:pt>
                <c:pt idx="18">
                  <c:v>53</c:v>
                </c:pt>
                <c:pt idx="19">
                  <c:v>116</c:v>
                </c:pt>
                <c:pt idx="20">
                  <c:v>55</c:v>
                </c:pt>
                <c:pt idx="21">
                  <c:v>32</c:v>
                </c:pt>
                <c:pt idx="22">
                  <c:v>75</c:v>
                </c:pt>
              </c:numCache>
            </c:numRef>
          </c:val>
          <c:smooth val="1"/>
          <c:extLst>
            <c:ext xmlns:c16="http://schemas.microsoft.com/office/drawing/2014/chart" uri="{C3380CC4-5D6E-409C-BE32-E72D297353CC}">
              <c16:uniqueId val="{0000000E-EAC6-4E13-9D2F-EC640F35799A}"/>
            </c:ext>
          </c:extLst>
        </c:ser>
        <c:ser>
          <c:idx val="3"/>
          <c:order val="3"/>
          <c:tx>
            <c:strRef>
              <c:f>Sheet1!$E$1</c:f>
              <c:strCache>
                <c:ptCount val="1"/>
                <c:pt idx="0">
                  <c:v>LNG 척수(우)</c:v>
                </c:pt>
              </c:strCache>
            </c:strRef>
          </c:tx>
          <c:spPr>
            <a:ln w="15875" cap="rnd">
              <a:solidFill>
                <a:srgbClr val="7213EA"/>
              </a:solidFill>
              <a:round/>
            </a:ln>
            <a:effectLst/>
          </c:spPr>
          <c:marker>
            <c:symbol val="none"/>
          </c:marker>
          <c:dPt>
            <c:idx val="21"/>
            <c:marker>
              <c:symbol val="none"/>
            </c:marker>
            <c:bubble3D val="0"/>
            <c:spPr>
              <a:ln w="15875" cap="rnd">
                <a:solidFill>
                  <a:srgbClr val="7213EA"/>
                </a:solidFill>
                <a:round/>
              </a:ln>
              <a:effectLst/>
            </c:spPr>
            <c:extLst>
              <c:ext xmlns:c16="http://schemas.microsoft.com/office/drawing/2014/chart" uri="{C3380CC4-5D6E-409C-BE32-E72D297353CC}">
                <c16:uniqueId val="{00000014-AC09-4391-B0A3-6958B599B7C5}"/>
              </c:ext>
            </c:extLst>
          </c:dPt>
          <c:dPt>
            <c:idx val="22"/>
            <c:marker>
              <c:symbol val="none"/>
            </c:marker>
            <c:bubble3D val="0"/>
            <c:spPr>
              <a:ln w="15875" cap="rnd">
                <a:solidFill>
                  <a:srgbClr val="7213EA"/>
                </a:solidFill>
                <a:prstDash val="sysDot"/>
                <a:round/>
              </a:ln>
              <a:effectLst/>
            </c:spPr>
            <c:extLst>
              <c:ext xmlns:c16="http://schemas.microsoft.com/office/drawing/2014/chart" uri="{C3380CC4-5D6E-409C-BE32-E72D297353CC}">
                <c16:uniqueId val="{00000015-AC09-4391-B0A3-6958B599B7C5}"/>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Sheet1!$E$4:$E$26</c:f>
              <c:numCache>
                <c:formatCode>#,##0</c:formatCode>
                <c:ptCount val="23"/>
                <c:pt idx="0">
                  <c:v>20</c:v>
                </c:pt>
                <c:pt idx="1">
                  <c:v>15</c:v>
                </c:pt>
                <c:pt idx="2">
                  <c:v>71</c:v>
                </c:pt>
                <c:pt idx="3">
                  <c:v>45</c:v>
                </c:pt>
                <c:pt idx="4">
                  <c:v>36</c:v>
                </c:pt>
                <c:pt idx="5">
                  <c:v>27</c:v>
                </c:pt>
                <c:pt idx="6">
                  <c:v>5</c:v>
                </c:pt>
                <c:pt idx="7">
                  <c:v>4</c:v>
                </c:pt>
                <c:pt idx="8">
                  <c:v>4</c:v>
                </c:pt>
                <c:pt idx="9">
                  <c:v>53</c:v>
                </c:pt>
                <c:pt idx="10">
                  <c:v>40</c:v>
                </c:pt>
                <c:pt idx="11">
                  <c:v>44</c:v>
                </c:pt>
                <c:pt idx="12">
                  <c:v>70</c:v>
                </c:pt>
                <c:pt idx="13">
                  <c:v>34</c:v>
                </c:pt>
                <c:pt idx="14">
                  <c:v>10</c:v>
                </c:pt>
                <c:pt idx="15">
                  <c:v>19</c:v>
                </c:pt>
                <c:pt idx="16">
                  <c:v>77</c:v>
                </c:pt>
                <c:pt idx="17">
                  <c:v>61</c:v>
                </c:pt>
                <c:pt idx="18">
                  <c:v>54</c:v>
                </c:pt>
                <c:pt idx="19">
                  <c:v>83</c:v>
                </c:pt>
                <c:pt idx="20">
                  <c:v>185</c:v>
                </c:pt>
                <c:pt idx="21">
                  <c:v>143</c:v>
                </c:pt>
                <c:pt idx="22">
                  <c:v>42</c:v>
                </c:pt>
              </c:numCache>
            </c:numRef>
          </c:val>
          <c:smooth val="1"/>
          <c:extLst>
            <c:ext xmlns:c16="http://schemas.microsoft.com/office/drawing/2014/chart" uri="{C3380CC4-5D6E-409C-BE32-E72D297353CC}">
              <c16:uniqueId val="{00000013-AC09-4391-B0A3-6958B599B7C5}"/>
            </c:ext>
          </c:extLst>
        </c:ser>
        <c:dLbls>
          <c:showLegendKey val="0"/>
          <c:showVal val="0"/>
          <c:showCatName val="0"/>
          <c:showSerName val="0"/>
          <c:showPercent val="0"/>
          <c:showBubbleSize val="0"/>
        </c:dLbls>
        <c:marker val="1"/>
        <c:smooth val="0"/>
        <c:axId val="660028032"/>
        <c:axId val="660029992"/>
      </c:lineChart>
      <c:catAx>
        <c:axId val="66002411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3328"/>
        <c:crossesAt val="0"/>
        <c:auto val="0"/>
        <c:lblAlgn val="ctr"/>
        <c:lblOffset val="100"/>
        <c:noMultiLvlLbl val="0"/>
      </c:catAx>
      <c:valAx>
        <c:axId val="66002332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4112"/>
        <c:crosses val="autoZero"/>
        <c:crossBetween val="between"/>
        <c:dispUnits>
          <c:builtInUnit val="thousands"/>
        </c:dispUnits>
      </c:valAx>
      <c:valAx>
        <c:axId val="660029992"/>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8032"/>
        <c:crosses val="max"/>
        <c:crossBetween val="between"/>
      </c:valAx>
      <c:catAx>
        <c:axId val="660028032"/>
        <c:scaling>
          <c:orientation val="minMax"/>
        </c:scaling>
        <c:delete val="1"/>
        <c:axPos val="b"/>
        <c:numFmt formatCode="General" sourceLinked="1"/>
        <c:majorTickMark val="out"/>
        <c:minorTickMark val="none"/>
        <c:tickLblPos val="nextTo"/>
        <c:crossAx val="660029992"/>
        <c:crossesAt val="0"/>
        <c:auto val="1"/>
        <c:lblAlgn val="ctr"/>
        <c:lblOffset val="100"/>
        <c:noMultiLvlLbl val="1"/>
      </c:catAx>
      <c:spPr>
        <a:noFill/>
        <a:ln>
          <a:noFill/>
        </a:ln>
        <a:effectLst/>
      </c:spPr>
    </c:plotArea>
    <c:legend>
      <c:legendPos val="t"/>
      <c:layout>
        <c:manualLayout>
          <c:xMode val="edge"/>
          <c:yMode val="edge"/>
          <c:x val="0.19755532698837688"/>
          <c:y val="2.3795072120828882E-2"/>
          <c:w val="0.60681668546627821"/>
          <c:h val="9.076631136219375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2656435140078551"/>
          <c:w val="0.81563888888888902"/>
          <c:h val="0.69157019802054942"/>
        </c:manualLayout>
      </c:layout>
      <c:barChart>
        <c:barDir val="col"/>
        <c:grouping val="clustered"/>
        <c:varyColors val="0"/>
        <c:ser>
          <c:idx val="0"/>
          <c:order val="0"/>
          <c:tx>
            <c:strRef>
              <c:f>Sheet1!$B$1</c:f>
              <c:strCache>
                <c:ptCount val="1"/>
                <c:pt idx="0">
                  <c:v>LPG선 오더잔고(좌)</c:v>
                </c:pt>
              </c:strCache>
            </c:strRef>
          </c:tx>
          <c:spPr>
            <a:solidFill>
              <a:srgbClr val="76D2FF"/>
            </a:solidFill>
            <a:ln w="25400">
              <a:noFill/>
            </a:ln>
            <a:effectLst/>
          </c:spPr>
          <c:invertIfNegative val="0"/>
          <c:dPt>
            <c:idx val="0"/>
            <c:invertIfNegative val="0"/>
            <c:bubble3D val="0"/>
            <c:spPr>
              <a:solidFill>
                <a:srgbClr val="76D2FF"/>
              </a:solidFill>
              <a:ln w="25400">
                <a:noFill/>
              </a:ln>
              <a:effectLst/>
            </c:spPr>
            <c:extLst>
              <c:ext xmlns:c16="http://schemas.microsoft.com/office/drawing/2014/chart" uri="{C3380CC4-5D6E-409C-BE32-E72D297353CC}">
                <c16:uniqueId val="{00000001-E325-40F4-949C-FC374926FEAD}"/>
              </c:ext>
            </c:extLst>
          </c:dPt>
          <c:dPt>
            <c:idx val="21"/>
            <c:invertIfNegative val="0"/>
            <c:bubble3D val="0"/>
            <c:spPr>
              <a:pattFill prst="dkUpDiag">
                <a:fgClr>
                  <a:srgbClr val="76D2FF"/>
                </a:fgClr>
                <a:bgClr>
                  <a:srgbClr val="FFFFFF"/>
                </a:bgClr>
              </a:pattFill>
              <a:ln w="25400">
                <a:noFill/>
              </a:ln>
              <a:effectLst/>
            </c:spPr>
            <c:extLst>
              <c:ext xmlns:c16="http://schemas.microsoft.com/office/drawing/2014/chart" uri="{C3380CC4-5D6E-409C-BE32-E72D297353CC}">
                <c16:uniqueId val="{00000002-623F-4BBE-9AFA-4C47F42742CD}"/>
              </c:ext>
            </c:extLst>
          </c:dPt>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2023(F)</c:v>
                </c:pt>
              </c:strCache>
            </c:strRef>
          </c:cat>
          <c:val>
            <c:numRef>
              <c:f>Sheet1!$B$4:$B$25</c:f>
              <c:numCache>
                <c:formatCode>#,##0.00</c:formatCode>
                <c:ptCount val="22"/>
                <c:pt idx="0">
                  <c:v>1531061</c:v>
                </c:pt>
                <c:pt idx="1">
                  <c:v>1454351</c:v>
                </c:pt>
                <c:pt idx="2">
                  <c:v>1331804</c:v>
                </c:pt>
                <c:pt idx="3">
                  <c:v>2521352</c:v>
                </c:pt>
                <c:pt idx="4">
                  <c:v>4946834</c:v>
                </c:pt>
                <c:pt idx="5">
                  <c:v>6900172</c:v>
                </c:pt>
                <c:pt idx="6">
                  <c:v>6075470</c:v>
                </c:pt>
                <c:pt idx="7">
                  <c:v>4039350</c:v>
                </c:pt>
                <c:pt idx="8">
                  <c:v>2432545</c:v>
                </c:pt>
                <c:pt idx="9">
                  <c:v>1967511</c:v>
                </c:pt>
                <c:pt idx="10">
                  <c:v>1718886</c:v>
                </c:pt>
                <c:pt idx="11">
                  <c:v>2827841</c:v>
                </c:pt>
                <c:pt idx="12">
                  <c:v>5891374</c:v>
                </c:pt>
                <c:pt idx="13">
                  <c:v>10291185</c:v>
                </c:pt>
                <c:pt idx="14">
                  <c:v>10418168</c:v>
                </c:pt>
                <c:pt idx="15">
                  <c:v>5412654</c:v>
                </c:pt>
                <c:pt idx="16">
                  <c:v>3661116</c:v>
                </c:pt>
                <c:pt idx="17">
                  <c:v>3791224</c:v>
                </c:pt>
                <c:pt idx="18">
                  <c:v>5090141</c:v>
                </c:pt>
                <c:pt idx="19">
                  <c:v>5326764</c:v>
                </c:pt>
                <c:pt idx="20">
                  <c:v>8990127</c:v>
                </c:pt>
                <c:pt idx="21">
                  <c:v>9254531</c:v>
                </c:pt>
              </c:numCache>
            </c:numRef>
          </c:val>
          <c:extLst>
            <c:ext xmlns:c16="http://schemas.microsoft.com/office/drawing/2014/chart" uri="{C3380CC4-5D6E-409C-BE32-E72D297353CC}">
              <c16:uniqueId val="{00000002-E325-40F4-949C-FC374926FEAD}"/>
            </c:ext>
          </c:extLst>
        </c:ser>
        <c:ser>
          <c:idx val="2"/>
          <c:order val="2"/>
          <c:tx>
            <c:strRef>
              <c:f>Sheet1!$D$1</c:f>
              <c:strCache>
                <c:ptCount val="1"/>
                <c:pt idx="0">
                  <c:v>LNG선 오더잔고(좌)</c:v>
                </c:pt>
              </c:strCache>
            </c:strRef>
          </c:tx>
          <c:spPr>
            <a:solidFill>
              <a:srgbClr val="0072DA"/>
            </a:solidFill>
            <a:ln>
              <a:noFill/>
            </a:ln>
            <a:effectLst/>
          </c:spPr>
          <c:invertIfNegative val="0"/>
          <c:dPt>
            <c:idx val="21"/>
            <c:invertIfNegative val="0"/>
            <c:bubble3D val="0"/>
            <c:spPr>
              <a:pattFill prst="dkUpDiag">
                <a:fgClr>
                  <a:srgbClr val="0072DA"/>
                </a:fgClr>
                <a:bgClr>
                  <a:srgbClr val="FFFFFF"/>
                </a:bgClr>
              </a:pattFill>
              <a:ln>
                <a:noFill/>
              </a:ln>
              <a:effectLst/>
            </c:spPr>
            <c:extLst>
              <c:ext xmlns:c16="http://schemas.microsoft.com/office/drawing/2014/chart" uri="{C3380CC4-5D6E-409C-BE32-E72D297353CC}">
                <c16:uniqueId val="{00000009-54E6-42E0-8F3E-021F79CA53EF}"/>
              </c:ext>
            </c:extLst>
          </c:dPt>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2023(F)</c:v>
                </c:pt>
              </c:strCache>
            </c:strRef>
          </c:cat>
          <c:val>
            <c:numRef>
              <c:f>Sheet1!$D$4:$D$25</c:f>
              <c:numCache>
                <c:formatCode>#,##0.00</c:formatCode>
                <c:ptCount val="22"/>
                <c:pt idx="0">
                  <c:v>6360607</c:v>
                </c:pt>
                <c:pt idx="1">
                  <c:v>7652705</c:v>
                </c:pt>
                <c:pt idx="2">
                  <c:v>7761404</c:v>
                </c:pt>
                <c:pt idx="3">
                  <c:v>15915344</c:v>
                </c:pt>
                <c:pt idx="4">
                  <c:v>20183669</c:v>
                </c:pt>
                <c:pt idx="5">
                  <c:v>22907932</c:v>
                </c:pt>
                <c:pt idx="6">
                  <c:v>22307799</c:v>
                </c:pt>
                <c:pt idx="7">
                  <c:v>13833618</c:v>
                </c:pt>
                <c:pt idx="8">
                  <c:v>7238376</c:v>
                </c:pt>
                <c:pt idx="9">
                  <c:v>3265533</c:v>
                </c:pt>
                <c:pt idx="10">
                  <c:v>9649930</c:v>
                </c:pt>
                <c:pt idx="11">
                  <c:v>15006092</c:v>
                </c:pt>
                <c:pt idx="12">
                  <c:v>18955089</c:v>
                </c:pt>
                <c:pt idx="13">
                  <c:v>24648968</c:v>
                </c:pt>
                <c:pt idx="14">
                  <c:v>24589136</c:v>
                </c:pt>
                <c:pt idx="15">
                  <c:v>20802601</c:v>
                </c:pt>
                <c:pt idx="16">
                  <c:v>18648096</c:v>
                </c:pt>
                <c:pt idx="17">
                  <c:v>20754626</c:v>
                </c:pt>
                <c:pt idx="18">
                  <c:v>22491985</c:v>
                </c:pt>
                <c:pt idx="19">
                  <c:v>25147347</c:v>
                </c:pt>
                <c:pt idx="20">
                  <c:v>27794420</c:v>
                </c:pt>
                <c:pt idx="21">
                  <c:v>53945415</c:v>
                </c:pt>
              </c:numCache>
            </c:numRef>
          </c:val>
          <c:extLst>
            <c:ext xmlns:c16="http://schemas.microsoft.com/office/drawing/2014/chart" uri="{C3380CC4-5D6E-409C-BE32-E72D297353CC}">
              <c16:uniqueId val="{00000006-54E6-42E0-8F3E-021F79CA53EF}"/>
            </c:ext>
          </c:extLst>
        </c:ser>
        <c:dLbls>
          <c:showLegendKey val="0"/>
          <c:showVal val="0"/>
          <c:showCatName val="0"/>
          <c:showSerName val="0"/>
          <c:showPercent val="0"/>
          <c:showBubbleSize val="0"/>
        </c:dLbls>
        <c:gapWidth val="50"/>
        <c:axId val="660029600"/>
        <c:axId val="660022936"/>
      </c:barChart>
      <c:lineChart>
        <c:grouping val="standard"/>
        <c:varyColors val="0"/>
        <c:ser>
          <c:idx val="1"/>
          <c:order val="1"/>
          <c:tx>
            <c:strRef>
              <c:f>Sheet1!$C$1</c:f>
              <c:strCache>
                <c:ptCount val="1"/>
                <c:pt idx="0">
                  <c:v>LPG 선복량 대비 오더잔고 비중(우)</c:v>
                </c:pt>
              </c:strCache>
            </c:strRef>
          </c:tx>
          <c:spPr>
            <a:ln w="15875" cap="rnd">
              <a:solidFill>
                <a:srgbClr val="00338D"/>
              </a:solidFill>
              <a:round/>
            </a:ln>
            <a:effectLst/>
          </c:spPr>
          <c:marker>
            <c:symbol val="none"/>
          </c:marker>
          <c:dPt>
            <c:idx val="21"/>
            <c:marker>
              <c:symbol val="none"/>
            </c:marker>
            <c:bubble3D val="0"/>
            <c:spPr>
              <a:ln w="15875" cap="rnd">
                <a:solidFill>
                  <a:srgbClr val="00338D"/>
                </a:solidFill>
                <a:prstDash val="sysDot"/>
                <a:round/>
              </a:ln>
              <a:effectLst/>
            </c:spPr>
            <c:extLst>
              <c:ext xmlns:c16="http://schemas.microsoft.com/office/drawing/2014/chart" uri="{C3380CC4-5D6E-409C-BE32-E72D297353CC}">
                <c16:uniqueId val="{00000003-623F-4BBE-9AFA-4C47F42742CD}"/>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325-40F4-949C-FC374926FEAD}"/>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325-40F4-949C-FC374926FEAD}"/>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325-40F4-949C-FC374926FEAD}"/>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2023(F)</c:v>
                </c:pt>
              </c:strCache>
            </c:strRef>
          </c:cat>
          <c:val>
            <c:numRef>
              <c:f>Sheet1!$C$4:$C$25</c:f>
              <c:numCache>
                <c:formatCode>#,##0.00</c:formatCode>
                <c:ptCount val="22"/>
                <c:pt idx="0">
                  <c:v>11.044</c:v>
                </c:pt>
                <c:pt idx="1">
                  <c:v>10.662000000000001</c:v>
                </c:pt>
                <c:pt idx="2">
                  <c:v>9.3970000000000002</c:v>
                </c:pt>
                <c:pt idx="3">
                  <c:v>17.73</c:v>
                </c:pt>
                <c:pt idx="4">
                  <c:v>34.194000000000003</c:v>
                </c:pt>
                <c:pt idx="5">
                  <c:v>45.593000000000004</c:v>
                </c:pt>
                <c:pt idx="6">
                  <c:v>38.274000000000001</c:v>
                </c:pt>
                <c:pt idx="7">
                  <c:v>22.513999999999999</c:v>
                </c:pt>
                <c:pt idx="8">
                  <c:v>13.012</c:v>
                </c:pt>
                <c:pt idx="9">
                  <c:v>10.180999999999999</c:v>
                </c:pt>
                <c:pt idx="10">
                  <c:v>8.766</c:v>
                </c:pt>
                <c:pt idx="11">
                  <c:v>14.192</c:v>
                </c:pt>
                <c:pt idx="12">
                  <c:v>27.68</c:v>
                </c:pt>
                <c:pt idx="13">
                  <c:v>46.067999999999998</c:v>
                </c:pt>
                <c:pt idx="14">
                  <c:v>40.28</c:v>
                </c:pt>
                <c:pt idx="15">
                  <c:v>17.856999999999999</c:v>
                </c:pt>
                <c:pt idx="16">
                  <c:v>11.09</c:v>
                </c:pt>
                <c:pt idx="17">
                  <c:v>11.313000000000001</c:v>
                </c:pt>
                <c:pt idx="18">
                  <c:v>14.489000000000001</c:v>
                </c:pt>
                <c:pt idx="19">
                  <c:v>14.335000000000001</c:v>
                </c:pt>
                <c:pt idx="20">
                  <c:v>22.803000000000001</c:v>
                </c:pt>
                <c:pt idx="21">
                  <c:v>21.949000000000002</c:v>
                </c:pt>
              </c:numCache>
            </c:numRef>
          </c:val>
          <c:smooth val="1"/>
          <c:extLst>
            <c:ext xmlns:c16="http://schemas.microsoft.com/office/drawing/2014/chart" uri="{C3380CC4-5D6E-409C-BE32-E72D297353CC}">
              <c16:uniqueId val="{00000006-E325-40F4-949C-FC374926FEAD}"/>
            </c:ext>
          </c:extLst>
        </c:ser>
        <c:ser>
          <c:idx val="3"/>
          <c:order val="3"/>
          <c:tx>
            <c:strRef>
              <c:f>Sheet1!$E$1</c:f>
              <c:strCache>
                <c:ptCount val="1"/>
                <c:pt idx="0">
                  <c:v>LNG 선복량 대비 오더잔고 비중(우)</c:v>
                </c:pt>
              </c:strCache>
            </c:strRef>
          </c:tx>
          <c:spPr>
            <a:ln w="15875" cap="rnd">
              <a:solidFill>
                <a:srgbClr val="7213EA"/>
              </a:solidFill>
              <a:round/>
            </a:ln>
            <a:effectLst/>
          </c:spPr>
          <c:marker>
            <c:symbol val="none"/>
          </c:marker>
          <c:dPt>
            <c:idx val="21"/>
            <c:marker>
              <c:symbol val="none"/>
            </c:marker>
            <c:bubble3D val="0"/>
            <c:spPr>
              <a:ln w="15875" cap="rnd">
                <a:solidFill>
                  <a:srgbClr val="7213EA"/>
                </a:solidFill>
                <a:prstDash val="sysDot"/>
                <a:round/>
              </a:ln>
              <a:effectLst/>
            </c:spPr>
            <c:extLst>
              <c:ext xmlns:c16="http://schemas.microsoft.com/office/drawing/2014/chart" uri="{C3380CC4-5D6E-409C-BE32-E72D297353CC}">
                <c16:uniqueId val="{00000008-54E6-42E0-8F3E-021F79CA53EF}"/>
              </c:ext>
            </c:extLst>
          </c:dPt>
          <c:cat>
            <c:strRef>
              <c:f>Sheet1!$A$4:$A$25</c:f>
              <c:strCache>
                <c:ptCount val="22"/>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2023(F)</c:v>
                </c:pt>
              </c:strCache>
            </c:strRef>
          </c:cat>
          <c:val>
            <c:numRef>
              <c:f>Sheet1!$E$4:$E$25</c:f>
              <c:numCache>
                <c:formatCode>#,##0.00</c:formatCode>
                <c:ptCount val="22"/>
                <c:pt idx="0">
                  <c:v>45.189</c:v>
                </c:pt>
                <c:pt idx="1">
                  <c:v>49.524999999999999</c:v>
                </c:pt>
                <c:pt idx="2">
                  <c:v>44.258000000000003</c:v>
                </c:pt>
                <c:pt idx="3">
                  <c:v>78.284999999999997</c:v>
                </c:pt>
                <c:pt idx="4">
                  <c:v>88.096000000000004</c:v>
                </c:pt>
                <c:pt idx="5">
                  <c:v>85.141999999999996</c:v>
                </c:pt>
                <c:pt idx="6">
                  <c:v>70.715999999999994</c:v>
                </c:pt>
                <c:pt idx="7">
                  <c:v>34.137</c:v>
                </c:pt>
                <c:pt idx="8">
                  <c:v>15.247</c:v>
                </c:pt>
                <c:pt idx="9">
                  <c:v>6.306</c:v>
                </c:pt>
                <c:pt idx="10">
                  <c:v>18.119</c:v>
                </c:pt>
                <c:pt idx="11">
                  <c:v>28.07</c:v>
                </c:pt>
                <c:pt idx="12">
                  <c:v>34.098999999999997</c:v>
                </c:pt>
                <c:pt idx="13">
                  <c:v>40.738</c:v>
                </c:pt>
                <c:pt idx="14">
                  <c:v>37.938000000000002</c:v>
                </c:pt>
                <c:pt idx="15">
                  <c:v>29.818000000000001</c:v>
                </c:pt>
                <c:pt idx="16">
                  <c:v>25.097999999999999</c:v>
                </c:pt>
                <c:pt idx="17">
                  <c:v>25.155999999999999</c:v>
                </c:pt>
                <c:pt idx="18">
                  <c:v>25.257999999999999</c:v>
                </c:pt>
                <c:pt idx="19">
                  <c:v>26.859000000000002</c:v>
                </c:pt>
                <c:pt idx="20">
                  <c:v>27.001999999999999</c:v>
                </c:pt>
                <c:pt idx="21">
                  <c:v>50.201999999999998</c:v>
                </c:pt>
              </c:numCache>
            </c:numRef>
          </c:val>
          <c:smooth val="1"/>
          <c:extLst>
            <c:ext xmlns:c16="http://schemas.microsoft.com/office/drawing/2014/chart" uri="{C3380CC4-5D6E-409C-BE32-E72D297353CC}">
              <c16:uniqueId val="{00000007-54E6-42E0-8F3E-021F79CA53EF}"/>
            </c:ext>
          </c:extLst>
        </c:ser>
        <c:dLbls>
          <c:showLegendKey val="0"/>
          <c:showVal val="0"/>
          <c:showCatName val="0"/>
          <c:showSerName val="0"/>
          <c:showPercent val="0"/>
          <c:showBubbleSize val="0"/>
        </c:dLbls>
        <c:marker val="1"/>
        <c:smooth val="0"/>
        <c:axId val="660026856"/>
        <c:axId val="660033128"/>
      </c:lineChart>
      <c:catAx>
        <c:axId val="66002960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2936"/>
        <c:crossesAt val="0"/>
        <c:auto val="0"/>
        <c:lblAlgn val="ctr"/>
        <c:lblOffset val="100"/>
        <c:noMultiLvlLbl val="0"/>
      </c:catAx>
      <c:valAx>
        <c:axId val="660022936"/>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9600"/>
        <c:crosses val="autoZero"/>
        <c:crossBetween val="between"/>
        <c:dispUnits>
          <c:builtInUnit val="millions"/>
        </c:dispUnits>
      </c:valAx>
      <c:valAx>
        <c:axId val="660033128"/>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660026856"/>
        <c:crosses val="max"/>
        <c:crossBetween val="between"/>
      </c:valAx>
      <c:catAx>
        <c:axId val="660026856"/>
        <c:scaling>
          <c:orientation val="minMax"/>
        </c:scaling>
        <c:delete val="1"/>
        <c:axPos val="b"/>
        <c:numFmt formatCode="General" sourceLinked="1"/>
        <c:majorTickMark val="out"/>
        <c:minorTickMark val="none"/>
        <c:tickLblPos val="nextTo"/>
        <c:crossAx val="660033128"/>
        <c:crossesAt val="0"/>
        <c:auto val="1"/>
        <c:lblAlgn val="ctr"/>
        <c:lblOffset val="100"/>
        <c:noMultiLvlLbl val="1"/>
      </c:catAx>
      <c:spPr>
        <a:noFill/>
        <a:ln>
          <a:noFill/>
        </a:ln>
        <a:effectLst/>
      </c:spPr>
    </c:plotArea>
    <c:legend>
      <c:legendPos val="t"/>
      <c:layout>
        <c:manualLayout>
          <c:xMode val="edge"/>
          <c:yMode val="edge"/>
          <c:x val="0.2244767498579818"/>
          <c:y val="1.2289504080446316E-2"/>
          <c:w val="0.57693115582979482"/>
          <c:h val="0.17961513200111731"/>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628660425698938"/>
          <c:y val="0.12800937816225344"/>
          <c:w val="0.7581627328609426"/>
          <c:h val="0.65158961601655796"/>
        </c:manualLayout>
      </c:layout>
      <c:lineChart>
        <c:grouping val="standard"/>
        <c:varyColors val="0"/>
        <c:ser>
          <c:idx val="0"/>
          <c:order val="0"/>
          <c:tx>
            <c:strRef>
              <c:f>Sheet1!$B$1</c:f>
              <c:strCache>
                <c:ptCount val="1"/>
                <c:pt idx="0">
                  <c:v>Neo-Panamax</c:v>
                </c:pt>
              </c:strCache>
            </c:strRef>
          </c:tx>
          <c:spPr>
            <a:ln w="19050" cap="rnd">
              <a:solidFill>
                <a:srgbClr val="00338D"/>
              </a:solidFill>
              <a:prstDash val="sysDot"/>
              <a:round/>
            </a:ln>
            <a:effectLst/>
          </c:spPr>
          <c:marker>
            <c:symbol val="none"/>
          </c:marker>
          <c:dLbls>
            <c:dLbl>
              <c:idx val="46"/>
              <c:layout>
                <c:manualLayout>
                  <c:x val="1.1144741403696937E-16"/>
                  <c:y val="-6.11797392695343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672-4FBC-B793-AB4F7EE50FD9}"/>
                </c:ext>
              </c:extLst>
            </c:dLbl>
            <c:spPr>
              <a:solidFill>
                <a:srgbClr val="00338D"/>
              </a:solidFill>
              <a:ln>
                <a:noFill/>
              </a:ln>
              <a:effectLst/>
            </c:spPr>
            <c:txPr>
              <a:bodyPr rot="0" spcFirstLastPara="1" vertOverflow="clip" horzOverflow="clip" vert="horz" wrap="square" lIns="36576" tIns="0" rIns="36576" bIns="0" anchor="ctr" anchorCtr="1">
                <a:spAutoFit/>
              </a:bodyPr>
              <a:lstStyle/>
              <a:p>
                <a:pPr>
                  <a:defRPr sz="800" b="0" i="0" u="none" strike="noStrike" kern="1200" baseline="0">
                    <a:solidFill>
                      <a:schemeClr val="bg1"/>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Sheet1!$B$2:$B$48</c:f>
              <c:numCache>
                <c:formatCode>#,##0</c:formatCode>
                <c:ptCount val="47"/>
                <c:pt idx="1">
                  <c:v>41000</c:v>
                </c:pt>
                <c:pt idx="2">
                  <c:v>38500</c:v>
                </c:pt>
                <c:pt idx="3">
                  <c:v>35000</c:v>
                </c:pt>
                <c:pt idx="4">
                  <c:v>35000</c:v>
                </c:pt>
                <c:pt idx="5">
                  <c:v>39666.666669999999</c:v>
                </c:pt>
                <c:pt idx="6">
                  <c:v>38333.333330000001</c:v>
                </c:pt>
                <c:pt idx="7">
                  <c:v>37500</c:v>
                </c:pt>
                <c:pt idx="8">
                  <c:v>39333.333330000001</c:v>
                </c:pt>
                <c:pt idx="9">
                  <c:v>39833.333330000001</c:v>
                </c:pt>
                <c:pt idx="10">
                  <c:v>38666.666669999999</c:v>
                </c:pt>
                <c:pt idx="11">
                  <c:v>38666.666669999999</c:v>
                </c:pt>
                <c:pt idx="12">
                  <c:v>39500</c:v>
                </c:pt>
                <c:pt idx="13">
                  <c:v>38333.333330000001</c:v>
                </c:pt>
                <c:pt idx="14">
                  <c:v>37000</c:v>
                </c:pt>
                <c:pt idx="15">
                  <c:v>32000</c:v>
                </c:pt>
                <c:pt idx="16">
                  <c:v>27500</c:v>
                </c:pt>
                <c:pt idx="17">
                  <c:v>25500</c:v>
                </c:pt>
                <c:pt idx="18">
                  <c:v>24000</c:v>
                </c:pt>
                <c:pt idx="19">
                  <c:v>22166.666669999999</c:v>
                </c:pt>
                <c:pt idx="20">
                  <c:v>24166.666669999999</c:v>
                </c:pt>
                <c:pt idx="21">
                  <c:v>26333.333330000001</c:v>
                </c:pt>
                <c:pt idx="22">
                  <c:v>28583.333330000001</c:v>
                </c:pt>
                <c:pt idx="23">
                  <c:v>29500</c:v>
                </c:pt>
                <c:pt idx="24">
                  <c:v>32333.333330000001</c:v>
                </c:pt>
                <c:pt idx="25">
                  <c:v>34000</c:v>
                </c:pt>
                <c:pt idx="26">
                  <c:v>33500</c:v>
                </c:pt>
                <c:pt idx="27">
                  <c:v>34500</c:v>
                </c:pt>
                <c:pt idx="28">
                  <c:v>35346.153850000002</c:v>
                </c:pt>
                <c:pt idx="29">
                  <c:v>35884.615389999999</c:v>
                </c:pt>
                <c:pt idx="30">
                  <c:v>37596.153850000002</c:v>
                </c:pt>
                <c:pt idx="31">
                  <c:v>38570.183219999999</c:v>
                </c:pt>
                <c:pt idx="32">
                  <c:v>38615.384619999997</c:v>
                </c:pt>
                <c:pt idx="33">
                  <c:v>32480.769230000002</c:v>
                </c:pt>
                <c:pt idx="34">
                  <c:v>32807.692309999999</c:v>
                </c:pt>
                <c:pt idx="35">
                  <c:v>38461.538460000003</c:v>
                </c:pt>
                <c:pt idx="36">
                  <c:v>45653.846149999998</c:v>
                </c:pt>
                <c:pt idx="37">
                  <c:v>61153.846149999998</c:v>
                </c:pt>
                <c:pt idx="38">
                  <c:v>82538.461540000004</c:v>
                </c:pt>
                <c:pt idx="39">
                  <c:v>89214.285709999996</c:v>
                </c:pt>
                <c:pt idx="40">
                  <c:v>95083.333329999994</c:v>
                </c:pt>
                <c:pt idx="41">
                  <c:v>96500</c:v>
                </c:pt>
                <c:pt idx="42">
                  <c:v>90500</c:v>
                </c:pt>
                <c:pt idx="43">
                  <c:v>52807.692309999999</c:v>
                </c:pt>
                <c:pt idx="44">
                  <c:v>39403.846149999998</c:v>
                </c:pt>
                <c:pt idx="45">
                  <c:v>42307.692309999999</c:v>
                </c:pt>
                <c:pt idx="46">
                  <c:v>39750</c:v>
                </c:pt>
              </c:numCache>
            </c:numRef>
          </c:val>
          <c:smooth val="1"/>
          <c:extLst>
            <c:ext xmlns:c16="http://schemas.microsoft.com/office/drawing/2014/chart" uri="{C3380CC4-5D6E-409C-BE32-E72D297353CC}">
              <c16:uniqueId val="{0000001E-07BE-4767-BA70-053F20A8B1BC}"/>
            </c:ext>
          </c:extLst>
        </c:ser>
        <c:ser>
          <c:idx val="1"/>
          <c:order val="1"/>
          <c:tx>
            <c:strRef>
              <c:f>Sheet1!$C$1</c:f>
              <c:strCache>
                <c:ptCount val="1"/>
                <c:pt idx="0">
                  <c:v>Intermediate</c:v>
                </c:pt>
              </c:strCache>
            </c:strRef>
          </c:tx>
          <c:spPr>
            <a:ln w="19050" cap="rnd">
              <a:solidFill>
                <a:srgbClr val="FFFFFF">
                  <a:lumMod val="50000"/>
                </a:srgbClr>
              </a:solidFill>
              <a:prstDash val="sysDot"/>
              <a:round/>
            </a:ln>
            <a:effectLst/>
          </c:spPr>
          <c:marker>
            <c:symbol val="none"/>
          </c:marker>
          <c:dLbls>
            <c:dLbl>
              <c:idx val="46"/>
              <c:layout>
                <c:manualLayout>
                  <c:x val="1.1144741403696937E-16"/>
                  <c:y val="-3.823733704345892E-2"/>
                </c:manualLayout>
              </c:layout>
              <c:spPr>
                <a:solidFill>
                  <a:srgbClr val="E5E5E5">
                    <a:lumMod val="90000"/>
                  </a:srgbClr>
                </a:solidFill>
                <a:ln>
                  <a:noFill/>
                </a:ln>
                <a:effectLst/>
              </c:spPr>
              <c:txPr>
                <a:bodyPr rot="0" spcFirstLastPara="1" vertOverflow="clip" horzOverflow="clip" vert="horz" wrap="square" lIns="36576" tIns="0" rIns="36576" bIns="0" anchor="ctr" anchorCtr="1">
                  <a:spAutoFit/>
                </a:bodyPr>
                <a:lstStyle/>
                <a:p>
                  <a:pPr>
                    <a:defRPr sz="800" b="0" i="0" u="none" strike="noStrike" kern="1200" baseline="0">
                      <a:solidFill>
                        <a:schemeClr val="tx1">
                          <a:lumMod val="65000"/>
                          <a:lumOff val="35000"/>
                        </a:schemeClr>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ext>
                <c:ext xmlns:c16="http://schemas.microsoft.com/office/drawing/2014/chart" uri="{C3380CC4-5D6E-409C-BE32-E72D297353CC}">
                  <c16:uniqueId val="{00000001-4672-4FBC-B793-AB4F7EE50FD9}"/>
                </c:ext>
              </c:extLst>
            </c:dLbl>
            <c:spPr>
              <a:noFill/>
              <a:ln>
                <a:noFill/>
              </a:ln>
              <a:effectLst/>
            </c:spPr>
            <c:txPr>
              <a:bodyPr rot="0" spcFirstLastPara="1" vertOverflow="ellipsis" vert="horz" wrap="square" tIns="0" bIns="0"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Sheet1!$C$2:$C$48</c:f>
              <c:numCache>
                <c:formatCode>#,##0</c:formatCode>
                <c:ptCount val="47"/>
                <c:pt idx="1">
                  <c:v>33000</c:v>
                </c:pt>
                <c:pt idx="2">
                  <c:v>30666.666669999999</c:v>
                </c:pt>
                <c:pt idx="3">
                  <c:v>28000</c:v>
                </c:pt>
                <c:pt idx="4">
                  <c:v>28166.666669999999</c:v>
                </c:pt>
                <c:pt idx="5">
                  <c:v>29000</c:v>
                </c:pt>
                <c:pt idx="6">
                  <c:v>28000</c:v>
                </c:pt>
                <c:pt idx="7">
                  <c:v>25000</c:v>
                </c:pt>
                <c:pt idx="8">
                  <c:v>24500</c:v>
                </c:pt>
                <c:pt idx="9">
                  <c:v>24500</c:v>
                </c:pt>
                <c:pt idx="10">
                  <c:v>24833.333330000001</c:v>
                </c:pt>
                <c:pt idx="11">
                  <c:v>24833.333330000001</c:v>
                </c:pt>
                <c:pt idx="12">
                  <c:v>25833.333330000001</c:v>
                </c:pt>
                <c:pt idx="13">
                  <c:v>26500</c:v>
                </c:pt>
                <c:pt idx="14">
                  <c:v>22333.333330000001</c:v>
                </c:pt>
                <c:pt idx="15">
                  <c:v>16333.333329999999</c:v>
                </c:pt>
                <c:pt idx="16">
                  <c:v>14166.666670000001</c:v>
                </c:pt>
                <c:pt idx="17">
                  <c:v>13000</c:v>
                </c:pt>
                <c:pt idx="18">
                  <c:v>13000</c:v>
                </c:pt>
                <c:pt idx="19">
                  <c:v>12666.666670000001</c:v>
                </c:pt>
                <c:pt idx="20">
                  <c:v>13166.666670000001</c:v>
                </c:pt>
                <c:pt idx="21">
                  <c:v>15000</c:v>
                </c:pt>
                <c:pt idx="22">
                  <c:v>16083.333329999999</c:v>
                </c:pt>
                <c:pt idx="23">
                  <c:v>16666.666669999999</c:v>
                </c:pt>
                <c:pt idx="24">
                  <c:v>17883.333330000001</c:v>
                </c:pt>
                <c:pt idx="25">
                  <c:v>19250</c:v>
                </c:pt>
                <c:pt idx="26">
                  <c:v>18416.666669999999</c:v>
                </c:pt>
                <c:pt idx="27">
                  <c:v>17000</c:v>
                </c:pt>
                <c:pt idx="28">
                  <c:v>16846.153849999999</c:v>
                </c:pt>
                <c:pt idx="29">
                  <c:v>18384.615389999999</c:v>
                </c:pt>
                <c:pt idx="30">
                  <c:v>19769.230769999998</c:v>
                </c:pt>
                <c:pt idx="31">
                  <c:v>21500</c:v>
                </c:pt>
                <c:pt idx="32">
                  <c:v>20403.846150000001</c:v>
                </c:pt>
                <c:pt idx="33">
                  <c:v>16211.53846</c:v>
                </c:pt>
                <c:pt idx="34">
                  <c:v>16711.53846</c:v>
                </c:pt>
                <c:pt idx="35">
                  <c:v>24846.153849999999</c:v>
                </c:pt>
                <c:pt idx="36">
                  <c:v>34538.461539999997</c:v>
                </c:pt>
                <c:pt idx="37">
                  <c:v>48826.92308</c:v>
                </c:pt>
                <c:pt idx="38">
                  <c:v>68730.769230000005</c:v>
                </c:pt>
                <c:pt idx="39">
                  <c:v>72892.857139999993</c:v>
                </c:pt>
                <c:pt idx="40">
                  <c:v>77770.833329999994</c:v>
                </c:pt>
                <c:pt idx="41">
                  <c:v>79500</c:v>
                </c:pt>
                <c:pt idx="42">
                  <c:v>70607.142860000007</c:v>
                </c:pt>
                <c:pt idx="43">
                  <c:v>33519.230770000002</c:v>
                </c:pt>
                <c:pt idx="44">
                  <c:v>24557.692309999999</c:v>
                </c:pt>
                <c:pt idx="45">
                  <c:v>28961.53846</c:v>
                </c:pt>
                <c:pt idx="46">
                  <c:v>27461.53846</c:v>
                </c:pt>
              </c:numCache>
            </c:numRef>
          </c:val>
          <c:smooth val="1"/>
          <c:extLst>
            <c:ext xmlns:c16="http://schemas.microsoft.com/office/drawing/2014/chart" uri="{C3380CC4-5D6E-409C-BE32-E72D297353CC}">
              <c16:uniqueId val="{00000020-07BE-4767-BA70-053F20A8B1BC}"/>
            </c:ext>
          </c:extLst>
        </c:ser>
        <c:ser>
          <c:idx val="2"/>
          <c:order val="2"/>
          <c:tx>
            <c:strRef>
              <c:f>Sheet1!$D$1</c:f>
              <c:strCache>
                <c:ptCount val="1"/>
                <c:pt idx="0">
                  <c:v>Narrow Beam</c:v>
                </c:pt>
              </c:strCache>
            </c:strRef>
          </c:tx>
          <c:spPr>
            <a:ln w="19050" cap="rnd">
              <a:solidFill>
                <a:srgbClr val="FFFFFF">
                  <a:lumMod val="50000"/>
                </a:srgbClr>
              </a:solidFill>
              <a:round/>
            </a:ln>
            <a:effectLst/>
          </c:spPr>
          <c:marker>
            <c:symbol val="none"/>
          </c:marker>
          <c:dLbls>
            <c:dLbl>
              <c:idx val="46"/>
              <c:spPr>
                <a:solidFill>
                  <a:srgbClr val="FFFFFF">
                    <a:lumMod val="65000"/>
                  </a:srgbClr>
                </a:solidFill>
                <a:ln>
                  <a:noFill/>
                </a:ln>
                <a:effectLst/>
              </c:spPr>
              <c:txPr>
                <a:bodyPr rot="0" spcFirstLastPara="1" vertOverflow="clip" horzOverflow="clip" vert="horz" wrap="square" lIns="36576" tIns="0" rIns="36576" bIns="0" anchor="ctr" anchorCtr="1">
                  <a:spAutoFit/>
                </a:bodyPr>
                <a:lstStyle/>
                <a:p>
                  <a:pPr>
                    <a:defRPr sz="800" b="0" i="0" u="none" strike="noStrike" kern="1200" baseline="0">
                      <a:solidFill>
                        <a:schemeClr val="tx1">
                          <a:lumMod val="65000"/>
                          <a:lumOff val="35000"/>
                        </a:schemeClr>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ext>
                <c:ext xmlns:c16="http://schemas.microsoft.com/office/drawing/2014/chart" uri="{C3380CC4-5D6E-409C-BE32-E72D297353CC}">
                  <c16:uniqueId val="{00000002-4672-4FBC-B793-AB4F7EE50FD9}"/>
                </c:ext>
              </c:extLst>
            </c:dLbl>
            <c:spPr>
              <a:noFill/>
              <a:ln>
                <a:noFill/>
              </a:ln>
              <a:effectLst/>
            </c:spPr>
            <c:txPr>
              <a:bodyPr rot="0" spcFirstLastPara="1" vertOverflow="ellipsis" vert="horz" wrap="square" tIns="0" bIns="0"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Sheet1!$D$2:$D$48</c:f>
              <c:numCache>
                <c:formatCode>#,##0</c:formatCode>
                <c:ptCount val="47"/>
                <c:pt idx="0">
                  <c:v>8250</c:v>
                </c:pt>
                <c:pt idx="1">
                  <c:v>11666.666670000001</c:v>
                </c:pt>
                <c:pt idx="2">
                  <c:v>10883.333329999999</c:v>
                </c:pt>
                <c:pt idx="3">
                  <c:v>8966.6666700000005</c:v>
                </c:pt>
                <c:pt idx="4">
                  <c:v>8933.3333299999995</c:v>
                </c:pt>
                <c:pt idx="5">
                  <c:v>9100</c:v>
                </c:pt>
                <c:pt idx="6">
                  <c:v>8916.6666700000005</c:v>
                </c:pt>
                <c:pt idx="7">
                  <c:v>7833.3333300000004</c:v>
                </c:pt>
                <c:pt idx="8">
                  <c:v>7300</c:v>
                </c:pt>
                <c:pt idx="9">
                  <c:v>8333.3333299999995</c:v>
                </c:pt>
                <c:pt idx="10">
                  <c:v>9400</c:v>
                </c:pt>
                <c:pt idx="11">
                  <c:v>10050</c:v>
                </c:pt>
                <c:pt idx="12">
                  <c:v>13083.333329999999</c:v>
                </c:pt>
                <c:pt idx="13">
                  <c:v>15033.333329999999</c:v>
                </c:pt>
                <c:pt idx="14">
                  <c:v>12916.666670000001</c:v>
                </c:pt>
                <c:pt idx="15">
                  <c:v>6233.3333300000004</c:v>
                </c:pt>
                <c:pt idx="16">
                  <c:v>5716.6666699999996</c:v>
                </c:pt>
                <c:pt idx="17">
                  <c:v>5183.3333300000004</c:v>
                </c:pt>
                <c:pt idx="18">
                  <c:v>4750</c:v>
                </c:pt>
                <c:pt idx="19">
                  <c:v>4266.6666699999996</c:v>
                </c:pt>
                <c:pt idx="20">
                  <c:v>6150</c:v>
                </c:pt>
                <c:pt idx="21">
                  <c:v>8600</c:v>
                </c:pt>
                <c:pt idx="22">
                  <c:v>8350</c:v>
                </c:pt>
                <c:pt idx="23">
                  <c:v>7666.6666699999996</c:v>
                </c:pt>
                <c:pt idx="24">
                  <c:v>9250</c:v>
                </c:pt>
                <c:pt idx="25">
                  <c:v>12950</c:v>
                </c:pt>
                <c:pt idx="26">
                  <c:v>12366.666670000001</c:v>
                </c:pt>
                <c:pt idx="27">
                  <c:v>9816.6666700000005</c:v>
                </c:pt>
                <c:pt idx="28">
                  <c:v>8296.1538500000006</c:v>
                </c:pt>
                <c:pt idx="29">
                  <c:v>9051.9230800000005</c:v>
                </c:pt>
                <c:pt idx="30">
                  <c:v>13561.53846</c:v>
                </c:pt>
                <c:pt idx="31">
                  <c:v>13788.46154</c:v>
                </c:pt>
                <c:pt idx="32">
                  <c:v>12942.30769</c:v>
                </c:pt>
                <c:pt idx="33">
                  <c:v>8507.6923100000004</c:v>
                </c:pt>
                <c:pt idx="34">
                  <c:v>12653.846149999999</c:v>
                </c:pt>
                <c:pt idx="35">
                  <c:v>21942.307690000001</c:v>
                </c:pt>
                <c:pt idx="36">
                  <c:v>30153.846150000001</c:v>
                </c:pt>
                <c:pt idx="37">
                  <c:v>50307.692309999999</c:v>
                </c:pt>
                <c:pt idx="38">
                  <c:v>86153.846149999998</c:v>
                </c:pt>
                <c:pt idx="39">
                  <c:v>99392.857139999993</c:v>
                </c:pt>
                <c:pt idx="40">
                  <c:v>115625</c:v>
                </c:pt>
                <c:pt idx="41">
                  <c:v>121038.46154</c:v>
                </c:pt>
                <c:pt idx="42">
                  <c:v>103964.28571</c:v>
                </c:pt>
                <c:pt idx="43">
                  <c:v>26673.07692</c:v>
                </c:pt>
                <c:pt idx="44">
                  <c:v>20019.230769999998</c:v>
                </c:pt>
                <c:pt idx="45">
                  <c:v>26634.615389999999</c:v>
                </c:pt>
                <c:pt idx="46">
                  <c:v>21453.846150000001</c:v>
                </c:pt>
              </c:numCache>
            </c:numRef>
          </c:val>
          <c:smooth val="1"/>
          <c:extLst>
            <c:ext xmlns:c16="http://schemas.microsoft.com/office/drawing/2014/chart" uri="{C3380CC4-5D6E-409C-BE32-E72D297353CC}">
              <c16:uniqueId val="{0000003F-07BE-4767-BA70-053F20A8B1BC}"/>
            </c:ext>
          </c:extLst>
        </c:ser>
        <c:ser>
          <c:idx val="3"/>
          <c:order val="3"/>
          <c:tx>
            <c:strRef>
              <c:f>Sheet1!$E$1</c:f>
              <c:strCache>
                <c:ptCount val="1"/>
                <c:pt idx="0">
                  <c:v>Feeder</c:v>
                </c:pt>
              </c:strCache>
            </c:strRef>
          </c:tx>
          <c:spPr>
            <a:ln w="19050" cap="rnd">
              <a:solidFill>
                <a:srgbClr val="00B0F0"/>
              </a:solidFill>
              <a:prstDash val="sysDot"/>
              <a:round/>
            </a:ln>
            <a:effectLst/>
          </c:spPr>
          <c:marker>
            <c:symbol val="none"/>
          </c:marker>
          <c:dLbls>
            <c:dLbl>
              <c:idx val="46"/>
              <c:layout>
                <c:manualLayout>
                  <c:x val="1.1144741403696937E-16"/>
                  <c:y val="5.7356005565188488E-2"/>
                </c:manualLayout>
              </c:layout>
              <c:spPr>
                <a:solidFill>
                  <a:srgbClr val="00B0F0"/>
                </a:solidFill>
                <a:ln>
                  <a:noFill/>
                </a:ln>
                <a:effectLst/>
              </c:spPr>
              <c:txPr>
                <a:bodyPr rot="0" spcFirstLastPara="1" vertOverflow="clip" horzOverflow="clip" vert="horz" wrap="square" lIns="36576" tIns="0" rIns="36576" bIns="0" anchor="ctr" anchorCtr="1">
                  <a:spAutoFit/>
                </a:bodyPr>
                <a:lstStyle/>
                <a:p>
                  <a:pPr>
                    <a:defRPr sz="800" b="0" i="0" u="none" strike="noStrike" kern="1200" baseline="0">
                      <a:solidFill>
                        <a:schemeClr val="bg1"/>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ext>
                <c:ext xmlns:c16="http://schemas.microsoft.com/office/drawing/2014/chart" uri="{C3380CC4-5D6E-409C-BE32-E72D297353CC}">
                  <c16:uniqueId val="{00000003-4672-4FBC-B793-AB4F7EE50FD9}"/>
                </c:ext>
              </c:extLst>
            </c:dLbl>
            <c:spPr>
              <a:noFill/>
              <a:ln>
                <a:noFill/>
              </a:ln>
              <a:effectLst/>
            </c:spPr>
            <c:txPr>
              <a:bodyPr rot="0" spcFirstLastPara="1" vertOverflow="ellipsis" vert="horz" wrap="square" tIns="0" bIns="0"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Sheet1!$E$2:$E$48</c:f>
              <c:numCache>
                <c:formatCode>#,##0</c:formatCode>
                <c:ptCount val="47"/>
                <c:pt idx="0">
                  <c:v>7033.3333300000004</c:v>
                </c:pt>
                <c:pt idx="1">
                  <c:v>7116.6666699999996</c:v>
                </c:pt>
                <c:pt idx="2">
                  <c:v>6816.6666699999996</c:v>
                </c:pt>
                <c:pt idx="3">
                  <c:v>6000</c:v>
                </c:pt>
                <c:pt idx="4">
                  <c:v>6300</c:v>
                </c:pt>
                <c:pt idx="5">
                  <c:v>6750</c:v>
                </c:pt>
                <c:pt idx="6">
                  <c:v>7066.6666699999996</c:v>
                </c:pt>
                <c:pt idx="7">
                  <c:v>7200</c:v>
                </c:pt>
                <c:pt idx="8">
                  <c:v>6900</c:v>
                </c:pt>
                <c:pt idx="9">
                  <c:v>7200</c:v>
                </c:pt>
                <c:pt idx="10">
                  <c:v>7683.3333300000004</c:v>
                </c:pt>
                <c:pt idx="11">
                  <c:v>7916.6666699999996</c:v>
                </c:pt>
                <c:pt idx="12">
                  <c:v>8533.3333299999995</c:v>
                </c:pt>
                <c:pt idx="13">
                  <c:v>12833.333329999999</c:v>
                </c:pt>
                <c:pt idx="14">
                  <c:v>9783.3333299999995</c:v>
                </c:pt>
                <c:pt idx="15">
                  <c:v>7100</c:v>
                </c:pt>
                <c:pt idx="16">
                  <c:v>6000</c:v>
                </c:pt>
                <c:pt idx="17">
                  <c:v>6000</c:v>
                </c:pt>
                <c:pt idx="18">
                  <c:v>5966.6666699999996</c:v>
                </c:pt>
                <c:pt idx="19">
                  <c:v>6033.3333300000004</c:v>
                </c:pt>
                <c:pt idx="20">
                  <c:v>7150</c:v>
                </c:pt>
                <c:pt idx="21">
                  <c:v>9500</c:v>
                </c:pt>
                <c:pt idx="22">
                  <c:v>9200</c:v>
                </c:pt>
                <c:pt idx="23">
                  <c:v>9350</c:v>
                </c:pt>
                <c:pt idx="24">
                  <c:v>9750</c:v>
                </c:pt>
                <c:pt idx="25">
                  <c:v>11766.666670000001</c:v>
                </c:pt>
                <c:pt idx="26">
                  <c:v>11483.333329999999</c:v>
                </c:pt>
                <c:pt idx="27">
                  <c:v>10250</c:v>
                </c:pt>
                <c:pt idx="28">
                  <c:v>8634.6153900000008</c:v>
                </c:pt>
                <c:pt idx="29">
                  <c:v>9061.5384599999998</c:v>
                </c:pt>
                <c:pt idx="30">
                  <c:v>9738.4615400000002</c:v>
                </c:pt>
                <c:pt idx="31">
                  <c:v>10965.384620000001</c:v>
                </c:pt>
                <c:pt idx="32">
                  <c:v>9950</c:v>
                </c:pt>
                <c:pt idx="33">
                  <c:v>7980.7692299999999</c:v>
                </c:pt>
                <c:pt idx="34">
                  <c:v>9403.8461499999994</c:v>
                </c:pt>
                <c:pt idx="35">
                  <c:v>15942.30769</c:v>
                </c:pt>
                <c:pt idx="36">
                  <c:v>21253.846150000001</c:v>
                </c:pt>
                <c:pt idx="37">
                  <c:v>32250</c:v>
                </c:pt>
                <c:pt idx="38">
                  <c:v>63884.615389999999</c:v>
                </c:pt>
                <c:pt idx="39">
                  <c:v>74696.428570000004</c:v>
                </c:pt>
                <c:pt idx="40">
                  <c:v>79500</c:v>
                </c:pt>
                <c:pt idx="41">
                  <c:v>81788.461540000004</c:v>
                </c:pt>
                <c:pt idx="42">
                  <c:v>70321.428570000004</c:v>
                </c:pt>
                <c:pt idx="43">
                  <c:v>21134.615389999999</c:v>
                </c:pt>
                <c:pt idx="44">
                  <c:v>17730.769230000002</c:v>
                </c:pt>
                <c:pt idx="45">
                  <c:v>19419.230769999998</c:v>
                </c:pt>
                <c:pt idx="46">
                  <c:v>15865.384620000001</c:v>
                </c:pt>
              </c:numCache>
            </c:numRef>
          </c:val>
          <c:smooth val="1"/>
          <c:extLst>
            <c:ext xmlns:c16="http://schemas.microsoft.com/office/drawing/2014/chart" uri="{C3380CC4-5D6E-409C-BE32-E72D297353CC}">
              <c16:uniqueId val="{0000005F-07BE-4767-BA70-053F20A8B1BC}"/>
            </c:ext>
          </c:extLst>
        </c:ser>
        <c:dLbls>
          <c:showLegendKey val="0"/>
          <c:showVal val="0"/>
          <c:showCatName val="0"/>
          <c:showSerName val="0"/>
          <c:showPercent val="0"/>
          <c:showBubbleSize val="0"/>
        </c:dLbls>
        <c:smooth val="0"/>
        <c:axId val="765235080"/>
        <c:axId val="765231552"/>
      </c:lineChart>
      <c:catAx>
        <c:axId val="765235080"/>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1552"/>
        <c:crossesAt val="0"/>
        <c:auto val="0"/>
        <c:lblAlgn val="ctr"/>
        <c:lblOffset val="100"/>
        <c:noMultiLvlLbl val="0"/>
      </c:catAx>
      <c:valAx>
        <c:axId val="765231552"/>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5080"/>
        <c:crosses val="autoZero"/>
        <c:crossBetween val="between"/>
      </c:valAx>
      <c:spPr>
        <a:noFill/>
        <a:ln>
          <a:noFill/>
        </a:ln>
        <a:effectLst/>
      </c:spPr>
    </c:plotArea>
    <c:legend>
      <c:legendPos val="t"/>
      <c:layout>
        <c:manualLayout>
          <c:xMode val="edge"/>
          <c:yMode val="edge"/>
          <c:x val="0.2098276394194977"/>
          <c:y val="3.9410869258646244E-2"/>
          <c:w val="0.58763354163610004"/>
          <c:h val="9.0373824974188596E-2"/>
        </c:manualLayout>
      </c:layout>
      <c:overlay val="0"/>
      <c:spPr>
        <a:noFill/>
        <a:ln>
          <a:noFill/>
        </a:ln>
        <a:effectLst/>
      </c:spPr>
      <c:txPr>
        <a:bodyPr rot="0" spcFirstLastPara="1" vertOverflow="ellipsis" vert="horz" wrap="square" anchor="ctr" anchorCtr="1"/>
        <a:lstStyle/>
        <a:p>
          <a:pPr marL="36000">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3189834275498866"/>
          <c:w val="0.80623785184032548"/>
          <c:h val="0.65159292409527947"/>
        </c:manualLayout>
      </c:layout>
      <c:lineChart>
        <c:grouping val="standard"/>
        <c:varyColors val="0"/>
        <c:ser>
          <c:idx val="0"/>
          <c:order val="0"/>
          <c:tx>
            <c:strRef>
              <c:f>Sheet1!$B$1</c:f>
              <c:strCache>
                <c:ptCount val="1"/>
                <c:pt idx="0">
                  <c:v>CCFI(좌) </c:v>
                </c:pt>
              </c:strCache>
            </c:strRef>
          </c:tx>
          <c:spPr>
            <a:ln w="19050" cap="rnd">
              <a:solidFill>
                <a:srgbClr val="7213EA"/>
              </a:solidFill>
              <a:round/>
            </a:ln>
            <a:effectLst/>
          </c:spPr>
          <c:marker>
            <c:symbol val="none"/>
          </c:marker>
          <c:dPt>
            <c:idx val="29"/>
            <c:marker>
              <c:symbol val="circle"/>
              <c:size val="5"/>
              <c:spPr>
                <a:solidFill>
                  <a:schemeClr val="bg1"/>
                </a:solidFill>
                <a:ln w="9525">
                  <a:solidFill>
                    <a:schemeClr val="accent3"/>
                  </a:solidFill>
                </a:ln>
                <a:effectLst/>
              </c:spPr>
            </c:marker>
            <c:bubble3D val="0"/>
            <c:extLst>
              <c:ext xmlns:c16="http://schemas.microsoft.com/office/drawing/2014/chart" uri="{C3380CC4-5D6E-409C-BE32-E72D297353CC}">
                <c16:uniqueId val="{00000000-195D-4EC2-A361-699C121D6272}"/>
              </c:ext>
            </c:extLst>
          </c:dPt>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Sheet1!$B$2:$B$48</c:f>
              <c:numCache>
                <c:formatCode>#,##0.00</c:formatCode>
                <c:ptCount val="47"/>
                <c:pt idx="0">
                  <c:v>976.27250000000004</c:v>
                </c:pt>
                <c:pt idx="1">
                  <c:v>1283.4584600000001</c:v>
                </c:pt>
                <c:pt idx="2">
                  <c:v>1264.7184600000001</c:v>
                </c:pt>
                <c:pt idx="3">
                  <c:v>1141.96667</c:v>
                </c:pt>
                <c:pt idx="4">
                  <c:v>1123.4549999999999</c:v>
                </c:pt>
                <c:pt idx="5">
                  <c:v>1065.6984600000001</c:v>
                </c:pt>
                <c:pt idx="6">
                  <c:v>1098.1523099999999</c:v>
                </c:pt>
                <c:pt idx="7">
                  <c:v>1039.8908300000001</c:v>
                </c:pt>
                <c:pt idx="8">
                  <c:v>1116.54539</c:v>
                </c:pt>
                <c:pt idx="9">
                  <c:v>1086.52539</c:v>
                </c:pt>
                <c:pt idx="10">
                  <c:v>1102.8630800000001</c:v>
                </c:pt>
                <c:pt idx="11">
                  <c:v>1038.30539</c:v>
                </c:pt>
                <c:pt idx="12">
                  <c:v>1058.15364</c:v>
                </c:pt>
                <c:pt idx="13">
                  <c:v>895.18077000000005</c:v>
                </c:pt>
                <c:pt idx="14">
                  <c:v>821.08384999999998</c:v>
                </c:pt>
                <c:pt idx="15">
                  <c:v>744.06614999999999</c:v>
                </c:pt>
                <c:pt idx="16">
                  <c:v>742.11500000000001</c:v>
                </c:pt>
                <c:pt idx="17">
                  <c:v>650.41153999999995</c:v>
                </c:pt>
                <c:pt idx="18">
                  <c:v>699.00071000000003</c:v>
                </c:pt>
                <c:pt idx="19">
                  <c:v>763.96916999999996</c:v>
                </c:pt>
                <c:pt idx="20">
                  <c:v>825.29692</c:v>
                </c:pt>
                <c:pt idx="21">
                  <c:v>830.60923000000003</c:v>
                </c:pt>
                <c:pt idx="22">
                  <c:v>846.04154000000005</c:v>
                </c:pt>
                <c:pt idx="23">
                  <c:v>774.88499999999999</c:v>
                </c:pt>
                <c:pt idx="24">
                  <c:v>815.40539000000001</c:v>
                </c:pt>
                <c:pt idx="25">
                  <c:v>777.75385000000006</c:v>
                </c:pt>
                <c:pt idx="26">
                  <c:v>835.92692</c:v>
                </c:pt>
                <c:pt idx="27">
                  <c:v>846.81832999999995</c:v>
                </c:pt>
                <c:pt idx="28">
                  <c:v>851.76832999999999</c:v>
                </c:pt>
                <c:pt idx="29">
                  <c:v>803.57749999999999</c:v>
                </c:pt>
                <c:pt idx="30">
                  <c:v>821.59</c:v>
                </c:pt>
                <c:pt idx="31">
                  <c:v>819.19833000000006</c:v>
                </c:pt>
                <c:pt idx="32">
                  <c:v>919.23181999999997</c:v>
                </c:pt>
                <c:pt idx="33">
                  <c:v>853.67845999999997</c:v>
                </c:pt>
                <c:pt idx="34">
                  <c:v>910.03929000000005</c:v>
                </c:pt>
                <c:pt idx="35">
                  <c:v>1250.4100000000001</c:v>
                </c:pt>
                <c:pt idx="36">
                  <c:v>1960.99333</c:v>
                </c:pt>
                <c:pt idx="37">
                  <c:v>2164.16077</c:v>
                </c:pt>
                <c:pt idx="38">
                  <c:v>2974.3607699999998</c:v>
                </c:pt>
                <c:pt idx="39">
                  <c:v>3262.5335700000001</c:v>
                </c:pt>
                <c:pt idx="40">
                  <c:v>3444.32546</c:v>
                </c:pt>
                <c:pt idx="41">
                  <c:v>3157.1453900000001</c:v>
                </c:pt>
                <c:pt idx="42">
                  <c:v>2949.97</c:v>
                </c:pt>
                <c:pt idx="43">
                  <c:v>1614.76</c:v>
                </c:pt>
                <c:pt idx="44">
                  <c:v>1086.605</c:v>
                </c:pt>
                <c:pt idx="45">
                  <c:v>938.21307999999999</c:v>
                </c:pt>
                <c:pt idx="46">
                  <c:v>875.77</c:v>
                </c:pt>
              </c:numCache>
            </c:numRef>
          </c:val>
          <c:smooth val="1"/>
          <c:extLst>
            <c:ext xmlns:c16="http://schemas.microsoft.com/office/drawing/2014/chart" uri="{C3380CC4-5D6E-409C-BE32-E72D297353CC}">
              <c16:uniqueId val="{00000001-195D-4EC2-A361-699C121D6272}"/>
            </c:ext>
          </c:extLst>
        </c:ser>
        <c:ser>
          <c:idx val="1"/>
          <c:order val="1"/>
          <c:tx>
            <c:strRef>
              <c:f>Sheet1!$C$1</c:f>
              <c:strCache>
                <c:ptCount val="1"/>
                <c:pt idx="0">
                  <c:v>SCFI(좌)</c:v>
                </c:pt>
              </c:strCache>
            </c:strRef>
          </c:tx>
          <c:spPr>
            <a:ln w="19050" cap="rnd">
              <a:solidFill>
                <a:srgbClr val="00338D"/>
              </a:solidFill>
              <a:prstDash val="sysDot"/>
              <a:round/>
            </a:ln>
            <a:effectLst/>
          </c:spPr>
          <c:marker>
            <c:symbol val="none"/>
          </c:marker>
          <c:dPt>
            <c:idx val="29"/>
            <c:marker>
              <c:symbol val="circle"/>
              <c:size val="5"/>
              <c:spPr>
                <a:solidFill>
                  <a:schemeClr val="bg1"/>
                </a:solidFill>
                <a:ln w="9525">
                  <a:solidFill>
                    <a:schemeClr val="tx2"/>
                  </a:solidFill>
                </a:ln>
                <a:effectLst/>
              </c:spPr>
            </c:marker>
            <c:bubble3D val="0"/>
            <c:extLst>
              <c:ext xmlns:c16="http://schemas.microsoft.com/office/drawing/2014/chart" uri="{C3380CC4-5D6E-409C-BE32-E72D297353CC}">
                <c16:uniqueId val="{00000002-195D-4EC2-A361-699C121D6272}"/>
              </c:ext>
            </c:extLst>
          </c:dPt>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Sheet1!$C$2:$C$48</c:f>
              <c:numCache>
                <c:formatCode>#,##0.00</c:formatCode>
                <c:ptCount val="47"/>
                <c:pt idx="0">
                  <c:v>1078.06167</c:v>
                </c:pt>
                <c:pt idx="1">
                  <c:v>1434.25308</c:v>
                </c:pt>
                <c:pt idx="2">
                  <c:v>1326.22308</c:v>
                </c:pt>
                <c:pt idx="3">
                  <c:v>1154.6775</c:v>
                </c:pt>
                <c:pt idx="4">
                  <c:v>1179.8733299999999</c:v>
                </c:pt>
                <c:pt idx="5">
                  <c:v>1032.5223100000001</c:v>
                </c:pt>
                <c:pt idx="6">
                  <c:v>1082.21156</c:v>
                </c:pt>
                <c:pt idx="7">
                  <c:v>1027.5058300000001</c:v>
                </c:pt>
                <c:pt idx="8">
                  <c:v>1079.1046200000001</c:v>
                </c:pt>
                <c:pt idx="9">
                  <c:v>1092.78</c:v>
                </c:pt>
                <c:pt idx="10">
                  <c:v>1090.6053899999999</c:v>
                </c:pt>
                <c:pt idx="11">
                  <c:v>1025.30385</c:v>
                </c:pt>
                <c:pt idx="12">
                  <c:v>989.03273000000002</c:v>
                </c:pt>
                <c:pt idx="13">
                  <c:v>697.64846</c:v>
                </c:pt>
                <c:pt idx="14">
                  <c:v>678.67231000000004</c:v>
                </c:pt>
                <c:pt idx="15">
                  <c:v>572.20923000000005</c:v>
                </c:pt>
                <c:pt idx="16">
                  <c:v>533.55166999999994</c:v>
                </c:pt>
                <c:pt idx="17">
                  <c:v>538.50230999999997</c:v>
                </c:pt>
                <c:pt idx="18">
                  <c:v>697.35428999999999</c:v>
                </c:pt>
                <c:pt idx="19">
                  <c:v>827.61500000000001</c:v>
                </c:pt>
                <c:pt idx="20">
                  <c:v>864.64</c:v>
                </c:pt>
                <c:pt idx="21">
                  <c:v>856.05768999999998</c:v>
                </c:pt>
                <c:pt idx="22">
                  <c:v>828.74462000000005</c:v>
                </c:pt>
                <c:pt idx="23">
                  <c:v>752.47249999999997</c:v>
                </c:pt>
                <c:pt idx="24">
                  <c:v>793.43308000000002</c:v>
                </c:pt>
                <c:pt idx="25">
                  <c:v>754.47538999999995</c:v>
                </c:pt>
                <c:pt idx="26">
                  <c:v>877.66</c:v>
                </c:pt>
                <c:pt idx="27">
                  <c:v>910.54417000000001</c:v>
                </c:pt>
                <c:pt idx="28">
                  <c:v>858.25250000000005</c:v>
                </c:pt>
                <c:pt idx="29">
                  <c:v>771.66166999999996</c:v>
                </c:pt>
                <c:pt idx="30">
                  <c:v>790.53615000000002</c:v>
                </c:pt>
                <c:pt idx="31">
                  <c:v>824.91332999999997</c:v>
                </c:pt>
                <c:pt idx="32">
                  <c:v>931.09909000000005</c:v>
                </c:pt>
                <c:pt idx="33">
                  <c:v>897.38846000000001</c:v>
                </c:pt>
                <c:pt idx="34">
                  <c:v>1208.77</c:v>
                </c:pt>
                <c:pt idx="35">
                  <c:v>1974.7907700000001</c:v>
                </c:pt>
                <c:pt idx="36">
                  <c:v>2780.1316700000002</c:v>
                </c:pt>
                <c:pt idx="37">
                  <c:v>3259.1523099999999</c:v>
                </c:pt>
                <c:pt idx="38">
                  <c:v>4289.1115399999999</c:v>
                </c:pt>
                <c:pt idx="39">
                  <c:v>4691.6371399999998</c:v>
                </c:pt>
                <c:pt idx="40">
                  <c:v>4850.8100000000004</c:v>
                </c:pt>
                <c:pt idx="41">
                  <c:v>4211.0246200000001</c:v>
                </c:pt>
                <c:pt idx="42">
                  <c:v>3279.2835700000001</c:v>
                </c:pt>
                <c:pt idx="43">
                  <c:v>1374.74667</c:v>
                </c:pt>
                <c:pt idx="44">
                  <c:v>968.76499999999999</c:v>
                </c:pt>
                <c:pt idx="45">
                  <c:v>983.51385000000005</c:v>
                </c:pt>
                <c:pt idx="46">
                  <c:v>985.71691999999996</c:v>
                </c:pt>
              </c:numCache>
            </c:numRef>
          </c:val>
          <c:smooth val="1"/>
          <c:extLst>
            <c:ext xmlns:c16="http://schemas.microsoft.com/office/drawing/2014/chart" uri="{C3380CC4-5D6E-409C-BE32-E72D297353CC}">
              <c16:uniqueId val="{00000003-195D-4EC2-A361-699C121D6272}"/>
            </c:ext>
          </c:extLst>
        </c:ser>
        <c:dLbls>
          <c:showLegendKey val="0"/>
          <c:showVal val="0"/>
          <c:showCatName val="0"/>
          <c:showSerName val="0"/>
          <c:showPercent val="0"/>
          <c:showBubbleSize val="0"/>
        </c:dLbls>
        <c:marker val="1"/>
        <c:smooth val="0"/>
        <c:axId val="765239392"/>
        <c:axId val="765240176"/>
      </c:lineChart>
      <c:lineChart>
        <c:grouping val="standard"/>
        <c:varyColors val="0"/>
        <c:ser>
          <c:idx val="2"/>
          <c:order val="2"/>
          <c:tx>
            <c:strRef>
              <c:f>Sheet1!$D$1</c:f>
              <c:strCache>
                <c:ptCount val="1"/>
                <c:pt idx="0">
                  <c:v>용선료(우)</c:v>
                </c:pt>
              </c:strCache>
            </c:strRef>
          </c:tx>
          <c:spPr>
            <a:ln w="19050" cap="rnd">
              <a:solidFill>
                <a:srgbClr val="FFFFFF">
                  <a:lumMod val="50000"/>
                </a:srgbClr>
              </a:solidFill>
              <a:round/>
            </a:ln>
            <a:effectLst/>
          </c:spPr>
          <c:marker>
            <c:symbol val="none"/>
          </c:marker>
          <c:cat>
            <c:strRef>
              <c:f>Sheet1!$A$2:$A$48</c:f>
              <c:strCache>
                <c:ptCount val="47"/>
                <c:pt idx="0">
                  <c:v>Q1-2012</c:v>
                </c:pt>
                <c:pt idx="1">
                  <c:v>Q2-2012</c:v>
                </c:pt>
                <c:pt idx="2">
                  <c:v>Q3-2012</c:v>
                </c:pt>
                <c:pt idx="3">
                  <c:v>Q4-2012</c:v>
                </c:pt>
                <c:pt idx="4">
                  <c:v>Q1-2013</c:v>
                </c:pt>
                <c:pt idx="5">
                  <c:v>Q2-2013</c:v>
                </c:pt>
                <c:pt idx="6">
                  <c:v>Q3-2013</c:v>
                </c:pt>
                <c:pt idx="7">
                  <c:v>Q4-2013</c:v>
                </c:pt>
                <c:pt idx="8">
                  <c:v>Q1-2014</c:v>
                </c:pt>
                <c:pt idx="9">
                  <c:v>Q2-2014</c:v>
                </c:pt>
                <c:pt idx="10">
                  <c:v>Q3-2014</c:v>
                </c:pt>
                <c:pt idx="11">
                  <c:v>Q4-2014</c:v>
                </c:pt>
                <c:pt idx="12">
                  <c:v>Q1-2015</c:v>
                </c:pt>
                <c:pt idx="13">
                  <c:v>Q2-2015</c:v>
                </c:pt>
                <c:pt idx="14">
                  <c:v>Q3-2015</c:v>
                </c:pt>
                <c:pt idx="15">
                  <c:v>Q4-2015</c:v>
                </c:pt>
                <c:pt idx="16">
                  <c:v>Q1-2016</c:v>
                </c:pt>
                <c:pt idx="17">
                  <c:v>Q2-2016</c:v>
                </c:pt>
                <c:pt idx="18">
                  <c:v>Q3-2016</c:v>
                </c:pt>
                <c:pt idx="19">
                  <c:v>Q4-2016</c:v>
                </c:pt>
                <c:pt idx="20">
                  <c:v>Q1-2017</c:v>
                </c:pt>
                <c:pt idx="21">
                  <c:v>Q2-2017</c:v>
                </c:pt>
                <c:pt idx="22">
                  <c:v>Q3-2017</c:v>
                </c:pt>
                <c:pt idx="23">
                  <c:v>Q4-2017</c:v>
                </c:pt>
                <c:pt idx="24">
                  <c:v>Q1-2018</c:v>
                </c:pt>
                <c:pt idx="25">
                  <c:v>Q2-2018</c:v>
                </c:pt>
                <c:pt idx="26">
                  <c:v>Q3-2018</c:v>
                </c:pt>
                <c:pt idx="27">
                  <c:v>Q4-2018</c:v>
                </c:pt>
                <c:pt idx="28">
                  <c:v>Q1-2019</c:v>
                </c:pt>
                <c:pt idx="29">
                  <c:v>Q2-2019</c:v>
                </c:pt>
                <c:pt idx="30">
                  <c:v>Q3-2019</c:v>
                </c:pt>
                <c:pt idx="31">
                  <c:v>Q4-2019</c:v>
                </c:pt>
                <c:pt idx="32">
                  <c:v>Q1-2020</c:v>
                </c:pt>
                <c:pt idx="33">
                  <c:v>Q2-2020</c:v>
                </c:pt>
                <c:pt idx="34">
                  <c:v>Q3-2020</c:v>
                </c:pt>
                <c:pt idx="35">
                  <c:v>Q4-2020</c:v>
                </c:pt>
                <c:pt idx="36">
                  <c:v>Q1-2021</c:v>
                </c:pt>
                <c:pt idx="37">
                  <c:v>Q2-2021</c:v>
                </c:pt>
                <c:pt idx="38">
                  <c:v>Q3-2021</c:v>
                </c:pt>
                <c:pt idx="39">
                  <c:v>Q4-2021</c:v>
                </c:pt>
                <c:pt idx="40">
                  <c:v>Q1-2022</c:v>
                </c:pt>
                <c:pt idx="41">
                  <c:v>Q2-2022</c:v>
                </c:pt>
                <c:pt idx="42">
                  <c:v>Q3-2022</c:v>
                </c:pt>
                <c:pt idx="43">
                  <c:v>Q4-2022</c:v>
                </c:pt>
                <c:pt idx="44">
                  <c:v>Q1-2023</c:v>
                </c:pt>
                <c:pt idx="45">
                  <c:v>Q2-2023</c:v>
                </c:pt>
                <c:pt idx="46">
                  <c:v>Q3-2023</c:v>
                </c:pt>
              </c:strCache>
            </c:strRef>
          </c:cat>
          <c:val>
            <c:numRef>
              <c:f>Sheet1!$D$2:$D$48</c:f>
              <c:numCache>
                <c:formatCode>#,##0.00</c:formatCode>
                <c:ptCount val="47"/>
                <c:pt idx="0">
                  <c:v>41.072659999999999</c:v>
                </c:pt>
                <c:pt idx="1">
                  <c:v>44.360250000000001</c:v>
                </c:pt>
                <c:pt idx="2">
                  <c:v>43.799120000000002</c:v>
                </c:pt>
                <c:pt idx="3">
                  <c:v>42.156570000000002</c:v>
                </c:pt>
                <c:pt idx="4">
                  <c:v>43.011339999999997</c:v>
                </c:pt>
                <c:pt idx="5">
                  <c:v>46.099530000000001</c:v>
                </c:pt>
                <c:pt idx="6">
                  <c:v>47.372390000000003</c:v>
                </c:pt>
                <c:pt idx="7">
                  <c:v>47.135980000000004</c:v>
                </c:pt>
                <c:pt idx="8">
                  <c:v>46.736919999999998</c:v>
                </c:pt>
                <c:pt idx="9">
                  <c:v>47.087229999999998</c:v>
                </c:pt>
                <c:pt idx="10">
                  <c:v>47.205489999999998</c:v>
                </c:pt>
                <c:pt idx="11">
                  <c:v>47.134419999999999</c:v>
                </c:pt>
                <c:pt idx="12">
                  <c:v>49.89188</c:v>
                </c:pt>
                <c:pt idx="13">
                  <c:v>61.428759999999997</c:v>
                </c:pt>
                <c:pt idx="14">
                  <c:v>55.505850000000002</c:v>
                </c:pt>
                <c:pt idx="15">
                  <c:v>44.965479999999999</c:v>
                </c:pt>
                <c:pt idx="16">
                  <c:v>42.345100000000002</c:v>
                </c:pt>
                <c:pt idx="17">
                  <c:v>41.420900000000003</c:v>
                </c:pt>
                <c:pt idx="18">
                  <c:v>40.305889999999998</c:v>
                </c:pt>
                <c:pt idx="19">
                  <c:v>38.145420000000001</c:v>
                </c:pt>
                <c:pt idx="20">
                  <c:v>41.335230000000003</c:v>
                </c:pt>
                <c:pt idx="21">
                  <c:v>48.310250000000003</c:v>
                </c:pt>
                <c:pt idx="22">
                  <c:v>48.68712</c:v>
                </c:pt>
                <c:pt idx="23">
                  <c:v>50.66451</c:v>
                </c:pt>
                <c:pt idx="24">
                  <c:v>57.056800000000003</c:v>
                </c:pt>
                <c:pt idx="25">
                  <c:v>66.814250000000001</c:v>
                </c:pt>
                <c:pt idx="26">
                  <c:v>62.967460000000003</c:v>
                </c:pt>
                <c:pt idx="27">
                  <c:v>55.128639999999997</c:v>
                </c:pt>
                <c:pt idx="28">
                  <c:v>50.95279</c:v>
                </c:pt>
                <c:pt idx="29">
                  <c:v>54.69491</c:v>
                </c:pt>
                <c:pt idx="30">
                  <c:v>60.161389999999997</c:v>
                </c:pt>
                <c:pt idx="31">
                  <c:v>62.225029999999997</c:v>
                </c:pt>
                <c:pt idx="32">
                  <c:v>58.11871</c:v>
                </c:pt>
                <c:pt idx="33">
                  <c:v>45.686030000000002</c:v>
                </c:pt>
                <c:pt idx="34">
                  <c:v>52.23386</c:v>
                </c:pt>
                <c:pt idx="35">
                  <c:v>79.369240000000005</c:v>
                </c:pt>
                <c:pt idx="36">
                  <c:v>108.23576</c:v>
                </c:pt>
                <c:pt idx="37">
                  <c:v>169.37951000000001</c:v>
                </c:pt>
                <c:pt idx="38">
                  <c:v>330.47811999999999</c:v>
                </c:pt>
                <c:pt idx="39">
                  <c:v>380.46789999999999</c:v>
                </c:pt>
                <c:pt idx="40">
                  <c:v>411.39073999999999</c:v>
                </c:pt>
                <c:pt idx="41">
                  <c:v>423.5367</c:v>
                </c:pt>
                <c:pt idx="42">
                  <c:v>342.14494999999999</c:v>
                </c:pt>
                <c:pt idx="43">
                  <c:v>113.25724</c:v>
                </c:pt>
                <c:pt idx="44">
                  <c:v>97.485950000000003</c:v>
                </c:pt>
                <c:pt idx="45">
                  <c:v>112.0425</c:v>
                </c:pt>
                <c:pt idx="46">
                  <c:v>90.722859999999997</c:v>
                </c:pt>
              </c:numCache>
            </c:numRef>
          </c:val>
          <c:smooth val="1"/>
          <c:extLst>
            <c:ext xmlns:c16="http://schemas.microsoft.com/office/drawing/2014/chart" uri="{C3380CC4-5D6E-409C-BE32-E72D297353CC}">
              <c16:uniqueId val="{00000005-195D-4EC2-A361-699C121D6272}"/>
            </c:ext>
          </c:extLst>
        </c:ser>
        <c:dLbls>
          <c:showLegendKey val="0"/>
          <c:showVal val="0"/>
          <c:showCatName val="0"/>
          <c:showSerName val="0"/>
          <c:showPercent val="0"/>
          <c:showBubbleSize val="0"/>
        </c:dLbls>
        <c:marker val="1"/>
        <c:smooth val="0"/>
        <c:axId val="765236648"/>
        <c:axId val="765233120"/>
      </c:lineChart>
      <c:catAx>
        <c:axId val="765239392"/>
        <c:scaling>
          <c:orientation val="minMax"/>
        </c:scaling>
        <c:delete val="0"/>
        <c:axPos val="b"/>
        <c:numFmt formatCode="General"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0176"/>
        <c:crossesAt val="0"/>
        <c:auto val="0"/>
        <c:lblAlgn val="ctr"/>
        <c:lblOffset val="100"/>
        <c:noMultiLvlLbl val="0"/>
      </c:catAx>
      <c:valAx>
        <c:axId val="765240176"/>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9392"/>
        <c:crosses val="autoZero"/>
        <c:crossBetween val="between"/>
      </c:valAx>
      <c:valAx>
        <c:axId val="765233120"/>
        <c:scaling>
          <c:orientation val="minMax"/>
        </c:scaling>
        <c:delete val="0"/>
        <c:axPos val="r"/>
        <c:numFmt formatCode="#,##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6648"/>
        <c:crosses val="max"/>
        <c:crossBetween val="between"/>
      </c:valAx>
      <c:catAx>
        <c:axId val="765236648"/>
        <c:scaling>
          <c:orientation val="minMax"/>
        </c:scaling>
        <c:delete val="1"/>
        <c:axPos val="b"/>
        <c:numFmt formatCode="General" sourceLinked="1"/>
        <c:majorTickMark val="out"/>
        <c:minorTickMark val="none"/>
        <c:tickLblPos val="nextTo"/>
        <c:crossAx val="765233120"/>
        <c:crosses val="autoZero"/>
        <c:auto val="1"/>
        <c:lblAlgn val="ctr"/>
        <c:lblOffset val="100"/>
        <c:noMultiLvlLbl val="0"/>
      </c:catAx>
      <c:spPr>
        <a:noFill/>
        <a:ln>
          <a:noFill/>
        </a:ln>
        <a:effectLst/>
      </c:spPr>
    </c:plotArea>
    <c:legend>
      <c:legendPos val="t"/>
      <c:layout>
        <c:manualLayout>
          <c:xMode val="edge"/>
          <c:yMode val="edge"/>
          <c:x val="0.17331497230029552"/>
          <c:y val="2.3709357054128188E-2"/>
          <c:w val="0.64551788958075396"/>
          <c:h val="7.1451640526776952E-2"/>
        </c:manualLayout>
      </c:layout>
      <c:overlay val="0"/>
      <c:spPr>
        <a:noFill/>
        <a:ln>
          <a:noFill/>
        </a:ln>
        <a:effectLst/>
      </c:spPr>
      <c:txPr>
        <a:bodyPr rot="0" spcFirstLastPara="1" vertOverflow="ellipsis" vert="horz" wrap="square" anchor="ctr" anchorCtr="1"/>
        <a:lstStyle/>
        <a:p>
          <a:pPr marL="36000">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205279167336868"/>
          <c:w val="0.8687860728723209"/>
          <c:h val="0.72633164656460503"/>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Sheet1!$B$12:$B$26</c:f>
              <c:numCache>
                <c:formatCode>#,##0.0</c:formatCode>
                <c:ptCount val="15"/>
                <c:pt idx="0">
                  <c:v>13.1</c:v>
                </c:pt>
                <c:pt idx="1">
                  <c:v>7.2969999999999997</c:v>
                </c:pt>
                <c:pt idx="2">
                  <c:v>3.3639999999999999</c:v>
                </c:pt>
                <c:pt idx="3">
                  <c:v>5.8079999999999998</c:v>
                </c:pt>
                <c:pt idx="4">
                  <c:v>4.4669999999999996</c:v>
                </c:pt>
                <c:pt idx="5">
                  <c:v>2.1030000000000002</c:v>
                </c:pt>
                <c:pt idx="6">
                  <c:v>4.6509999999999998</c:v>
                </c:pt>
                <c:pt idx="7">
                  <c:v>5.4870000000000001</c:v>
                </c:pt>
                <c:pt idx="8">
                  <c:v>4.3230000000000004</c:v>
                </c:pt>
                <c:pt idx="9">
                  <c:v>2.2890000000000001</c:v>
                </c:pt>
                <c:pt idx="10">
                  <c:v>-0.874</c:v>
                </c:pt>
                <c:pt idx="11">
                  <c:v>6.1529999999999996</c:v>
                </c:pt>
                <c:pt idx="12">
                  <c:v>-3.8849999999999998</c:v>
                </c:pt>
                <c:pt idx="13">
                  <c:v>-0.23799999999999999</c:v>
                </c:pt>
                <c:pt idx="14">
                  <c:v>3.6739999999999999</c:v>
                </c:pt>
              </c:numCache>
            </c:numRef>
          </c:val>
          <c:extLst>
            <c:ext xmlns:c16="http://schemas.microsoft.com/office/drawing/2014/chart" uri="{C3380CC4-5D6E-409C-BE32-E72D297353CC}">
              <c16:uniqueId val="{00000000-8D0E-4246-A7F1-D5FD8ADFB43A}"/>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Sheet1!$C$12:$C$26</c:f>
              <c:numCache>
                <c:formatCode>#,##0.0</c:formatCode>
                <c:ptCount val="15"/>
                <c:pt idx="0">
                  <c:v>9.4830000000000005</c:v>
                </c:pt>
                <c:pt idx="1">
                  <c:v>7.9589999999999996</c:v>
                </c:pt>
                <c:pt idx="2">
                  <c:v>6.0049999999999999</c:v>
                </c:pt>
                <c:pt idx="3">
                  <c:v>5.6</c:v>
                </c:pt>
                <c:pt idx="4">
                  <c:v>6.6719999999999997</c:v>
                </c:pt>
                <c:pt idx="5">
                  <c:v>7.92</c:v>
                </c:pt>
                <c:pt idx="6">
                  <c:v>1.2749999999999999</c:v>
                </c:pt>
                <c:pt idx="7">
                  <c:v>3.806</c:v>
                </c:pt>
                <c:pt idx="8">
                  <c:v>5.6280000000000001</c:v>
                </c:pt>
                <c:pt idx="9">
                  <c:v>4.0030000000000001</c:v>
                </c:pt>
                <c:pt idx="10">
                  <c:v>2.9209999999999998</c:v>
                </c:pt>
                <c:pt idx="11">
                  <c:v>4.51</c:v>
                </c:pt>
                <c:pt idx="12">
                  <c:v>4.0220000000000002</c:v>
                </c:pt>
                <c:pt idx="13">
                  <c:v>7.6840000000000002</c:v>
                </c:pt>
                <c:pt idx="14">
                  <c:v>6.7290000000000001</c:v>
                </c:pt>
              </c:numCache>
            </c:numRef>
          </c:val>
          <c:extLst>
            <c:ext xmlns:c16="http://schemas.microsoft.com/office/drawing/2014/chart" uri="{C3380CC4-5D6E-409C-BE32-E72D297353CC}">
              <c16:uniqueId val="{00000001-8D0E-4246-A7F1-D5FD8ADFB43A}"/>
            </c:ext>
          </c:extLst>
        </c:ser>
        <c:dLbls>
          <c:showLegendKey val="0"/>
          <c:showVal val="0"/>
          <c:showCatName val="0"/>
          <c:showSerName val="0"/>
          <c:showPercent val="0"/>
          <c:showBubbleSize val="0"/>
        </c:dLbls>
        <c:gapWidth val="50"/>
        <c:overlap val="-10"/>
        <c:axId val="765231944"/>
        <c:axId val="765237040"/>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9525">
                <a:solidFill>
                  <a:srgbClr val="00338D"/>
                </a:solidFill>
                <a:prstDash val="solid"/>
              </a:ln>
              <a:effectLst/>
            </c:spPr>
          </c:marker>
          <c:dPt>
            <c:idx val="4"/>
            <c:marker>
              <c:symbol val="circle"/>
              <c:size val="6"/>
              <c:spPr>
                <a:solidFill>
                  <a:sysClr val="window" lastClr="FFFFFF"/>
                </a:solidFill>
                <a:ln w="9525">
                  <a:solidFill>
                    <a:srgbClr val="00338D"/>
                  </a:solidFill>
                  <a:prstDash val="solid"/>
                </a:ln>
                <a:effectLst/>
              </c:spPr>
            </c:marker>
            <c:bubble3D val="0"/>
            <c:extLst>
              <c:ext xmlns:c16="http://schemas.microsoft.com/office/drawing/2014/chart" uri="{C3380CC4-5D6E-409C-BE32-E72D297353CC}">
                <c16:uniqueId val="{00000003-8D0E-4246-A7F1-D5FD8ADFB43A}"/>
              </c:ext>
            </c:extLst>
          </c:dPt>
          <c:dPt>
            <c:idx val="5"/>
            <c:marker>
              <c:symbol val="circle"/>
              <c:size val="6"/>
              <c:spPr>
                <a:solidFill>
                  <a:sysClr val="window" lastClr="FFFFFF"/>
                </a:solidFill>
                <a:ln w="9525">
                  <a:solidFill>
                    <a:srgbClr val="00338D"/>
                  </a:solidFill>
                  <a:prstDash val="solid"/>
                </a:ln>
                <a:effectLst/>
              </c:spPr>
            </c:marker>
            <c:bubble3D val="0"/>
            <c:extLst>
              <c:ext xmlns:c16="http://schemas.microsoft.com/office/drawing/2014/chart" uri="{C3380CC4-5D6E-409C-BE32-E72D297353CC}">
                <c16:uniqueId val="{00000005-8D0E-4246-A7F1-D5FD8ADFB43A}"/>
              </c:ext>
            </c:extLst>
          </c:dPt>
          <c:dPt>
            <c:idx val="12"/>
            <c:marker>
              <c:symbol val="circle"/>
              <c:size val="6"/>
              <c:spPr>
                <a:solidFill>
                  <a:sysClr val="window" lastClr="FFFFFF"/>
                </a:solidFill>
                <a:ln w="19050">
                  <a:solidFill>
                    <a:srgbClr val="00338D"/>
                  </a:solidFill>
                  <a:prstDash val="solid"/>
                </a:ln>
                <a:effectLst/>
              </c:spPr>
            </c:marker>
            <c:bubble3D val="0"/>
            <c:extLst>
              <c:ext xmlns:c16="http://schemas.microsoft.com/office/drawing/2014/chart" uri="{C3380CC4-5D6E-409C-BE32-E72D297353CC}">
                <c16:uniqueId val="{00000003-E193-48AB-8CE1-569C9682DB27}"/>
              </c:ext>
            </c:extLst>
          </c:dPt>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A6-4923-ADAF-DCC39A023F54}"/>
                </c:ext>
              </c:extLst>
            </c:dLbl>
            <c:dLbl>
              <c:idx val="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A6-4923-ADAF-DCC39A023F54}"/>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0E-4246-A7F1-D5FD8ADFB43A}"/>
                </c:ext>
              </c:extLst>
            </c:dLbl>
            <c:dLbl>
              <c:idx val="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D0E-4246-A7F1-D5FD8ADFB43A}"/>
                </c:ext>
              </c:extLst>
            </c:dLbl>
            <c:dLbl>
              <c:idx val="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A6-4923-ADAF-DCC39A023F54}"/>
                </c:ext>
              </c:extLst>
            </c:dLbl>
            <c:dLbl>
              <c:idx val="9"/>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A6-4923-ADAF-DCC39A023F54}"/>
                </c:ext>
              </c:extLst>
            </c:dLbl>
            <c:dLbl>
              <c:idx val="1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193-48AB-8CE1-569C9682DB27}"/>
                </c:ext>
              </c:extLst>
            </c:dLbl>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93-48AB-8CE1-569C9682DB27}"/>
                </c:ext>
              </c:extLst>
            </c:dLbl>
            <c:dLbl>
              <c:idx val="1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193-48AB-8CE1-569C9682DB2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gradFill>
                      <a:gsLst>
                        <a:gs pos="0">
                          <a:srgbClr val="00338D"/>
                        </a:gs>
                        <a:gs pos="99000">
                          <a:srgbClr val="00338D"/>
                        </a:gs>
                      </a:gsLst>
                      <a:lin ang="5400000" scaled="1"/>
                    </a:gra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Sheet1!$D$12:$D$26</c:f>
              <c:numCache>
                <c:formatCode>0.0</c:formatCode>
                <c:ptCount val="15"/>
                <c:pt idx="0">
                  <c:v>3.6169999999999991</c:v>
                </c:pt>
                <c:pt idx="1">
                  <c:v>-0.66199999999999992</c:v>
                </c:pt>
                <c:pt idx="2">
                  <c:v>-2.641</c:v>
                </c:pt>
                <c:pt idx="3">
                  <c:v>0.20800000000000018</c:v>
                </c:pt>
                <c:pt idx="4">
                  <c:v>-2.2050000000000001</c:v>
                </c:pt>
                <c:pt idx="5">
                  <c:v>-5.8170000000000002</c:v>
                </c:pt>
                <c:pt idx="6">
                  <c:v>3.3759999999999999</c:v>
                </c:pt>
                <c:pt idx="7">
                  <c:v>1.681</c:v>
                </c:pt>
                <c:pt idx="8">
                  <c:v>-1.3049999999999997</c:v>
                </c:pt>
                <c:pt idx="9">
                  <c:v>-1.714</c:v>
                </c:pt>
                <c:pt idx="10">
                  <c:v>-3.7949999999999999</c:v>
                </c:pt>
                <c:pt idx="11">
                  <c:v>1.6429999999999998</c:v>
                </c:pt>
                <c:pt idx="12">
                  <c:v>-7.907</c:v>
                </c:pt>
                <c:pt idx="13">
                  <c:v>-7.9220000000000006</c:v>
                </c:pt>
                <c:pt idx="14">
                  <c:v>-3.0550000000000002</c:v>
                </c:pt>
              </c:numCache>
            </c:numRef>
          </c:val>
          <c:smooth val="1"/>
          <c:extLst>
            <c:ext xmlns:c16="http://schemas.microsoft.com/office/drawing/2014/chart" uri="{C3380CC4-5D6E-409C-BE32-E72D297353CC}">
              <c16:uniqueId val="{00000007-8D0E-4246-A7F1-D5FD8ADFB43A}"/>
            </c:ext>
          </c:extLst>
        </c:ser>
        <c:dLbls>
          <c:showLegendKey val="0"/>
          <c:showVal val="0"/>
          <c:showCatName val="0"/>
          <c:showSerName val="0"/>
          <c:showPercent val="0"/>
          <c:showBubbleSize val="0"/>
        </c:dLbls>
        <c:marker val="1"/>
        <c:smooth val="0"/>
        <c:axId val="158940479"/>
        <c:axId val="291547616"/>
      </c:lineChart>
      <c:catAx>
        <c:axId val="765231944"/>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7040"/>
        <c:crosses val="autoZero"/>
        <c:auto val="1"/>
        <c:lblAlgn val="ctr"/>
        <c:lblOffset val="100"/>
        <c:noMultiLvlLbl val="1"/>
      </c:catAx>
      <c:valAx>
        <c:axId val="765237040"/>
        <c:scaling>
          <c:orientation val="minMax"/>
          <c:min val="-1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1944"/>
        <c:crosses val="autoZero"/>
        <c:crossBetween val="between"/>
      </c:valAx>
      <c:valAx>
        <c:axId val="291547616"/>
        <c:scaling>
          <c:orientation val="minMax"/>
          <c:max val="15"/>
          <c:min val="-10"/>
        </c:scaling>
        <c:delete val="0"/>
        <c:axPos val="r"/>
        <c:numFmt formatCode="#,##0_ " sourceLinked="0"/>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158940479"/>
        <c:crosses val="max"/>
        <c:crossBetween val="between"/>
      </c:valAx>
      <c:catAx>
        <c:axId val="158940479"/>
        <c:scaling>
          <c:orientation val="minMax"/>
        </c:scaling>
        <c:delete val="1"/>
        <c:axPos val="b"/>
        <c:numFmt formatCode="General" sourceLinked="1"/>
        <c:majorTickMark val="out"/>
        <c:minorTickMark val="none"/>
        <c:tickLblPos val="nextTo"/>
        <c:crossAx val="291547616"/>
        <c:crosses val="autoZero"/>
        <c:auto val="1"/>
        <c:lblAlgn val="ctr"/>
        <c:lblOffset val="100"/>
        <c:noMultiLvlLbl val="0"/>
      </c:catAx>
      <c:spPr>
        <a:noFill/>
        <a:ln>
          <a:noFill/>
        </a:ln>
        <a:effectLst/>
      </c:spPr>
    </c:plotArea>
    <c:legend>
      <c:legendPos val="t"/>
      <c:layout>
        <c:manualLayout>
          <c:xMode val="edge"/>
          <c:yMode val="edge"/>
          <c:x val="0.17039651874767339"/>
          <c:y val="2.2843883520593709E-2"/>
          <c:w val="0.66840459922556805"/>
          <c:h val="0.14374240718992873"/>
        </c:manualLayout>
      </c:layout>
      <c:overlay val="0"/>
      <c:spPr>
        <a:noFill/>
        <a:ln>
          <a:noFill/>
        </a:ln>
        <a:effectLst/>
      </c:spPr>
      <c:txPr>
        <a:bodyPr rot="0" spcFirstLastPara="1" vertOverflow="ellipsis" vert="horz" wrap="square" anchor="ctr" anchorCtr="1"/>
        <a:lstStyle/>
        <a:p>
          <a:pPr marL="36000">
            <a:defRPr sz="800" b="0" i="0" u="none" strike="noStrike" kern="1200" spc="-3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4190483811790075"/>
          <c:w val="0.81563888888888902"/>
          <c:h val="0.71834190695195399"/>
        </c:manualLayout>
      </c:layout>
      <c:barChart>
        <c:barDir val="col"/>
        <c:grouping val="clustered"/>
        <c:varyColors val="0"/>
        <c:ser>
          <c:idx val="0"/>
          <c:order val="0"/>
          <c:tx>
            <c:strRef>
              <c:f>Sheet1!$B$1</c:f>
              <c:strCache>
                <c:ptCount val="1"/>
                <c:pt idx="0">
                  <c:v>물동량(좌)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0179-4A7C-9091-7A849E724013}"/>
              </c:ext>
            </c:extLst>
          </c:dPt>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Sheet1!$B$2:$B$18</c:f>
              <c:numCache>
                <c:formatCode>#,##0.0</c:formatCode>
                <c:ptCount val="17"/>
                <c:pt idx="0">
                  <c:v>1233.4458400000001</c:v>
                </c:pt>
                <c:pt idx="1">
                  <c:v>1095.4820400000001</c:v>
                </c:pt>
                <c:pt idx="2">
                  <c:v>1238.9940799999999</c:v>
                </c:pt>
                <c:pt idx="3">
                  <c:v>1329.3980300000001</c:v>
                </c:pt>
                <c:pt idx="4">
                  <c:v>1374.1145899999999</c:v>
                </c:pt>
                <c:pt idx="5">
                  <c:v>1453.9232099999999</c:v>
                </c:pt>
                <c:pt idx="6">
                  <c:v>1518.8769199999999</c:v>
                </c:pt>
                <c:pt idx="7">
                  <c:v>1550.81936</c:v>
                </c:pt>
                <c:pt idx="8">
                  <c:v>1622.9530600000001</c:v>
                </c:pt>
                <c:pt idx="9">
                  <c:v>1712.00171</c:v>
                </c:pt>
                <c:pt idx="10">
                  <c:v>1786.0092400000001</c:v>
                </c:pt>
                <c:pt idx="11">
                  <c:v>1826.8895199999999</c:v>
                </c:pt>
                <c:pt idx="12">
                  <c:v>1810.91957</c:v>
                </c:pt>
                <c:pt idx="13">
                  <c:v>1922.3366900000001</c:v>
                </c:pt>
                <c:pt idx="14">
                  <c:v>1847.66336</c:v>
                </c:pt>
                <c:pt idx="15">
                  <c:v>1843.2599700000001</c:v>
                </c:pt>
                <c:pt idx="16">
                  <c:v>1910.9722400000001</c:v>
                </c:pt>
              </c:numCache>
            </c:numRef>
          </c:val>
          <c:extLst>
            <c:ext xmlns:c16="http://schemas.microsoft.com/office/drawing/2014/chart" uri="{C3380CC4-5D6E-409C-BE32-E72D297353CC}">
              <c16:uniqueId val="{00000002-0179-4A7C-9091-7A849E724013}"/>
            </c:ext>
          </c:extLst>
        </c:ser>
        <c:dLbls>
          <c:showLegendKey val="0"/>
          <c:showVal val="0"/>
          <c:showCatName val="0"/>
          <c:showSerName val="0"/>
          <c:showPercent val="0"/>
          <c:showBubbleSize val="0"/>
        </c:dLbls>
        <c:gapWidth val="40"/>
        <c:overlap val="-10"/>
        <c:axId val="765243312"/>
        <c:axId val="765239000"/>
      </c:barChart>
      <c:lineChart>
        <c:grouping val="standard"/>
        <c:varyColors val="0"/>
        <c:ser>
          <c:idx val="1"/>
          <c:order val="1"/>
          <c:tx>
            <c:strRef>
              <c:f>Sheet1!$C$1</c:f>
              <c:strCache>
                <c:ptCount val="1"/>
                <c:pt idx="0">
                  <c:v>증감률(우)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179-4A7C-9091-7A849E724013}"/>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79-4A7C-9091-7A849E724013}"/>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179-4A7C-9091-7A849E724013}"/>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2023(F)</c:v>
                </c:pt>
                <c:pt idx="16">
                  <c:v>2024(F)</c:v>
                </c:pt>
              </c:strCache>
            </c:strRef>
          </c:cat>
          <c:val>
            <c:numRef>
              <c:f>Sheet1!$C$2:$C$18</c:f>
              <c:numCache>
                <c:formatCode>#,##0.0</c:formatCode>
                <c:ptCount val="17"/>
                <c:pt idx="0">
                  <c:v>4.056</c:v>
                </c:pt>
                <c:pt idx="1">
                  <c:v>-11.185</c:v>
                </c:pt>
                <c:pt idx="2">
                  <c:v>13.1</c:v>
                </c:pt>
                <c:pt idx="3">
                  <c:v>7.2969999999999997</c:v>
                </c:pt>
                <c:pt idx="4">
                  <c:v>3.3639999999999999</c:v>
                </c:pt>
                <c:pt idx="5">
                  <c:v>5.8079999999999998</c:v>
                </c:pt>
                <c:pt idx="6">
                  <c:v>4.4669999999999996</c:v>
                </c:pt>
                <c:pt idx="7">
                  <c:v>2.1030000000000002</c:v>
                </c:pt>
                <c:pt idx="8">
                  <c:v>4.6509999999999998</c:v>
                </c:pt>
                <c:pt idx="9">
                  <c:v>5.4870000000000001</c:v>
                </c:pt>
                <c:pt idx="10">
                  <c:v>4.3230000000000004</c:v>
                </c:pt>
                <c:pt idx="11">
                  <c:v>2.2890000000000001</c:v>
                </c:pt>
                <c:pt idx="12">
                  <c:v>-0.874</c:v>
                </c:pt>
                <c:pt idx="13">
                  <c:v>6.1529999999999996</c:v>
                </c:pt>
                <c:pt idx="14">
                  <c:v>-3.8849999999999998</c:v>
                </c:pt>
                <c:pt idx="15">
                  <c:v>-0.23799999999999999</c:v>
                </c:pt>
                <c:pt idx="16">
                  <c:v>3.6739999999999999</c:v>
                </c:pt>
              </c:numCache>
            </c:numRef>
          </c:val>
          <c:smooth val="1"/>
          <c:extLst>
            <c:ext xmlns:c16="http://schemas.microsoft.com/office/drawing/2014/chart" uri="{C3380CC4-5D6E-409C-BE32-E72D297353CC}">
              <c16:uniqueId val="{00000006-0179-4A7C-9091-7A849E724013}"/>
            </c:ext>
          </c:extLst>
        </c:ser>
        <c:dLbls>
          <c:showLegendKey val="0"/>
          <c:showVal val="0"/>
          <c:showCatName val="0"/>
          <c:showSerName val="0"/>
          <c:showPercent val="0"/>
          <c:showBubbleSize val="0"/>
        </c:dLbls>
        <c:marker val="1"/>
        <c:smooth val="0"/>
        <c:axId val="765231160"/>
        <c:axId val="765241352"/>
      </c:lineChart>
      <c:catAx>
        <c:axId val="76524331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9000"/>
        <c:crossesAt val="0"/>
        <c:auto val="0"/>
        <c:lblAlgn val="ctr"/>
        <c:lblOffset val="100"/>
        <c:noMultiLvlLbl val="0"/>
      </c:catAx>
      <c:valAx>
        <c:axId val="765239000"/>
        <c:scaling>
          <c:orientation val="minMax"/>
          <c:min val="-25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3312"/>
        <c:crosses val="autoZero"/>
        <c:crossBetween val="between"/>
      </c:valAx>
      <c:valAx>
        <c:axId val="765241352"/>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31160"/>
        <c:crosses val="max"/>
        <c:crossBetween val="between"/>
      </c:valAx>
      <c:catAx>
        <c:axId val="765231160"/>
        <c:scaling>
          <c:orientation val="minMax"/>
        </c:scaling>
        <c:delete val="1"/>
        <c:axPos val="b"/>
        <c:numFmt formatCode="General" sourceLinked="1"/>
        <c:majorTickMark val="out"/>
        <c:minorTickMark val="none"/>
        <c:tickLblPos val="nextTo"/>
        <c:crossAx val="765241352"/>
        <c:crossesAt val="0"/>
        <c:auto val="1"/>
        <c:lblAlgn val="ctr"/>
        <c:lblOffset val="100"/>
        <c:noMultiLvlLbl val="1"/>
      </c:catAx>
      <c:spPr>
        <a:noFill/>
        <a:ln>
          <a:noFill/>
        </a:ln>
        <a:effectLst/>
      </c:spPr>
    </c:plotArea>
    <c:legend>
      <c:legendPos val="t"/>
      <c:layout>
        <c:manualLayout>
          <c:xMode val="edge"/>
          <c:yMode val="edge"/>
          <c:x val="0.21964815551153538"/>
          <c:y val="2.7532111435400415E-2"/>
          <c:w val="0.55457796475982224"/>
          <c:h val="7.4091767665252911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4977208977753523"/>
          <c:w val="0.81563888888888902"/>
          <c:h val="0.6701416512799061"/>
        </c:manualLayout>
      </c:layout>
      <c:barChart>
        <c:barDir val="col"/>
        <c:grouping val="clustered"/>
        <c:varyColors val="0"/>
        <c:ser>
          <c:idx val="0"/>
          <c:order val="0"/>
          <c:tx>
            <c:strRef>
              <c:f>Sheet1!$B$1</c:f>
              <c:strCache>
                <c:ptCount val="1"/>
                <c:pt idx="0">
                  <c:v>선복량(좌)</c:v>
                </c:pt>
              </c:strCache>
            </c:strRef>
          </c:tx>
          <c:spPr>
            <a:solidFill>
              <a:schemeClr val="bg1">
                <a:lumMod val="85000"/>
              </a:schemeClr>
            </a:solidFill>
            <a:ln w="25400">
              <a:noFill/>
            </a:ln>
            <a:effectLst/>
          </c:spPr>
          <c:invertIfNegative val="0"/>
          <c:dPt>
            <c:idx val="0"/>
            <c:invertIfNegative val="0"/>
            <c:bubble3D val="0"/>
            <c:spPr>
              <a:solidFill>
                <a:schemeClr val="bg1">
                  <a:lumMod val="85000"/>
                </a:schemeClr>
              </a:solidFill>
              <a:ln w="25400">
                <a:noFill/>
              </a:ln>
              <a:effectLst/>
            </c:spPr>
            <c:extLst>
              <c:ext xmlns:c16="http://schemas.microsoft.com/office/drawing/2014/chart" uri="{C3380CC4-5D6E-409C-BE32-E72D297353CC}">
                <c16:uniqueId val="{00000001-E6FC-47D4-AEEA-DB83E327C76A}"/>
              </c:ext>
            </c:extLst>
          </c:dPt>
          <c:dPt>
            <c:idx val="24"/>
            <c:invertIfNegative val="0"/>
            <c:bubble3D val="0"/>
            <c:spPr>
              <a:solidFill>
                <a:srgbClr val="FFFFFF">
                  <a:lumMod val="85000"/>
                </a:srgbClr>
              </a:solidFill>
              <a:ln w="25400">
                <a:noFill/>
              </a:ln>
              <a:effectLst/>
            </c:spPr>
            <c:extLst>
              <c:ext xmlns:c16="http://schemas.microsoft.com/office/drawing/2014/chart" uri="{C3380CC4-5D6E-409C-BE32-E72D297353CC}">
                <c16:uniqueId val="{00000002-643B-4C72-8002-051D8D010C80}"/>
              </c:ext>
            </c:extLst>
          </c:dPt>
          <c:dPt>
            <c:idx val="25"/>
            <c:invertIfNegative val="0"/>
            <c:bubble3D val="0"/>
            <c:spPr>
              <a:solidFill>
                <a:srgbClr val="FFFFFF">
                  <a:lumMod val="85000"/>
                </a:srgbClr>
              </a:solidFill>
              <a:ln w="25400">
                <a:noFill/>
              </a:ln>
              <a:effectLst/>
            </c:spPr>
            <c:extLst>
              <c:ext xmlns:c16="http://schemas.microsoft.com/office/drawing/2014/chart" uri="{C3380CC4-5D6E-409C-BE32-E72D297353CC}">
                <c16:uniqueId val="{00000003-643B-4C72-8002-051D8D010C80}"/>
              </c:ext>
            </c:extLst>
          </c:dPt>
          <c:cat>
            <c:strRef>
              <c:f>Sheet1!$A$2:$A$27</c:f>
              <c:strCache>
                <c:ptCount val="26"/>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pt idx="25">
                  <c:v>2025(F)</c:v>
                </c:pt>
              </c:strCache>
            </c:strRef>
          </c:cat>
          <c:val>
            <c:numRef>
              <c:f>Sheet1!$B$2:$B$27</c:f>
              <c:numCache>
                <c:formatCode>#,##0.00</c:formatCode>
                <c:ptCount val="26"/>
                <c:pt idx="0">
                  <c:v>4474.7719999999999</c:v>
                </c:pt>
                <c:pt idx="1">
                  <c:v>4924.47</c:v>
                </c:pt>
                <c:pt idx="2">
                  <c:v>5508.6210000000001</c:v>
                </c:pt>
                <c:pt idx="3">
                  <c:v>6093.77</c:v>
                </c:pt>
                <c:pt idx="4">
                  <c:v>6636.1419999999998</c:v>
                </c:pt>
                <c:pt idx="5">
                  <c:v>7284.25</c:v>
                </c:pt>
                <c:pt idx="6">
                  <c:v>8247.652</c:v>
                </c:pt>
                <c:pt idx="7">
                  <c:v>9599.402</c:v>
                </c:pt>
                <c:pt idx="8">
                  <c:v>10948.097</c:v>
                </c:pt>
                <c:pt idx="9">
                  <c:v>12370.01</c:v>
                </c:pt>
                <c:pt idx="10">
                  <c:v>13094.031000000001</c:v>
                </c:pt>
                <c:pt idx="11">
                  <c:v>14335.695</c:v>
                </c:pt>
                <c:pt idx="12">
                  <c:v>15476.672</c:v>
                </c:pt>
                <c:pt idx="13">
                  <c:v>16406.067999999999</c:v>
                </c:pt>
                <c:pt idx="14">
                  <c:v>17324.744999999999</c:v>
                </c:pt>
                <c:pt idx="15">
                  <c:v>18480.569</c:v>
                </c:pt>
                <c:pt idx="16">
                  <c:v>19944.147000000001</c:v>
                </c:pt>
                <c:pt idx="17">
                  <c:v>20198.425999999999</c:v>
                </c:pt>
                <c:pt idx="18">
                  <c:v>20967.173999999999</c:v>
                </c:pt>
                <c:pt idx="19">
                  <c:v>22147.205999999998</c:v>
                </c:pt>
                <c:pt idx="20">
                  <c:v>23033.859</c:v>
                </c:pt>
                <c:pt idx="21">
                  <c:v>23706.578000000001</c:v>
                </c:pt>
                <c:pt idx="22">
                  <c:v>24775.857</c:v>
                </c:pt>
                <c:pt idx="23">
                  <c:v>25772.368999999999</c:v>
                </c:pt>
                <c:pt idx="24">
                  <c:v>27752.715939999998</c:v>
                </c:pt>
                <c:pt idx="25">
                  <c:v>29620.190210000001</c:v>
                </c:pt>
              </c:numCache>
            </c:numRef>
          </c:val>
          <c:extLst>
            <c:ext xmlns:c16="http://schemas.microsoft.com/office/drawing/2014/chart" uri="{C3380CC4-5D6E-409C-BE32-E72D297353CC}">
              <c16:uniqueId val="{00000002-E6FC-47D4-AEEA-DB83E327C76A}"/>
            </c:ext>
          </c:extLst>
        </c:ser>
        <c:dLbls>
          <c:showLegendKey val="0"/>
          <c:showVal val="0"/>
          <c:showCatName val="0"/>
          <c:showSerName val="0"/>
          <c:showPercent val="0"/>
          <c:showBubbleSize val="0"/>
        </c:dLbls>
        <c:gapWidth val="40"/>
        <c:overlap val="-10"/>
        <c:axId val="765246448"/>
        <c:axId val="765248408"/>
      </c:barChart>
      <c:lineChart>
        <c:grouping val="standard"/>
        <c:varyColors val="0"/>
        <c:ser>
          <c:idx val="1"/>
          <c:order val="1"/>
          <c:tx>
            <c:strRef>
              <c:f>Sheet1!$C$1</c:f>
              <c:strCache>
                <c:ptCount val="1"/>
                <c:pt idx="0">
                  <c:v>신규인도(우)</c:v>
                </c:pt>
              </c:strCache>
            </c:strRef>
          </c:tx>
          <c:spPr>
            <a:ln w="19050" cap="rnd">
              <a:solidFill>
                <a:srgbClr val="00338D"/>
              </a:solidFill>
              <a:round/>
            </a:ln>
            <a:effectLst/>
          </c:spPr>
          <c:marker>
            <c:symbol val="none"/>
          </c:marker>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FC-47D4-AEEA-DB83E327C76A}"/>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6FC-47D4-AEEA-DB83E327C76A}"/>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6FC-47D4-AEEA-DB83E327C76A}"/>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Sheet1!$A$2:$A$27</c:f>
              <c:strCache>
                <c:ptCount val="26"/>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pt idx="25">
                  <c:v>2025(F)</c:v>
                </c:pt>
              </c:strCache>
            </c:strRef>
          </c:cat>
          <c:val>
            <c:numRef>
              <c:f>Sheet1!$C$2:$C$27</c:f>
              <c:numCache>
                <c:formatCode>#,##0.00</c:formatCode>
                <c:ptCount val="26"/>
                <c:pt idx="0">
                  <c:v>463.45800000000003</c:v>
                </c:pt>
                <c:pt idx="1">
                  <c:v>626.97900000000004</c:v>
                </c:pt>
                <c:pt idx="2">
                  <c:v>645.31500000000005</c:v>
                </c:pt>
                <c:pt idx="3">
                  <c:v>570.96100000000001</c:v>
                </c:pt>
                <c:pt idx="4">
                  <c:v>656.81799999999998</c:v>
                </c:pt>
                <c:pt idx="5">
                  <c:v>966.02200000000005</c:v>
                </c:pt>
                <c:pt idx="6">
                  <c:v>1378.423</c:v>
                </c:pt>
                <c:pt idx="7">
                  <c:v>1374.748</c:v>
                </c:pt>
                <c:pt idx="8">
                  <c:v>1529.4179999999999</c:v>
                </c:pt>
                <c:pt idx="9">
                  <c:v>1105.7529999999999</c:v>
                </c:pt>
                <c:pt idx="10">
                  <c:v>1392.1</c:v>
                </c:pt>
                <c:pt idx="11">
                  <c:v>1236.106</c:v>
                </c:pt>
                <c:pt idx="12">
                  <c:v>1278.2329999999999</c:v>
                </c:pt>
                <c:pt idx="13">
                  <c:v>1374.204</c:v>
                </c:pt>
                <c:pt idx="14">
                  <c:v>1530.896</c:v>
                </c:pt>
                <c:pt idx="15">
                  <c:v>1665.97</c:v>
                </c:pt>
                <c:pt idx="16">
                  <c:v>917.41899999999998</c:v>
                </c:pt>
                <c:pt idx="17">
                  <c:v>1177.5540000000001</c:v>
                </c:pt>
                <c:pt idx="18">
                  <c:v>1305.076</c:v>
                </c:pt>
                <c:pt idx="19">
                  <c:v>1071.0719999999999</c:v>
                </c:pt>
                <c:pt idx="20">
                  <c:v>861.33799999999997</c:v>
                </c:pt>
                <c:pt idx="21">
                  <c:v>1087.1759999999999</c:v>
                </c:pt>
                <c:pt idx="22">
                  <c:v>1015.154</c:v>
                </c:pt>
                <c:pt idx="23">
                  <c:v>1569.848</c:v>
                </c:pt>
              </c:numCache>
            </c:numRef>
          </c:val>
          <c:smooth val="1"/>
          <c:extLst>
            <c:ext xmlns:c16="http://schemas.microsoft.com/office/drawing/2014/chart" uri="{C3380CC4-5D6E-409C-BE32-E72D297353CC}">
              <c16:uniqueId val="{00000006-E6FC-47D4-AEEA-DB83E327C76A}"/>
            </c:ext>
          </c:extLst>
        </c:ser>
        <c:ser>
          <c:idx val="2"/>
          <c:order val="2"/>
          <c:tx>
            <c:strRef>
              <c:f>Sheet1!$D$1</c:f>
              <c:strCache>
                <c:ptCount val="1"/>
                <c:pt idx="0">
                  <c:v>선박해체(우)</c:v>
                </c:pt>
              </c:strCache>
            </c:strRef>
          </c:tx>
          <c:spPr>
            <a:ln w="19050" cap="rnd">
              <a:solidFill>
                <a:srgbClr val="00B0F0"/>
              </a:solidFill>
              <a:prstDash val="sysDot"/>
              <a:round/>
            </a:ln>
            <a:effectLst/>
          </c:spPr>
          <c:marker>
            <c:symbol val="none"/>
          </c:marker>
          <c:cat>
            <c:strRef>
              <c:f>Sheet1!$A$2:$A$27</c:f>
              <c:strCache>
                <c:ptCount val="26"/>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pt idx="25">
                  <c:v>2025(F)</c:v>
                </c:pt>
              </c:strCache>
            </c:strRef>
          </c:cat>
          <c:val>
            <c:numRef>
              <c:f>Sheet1!$D$2:$D$27</c:f>
              <c:numCache>
                <c:formatCode>#,##0.00</c:formatCode>
                <c:ptCount val="26"/>
                <c:pt idx="0">
                  <c:v>13.593</c:v>
                </c:pt>
                <c:pt idx="1">
                  <c:v>40.335999999999999</c:v>
                </c:pt>
                <c:pt idx="2">
                  <c:v>65.367000000000004</c:v>
                </c:pt>
                <c:pt idx="3">
                  <c:v>28.588999999999999</c:v>
                </c:pt>
                <c:pt idx="4">
                  <c:v>9.0280000000000005</c:v>
                </c:pt>
                <c:pt idx="5">
                  <c:v>2.782</c:v>
                </c:pt>
                <c:pt idx="6">
                  <c:v>23.786000000000001</c:v>
                </c:pt>
                <c:pt idx="7">
                  <c:v>20.933</c:v>
                </c:pt>
                <c:pt idx="8">
                  <c:v>101.16800000000001</c:v>
                </c:pt>
                <c:pt idx="9">
                  <c:v>375.88400000000001</c:v>
                </c:pt>
                <c:pt idx="10">
                  <c:v>132.565</c:v>
                </c:pt>
                <c:pt idx="11">
                  <c:v>77.902000000000001</c:v>
                </c:pt>
                <c:pt idx="12">
                  <c:v>334.745</c:v>
                </c:pt>
                <c:pt idx="13">
                  <c:v>442.48200000000003</c:v>
                </c:pt>
                <c:pt idx="14">
                  <c:v>373.06</c:v>
                </c:pt>
                <c:pt idx="15">
                  <c:v>196.86</c:v>
                </c:pt>
                <c:pt idx="16">
                  <c:v>654.36800000000005</c:v>
                </c:pt>
                <c:pt idx="17">
                  <c:v>405.608</c:v>
                </c:pt>
                <c:pt idx="18">
                  <c:v>116.65300000000001</c:v>
                </c:pt>
                <c:pt idx="19">
                  <c:v>182.76400000000001</c:v>
                </c:pt>
                <c:pt idx="20">
                  <c:v>187.501</c:v>
                </c:pt>
                <c:pt idx="21">
                  <c:v>11.991</c:v>
                </c:pt>
                <c:pt idx="22">
                  <c:v>15.888</c:v>
                </c:pt>
                <c:pt idx="23">
                  <c:v>105.47499999999999</c:v>
                </c:pt>
              </c:numCache>
            </c:numRef>
          </c:val>
          <c:smooth val="1"/>
          <c:extLst>
            <c:ext xmlns:c16="http://schemas.microsoft.com/office/drawing/2014/chart" uri="{C3380CC4-5D6E-409C-BE32-E72D297353CC}">
              <c16:uniqueId val="{00000007-E6FC-47D4-AEEA-DB83E327C76A}"/>
            </c:ext>
          </c:extLst>
        </c:ser>
        <c:dLbls>
          <c:showLegendKey val="0"/>
          <c:showVal val="0"/>
          <c:showCatName val="0"/>
          <c:showSerName val="0"/>
          <c:showPercent val="0"/>
          <c:showBubbleSize val="0"/>
        </c:dLbls>
        <c:marker val="1"/>
        <c:smooth val="0"/>
        <c:axId val="765247232"/>
        <c:axId val="765248800"/>
      </c:lineChart>
      <c:catAx>
        <c:axId val="765246448"/>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8408"/>
        <c:crossesAt val="0"/>
        <c:auto val="0"/>
        <c:lblAlgn val="ctr"/>
        <c:lblOffset val="100"/>
        <c:noMultiLvlLbl val="0"/>
      </c:catAx>
      <c:valAx>
        <c:axId val="76524840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6448"/>
        <c:crosses val="autoZero"/>
        <c:crossBetween val="between"/>
      </c:valAx>
      <c:valAx>
        <c:axId val="765248800"/>
        <c:scaling>
          <c:orientation val="minMax"/>
          <c:max val="2500"/>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7232"/>
        <c:crosses val="max"/>
        <c:crossBetween val="between"/>
      </c:valAx>
      <c:catAx>
        <c:axId val="765247232"/>
        <c:scaling>
          <c:orientation val="minMax"/>
        </c:scaling>
        <c:delete val="1"/>
        <c:axPos val="b"/>
        <c:numFmt formatCode="General" sourceLinked="1"/>
        <c:majorTickMark val="out"/>
        <c:minorTickMark val="none"/>
        <c:tickLblPos val="nextTo"/>
        <c:crossAx val="765248800"/>
        <c:crossesAt val="0"/>
        <c:auto val="1"/>
        <c:lblAlgn val="ctr"/>
        <c:lblOffset val="100"/>
        <c:noMultiLvlLbl val="1"/>
      </c:catAx>
      <c:spPr>
        <a:noFill/>
        <a:ln>
          <a:noFill/>
        </a:ln>
        <a:effectLst/>
      </c:spPr>
    </c:plotArea>
    <c:legend>
      <c:legendPos val="t"/>
      <c:legendEntry>
        <c:idx val="0"/>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Entry>
      <c:layout>
        <c:manualLayout>
          <c:xMode val="edge"/>
          <c:yMode val="edge"/>
          <c:x val="0.13132746701039519"/>
          <c:y val="4.3029911376509751E-2"/>
          <c:w val="0.73427223756483717"/>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ll</c:v>
                </c:pt>
              </c:strCache>
            </c:strRef>
          </c:tx>
          <c:spPr>
            <a:solidFill>
              <a:schemeClr val="tx1">
                <a:lumMod val="50000"/>
                <a:lumOff val="50000"/>
              </a:schemeClr>
            </a:solidFill>
            <a:ln>
              <a:noFill/>
            </a:ln>
            <a:effectLst/>
          </c:spPr>
          <c:invertIfNegative val="0"/>
          <c:dPt>
            <c:idx val="3"/>
            <c:invertIfNegative val="0"/>
            <c:bubble3D val="0"/>
            <c:spPr>
              <a:solidFill>
                <a:srgbClr val="0072DA"/>
              </a:solidFill>
              <a:ln>
                <a:noFill/>
              </a:ln>
              <a:effectLst/>
            </c:spPr>
            <c:extLst>
              <c:ext xmlns:c16="http://schemas.microsoft.com/office/drawing/2014/chart" uri="{C3380CC4-5D6E-409C-BE32-E72D297353CC}">
                <c16:uniqueId val="{00000001-F82C-4EC5-AE87-A991917FE7C1}"/>
              </c:ext>
            </c:extLst>
          </c:dPt>
          <c:dLbls>
            <c:dLbl>
              <c:idx val="3"/>
              <c:spPr>
                <a:noFill/>
                <a:ln>
                  <a:noFill/>
                </a:ln>
                <a:effectLst/>
              </c:spPr>
              <c:txPr>
                <a:bodyPr rot="0" spcFirstLastPara="1" vertOverflow="ellipsis" vert="horz" wrap="square" lIns="38100" tIns="19050" rIns="38100" bIns="19050" anchor="ctr" anchorCtr="0">
                  <a:spAutoFit/>
                </a:bodyPr>
                <a:lstStyle/>
                <a:p>
                  <a:pPr algn="ctr" rtl="0">
                    <a:defRPr kumimoji="0" lang="en-US" altLang="ko-KR" sz="800" b="0" i="0" u="none" strike="noStrike" kern="1200" cap="none" spc="0" normalizeH="0" baseline="0">
                      <a:ln>
                        <a:solidFill>
                          <a:prstClr val="white">
                            <a:lumMod val="75000"/>
                            <a:alpha val="0"/>
                          </a:prstClr>
                        </a:solidFill>
                      </a:ln>
                      <a:solidFill>
                        <a:srgbClr val="0072DA"/>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1-F82C-4EC5-AE87-A991917FE7C1}"/>
                </c:ext>
              </c:extLst>
            </c:dLbl>
            <c:spPr>
              <a:noFill/>
              <a:ln>
                <a:noFill/>
              </a:ln>
              <a:effectLst/>
            </c:spPr>
            <c:txPr>
              <a:bodyPr rot="0" spcFirstLastPara="1" vertOverflow="ellipsis" vert="horz" wrap="square" lIns="38100" tIns="19050" rIns="38100" bIns="19050" anchor="ctr" anchorCtr="0">
                <a:spAutoFit/>
              </a:bodyPr>
              <a:lstStyle/>
              <a:p>
                <a:pPr algn="ctr" rtl="0">
                  <a:defRPr kumimoji="0" lang="en-US" altLang="ko-KR" sz="800" b="0" i="0" u="none" strike="noStrike" kern="1200" cap="none" spc="0" normalizeH="0" baseline="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러시아</c:v>
                </c:pt>
                <c:pt idx="1">
                  <c:v>브라질</c:v>
                </c:pt>
                <c:pt idx="2">
                  <c:v>멕시코</c:v>
                </c:pt>
                <c:pt idx="3">
                  <c:v>한국</c:v>
                </c:pt>
                <c:pt idx="4">
                  <c:v>일본</c:v>
                </c:pt>
                <c:pt idx="5">
                  <c:v>영국</c:v>
                </c:pt>
                <c:pt idx="6">
                  <c:v>유로</c:v>
                </c:pt>
                <c:pt idx="7">
                  <c:v>중국</c:v>
                </c:pt>
              </c:strCache>
            </c:strRef>
          </c:cat>
          <c:val>
            <c:numRef>
              <c:f>Sheet1!$B$2:$B$9</c:f>
              <c:numCache>
                <c:formatCode>General</c:formatCode>
                <c:ptCount val="8"/>
                <c:pt idx="0">
                  <c:v>-6.3</c:v>
                </c:pt>
                <c:pt idx="1">
                  <c:v>-5.2</c:v>
                </c:pt>
                <c:pt idx="2">
                  <c:v>-4.8</c:v>
                </c:pt>
                <c:pt idx="3">
                  <c:v>-4.4000000000000004</c:v>
                </c:pt>
                <c:pt idx="4">
                  <c:v>-3.7</c:v>
                </c:pt>
                <c:pt idx="5">
                  <c:v>-2.9</c:v>
                </c:pt>
                <c:pt idx="6">
                  <c:v>-2.7</c:v>
                </c:pt>
                <c:pt idx="7">
                  <c:v>-2.6</c:v>
                </c:pt>
              </c:numCache>
            </c:numRef>
          </c:val>
          <c:extLst>
            <c:ext xmlns:c16="http://schemas.microsoft.com/office/drawing/2014/chart" uri="{C3380CC4-5D6E-409C-BE32-E72D297353CC}">
              <c16:uniqueId val="{00000002-F82C-4EC5-AE87-A991917FE7C1}"/>
            </c:ext>
          </c:extLst>
        </c:ser>
        <c:dLbls>
          <c:showLegendKey val="0"/>
          <c:showVal val="0"/>
          <c:showCatName val="0"/>
          <c:showSerName val="0"/>
          <c:showPercent val="0"/>
          <c:showBubbleSize val="0"/>
        </c:dLbls>
        <c:gapWidth val="129"/>
        <c:overlap val="-27"/>
        <c:axId val="987303744"/>
        <c:axId val="987302080"/>
      </c:barChart>
      <c:catAx>
        <c:axId val="98730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kumimoji="0" lang="en-US" altLang="ko-KR" sz="800" b="1" i="0" u="none" strike="noStrike" kern="1200" cap="none" spc="0" normalizeH="0" baseline="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2080"/>
        <c:crosses val="autoZero"/>
        <c:auto val="1"/>
        <c:lblAlgn val="ctr"/>
        <c:lblOffset val="0"/>
        <c:noMultiLvlLbl val="0"/>
      </c:catAx>
      <c:valAx>
        <c:axId val="987302080"/>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3744"/>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327925270403148"/>
          <c:y val="0.16111807481201049"/>
          <c:w val="0.81563888888888902"/>
          <c:h val="0.67822327244548564"/>
        </c:manualLayout>
      </c:layout>
      <c:barChart>
        <c:barDir val="col"/>
        <c:grouping val="clustered"/>
        <c:varyColors val="0"/>
        <c:ser>
          <c:idx val="0"/>
          <c:order val="0"/>
          <c:tx>
            <c:strRef>
              <c:f>Sheet1!$B$1</c:f>
              <c:strCache>
                <c:ptCount val="1"/>
                <c:pt idx="0">
                  <c:v>선복량(좌)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FEAA-4EDE-8143-B7683D4925E1}"/>
              </c:ext>
            </c:extLst>
          </c:dPt>
          <c:dPt>
            <c:idx val="17"/>
            <c:invertIfNegative val="0"/>
            <c:bubble3D val="0"/>
            <c:spPr>
              <a:solidFill>
                <a:srgbClr val="ADE4FF"/>
              </a:solidFill>
              <a:ln w="25400">
                <a:noFill/>
              </a:ln>
              <a:effectLst/>
            </c:spPr>
            <c:extLst>
              <c:ext xmlns:c16="http://schemas.microsoft.com/office/drawing/2014/chart" uri="{C3380CC4-5D6E-409C-BE32-E72D297353CC}">
                <c16:uniqueId val="{00000003-FEAA-4EDE-8143-B7683D4925E1}"/>
              </c:ext>
            </c:extLst>
          </c:dPt>
          <c:dPt>
            <c:idx val="18"/>
            <c:invertIfNegative val="0"/>
            <c:bubble3D val="0"/>
            <c:spPr>
              <a:solidFill>
                <a:srgbClr val="ADE4FF"/>
              </a:solidFill>
              <a:ln w="25400">
                <a:noFill/>
              </a:ln>
              <a:effectLst/>
            </c:spPr>
            <c:extLst>
              <c:ext xmlns:c16="http://schemas.microsoft.com/office/drawing/2014/chart" uri="{C3380CC4-5D6E-409C-BE32-E72D297353CC}">
                <c16:uniqueId val="{00000005-FEAA-4EDE-8143-B7683D4925E1}"/>
              </c:ext>
            </c:extLst>
          </c:dPt>
          <c:dPt>
            <c:idx val="19"/>
            <c:invertIfNegative val="0"/>
            <c:bubble3D val="0"/>
            <c:spPr>
              <a:solidFill>
                <a:srgbClr val="ADE4FF"/>
              </a:solidFill>
              <a:ln w="25400">
                <a:noFill/>
              </a:ln>
              <a:effectLst/>
            </c:spPr>
            <c:extLst>
              <c:ext xmlns:c16="http://schemas.microsoft.com/office/drawing/2014/chart" uri="{C3380CC4-5D6E-409C-BE32-E72D297353CC}">
                <c16:uniqueId val="{00000007-FEAA-4EDE-8143-B7683D4925E1}"/>
              </c:ext>
            </c:extLst>
          </c:dPt>
          <c:dPt>
            <c:idx val="21"/>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12-722D-45F9-A739-09D4E688E5DE}"/>
              </c:ext>
            </c:extLst>
          </c:dPt>
          <c:dPt>
            <c:idx val="22"/>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14-CB20-4AA5-8277-7B8110DE885F}"/>
              </c:ext>
            </c:extLst>
          </c:dPt>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Sheet1!$B$4:$B$26</c:f>
              <c:numCache>
                <c:formatCode>#,##0</c:formatCode>
                <c:ptCount val="23"/>
                <c:pt idx="0">
                  <c:v>422994</c:v>
                </c:pt>
                <c:pt idx="1">
                  <c:v>2107721</c:v>
                </c:pt>
                <c:pt idx="2">
                  <c:v>1701499</c:v>
                </c:pt>
                <c:pt idx="3">
                  <c:v>1690478</c:v>
                </c:pt>
                <c:pt idx="4">
                  <c:v>1723902</c:v>
                </c:pt>
                <c:pt idx="5">
                  <c:v>3330146</c:v>
                </c:pt>
                <c:pt idx="6">
                  <c:v>1152670</c:v>
                </c:pt>
                <c:pt idx="7">
                  <c:v>68958</c:v>
                </c:pt>
                <c:pt idx="8">
                  <c:v>602504</c:v>
                </c:pt>
                <c:pt idx="9">
                  <c:v>1876303</c:v>
                </c:pt>
                <c:pt idx="10">
                  <c:v>436140</c:v>
                </c:pt>
                <c:pt idx="11">
                  <c:v>2156076</c:v>
                </c:pt>
                <c:pt idx="12">
                  <c:v>1167728</c:v>
                </c:pt>
                <c:pt idx="13">
                  <c:v>2243246</c:v>
                </c:pt>
                <c:pt idx="14">
                  <c:v>308084</c:v>
                </c:pt>
                <c:pt idx="15">
                  <c:v>820350</c:v>
                </c:pt>
                <c:pt idx="16">
                  <c:v>1255818</c:v>
                </c:pt>
                <c:pt idx="17">
                  <c:v>777854</c:v>
                </c:pt>
                <c:pt idx="18">
                  <c:v>1061608</c:v>
                </c:pt>
                <c:pt idx="19">
                  <c:v>4477818</c:v>
                </c:pt>
                <c:pt idx="20">
                  <c:v>2779802</c:v>
                </c:pt>
                <c:pt idx="21">
                  <c:v>2154031</c:v>
                </c:pt>
                <c:pt idx="22">
                  <c:v>1515004</c:v>
                </c:pt>
              </c:numCache>
            </c:numRef>
          </c:val>
          <c:extLst>
            <c:ext xmlns:c16="http://schemas.microsoft.com/office/drawing/2014/chart" uri="{C3380CC4-5D6E-409C-BE32-E72D297353CC}">
              <c16:uniqueId val="{00000008-FEAA-4EDE-8143-B7683D4925E1}"/>
            </c:ext>
          </c:extLst>
        </c:ser>
        <c:dLbls>
          <c:showLegendKey val="0"/>
          <c:showVal val="0"/>
          <c:showCatName val="0"/>
          <c:showSerName val="0"/>
          <c:showPercent val="0"/>
          <c:showBubbleSize val="0"/>
        </c:dLbls>
        <c:gapWidth val="40"/>
        <c:overlap val="-10"/>
        <c:axId val="765249192"/>
        <c:axId val="765251152"/>
      </c:barChart>
      <c:lineChart>
        <c:grouping val="standard"/>
        <c:varyColors val="0"/>
        <c:ser>
          <c:idx val="1"/>
          <c:order val="1"/>
          <c:tx>
            <c:strRef>
              <c:f>Sheet1!$C$1</c:f>
              <c:strCache>
                <c:ptCount val="1"/>
                <c:pt idx="0">
                  <c:v>척수(우)</c:v>
                </c:pt>
              </c:strCache>
            </c:strRef>
          </c:tx>
          <c:spPr>
            <a:ln w="19050" cap="rnd">
              <a:solidFill>
                <a:srgbClr val="00338D"/>
              </a:solidFill>
              <a:round/>
            </a:ln>
            <a:effectLst/>
          </c:spPr>
          <c:marker>
            <c:symbol val="none"/>
          </c:marker>
          <c:dPt>
            <c:idx val="17"/>
            <c:marker>
              <c:symbol val="none"/>
            </c:marker>
            <c:bubble3D val="0"/>
            <c:spPr>
              <a:ln w="19050" cap="rnd">
                <a:solidFill>
                  <a:srgbClr val="00338D"/>
                </a:solidFill>
                <a:round/>
              </a:ln>
              <a:effectLst/>
            </c:spPr>
            <c:extLst>
              <c:ext xmlns:c16="http://schemas.microsoft.com/office/drawing/2014/chart" uri="{C3380CC4-5D6E-409C-BE32-E72D297353CC}">
                <c16:uniqueId val="{0000000A-FEAA-4EDE-8143-B7683D4925E1}"/>
              </c:ext>
            </c:extLst>
          </c:dPt>
          <c:dPt>
            <c:idx val="18"/>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C-FEAA-4EDE-8143-B7683D4925E1}"/>
              </c:ext>
            </c:extLst>
          </c:dPt>
          <c:dPt>
            <c:idx val="19"/>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E-FEAA-4EDE-8143-B7683D4925E1}"/>
              </c:ext>
            </c:extLst>
          </c:dPt>
          <c:dPt>
            <c:idx val="20"/>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10-FEAA-4EDE-8143-B7683D4925E1}"/>
              </c:ext>
            </c:extLst>
          </c:dPt>
          <c:dPt>
            <c:idx val="21"/>
            <c:marker>
              <c:symbol val="none"/>
            </c:marker>
            <c:bubble3D val="0"/>
            <c:spPr>
              <a:ln w="19050" cap="rnd">
                <a:solidFill>
                  <a:srgbClr val="000000"/>
                </a:solidFill>
                <a:round/>
              </a:ln>
              <a:effectLst/>
            </c:spPr>
            <c:extLst>
              <c:ext xmlns:c16="http://schemas.microsoft.com/office/drawing/2014/chart" uri="{C3380CC4-5D6E-409C-BE32-E72D297353CC}">
                <c16:uniqueId val="{00000010-514D-4787-80C6-085146B4016D}"/>
              </c:ext>
            </c:extLst>
          </c:dPt>
          <c:dPt>
            <c:idx val="22"/>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5-CB20-4AA5-8277-7B8110DE885F}"/>
              </c:ext>
            </c:extLst>
          </c:dPt>
          <c:dLbls>
            <c:dLbl>
              <c:idx val="2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FEAA-4EDE-8143-B7683D4925E1}"/>
                </c:ext>
              </c:extLst>
            </c:dLbl>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FEAA-4EDE-8143-B7683D4925E1}"/>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FEAA-4EDE-8143-B7683D4925E1}"/>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Sheet1!$A$4:$A$26</c:f>
              <c:strCache>
                <c:ptCount val="23"/>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2022.1~9</c:v>
                </c:pt>
                <c:pt idx="22">
                  <c:v>2023.1~9</c:v>
                </c:pt>
              </c:strCache>
            </c:strRef>
          </c:cat>
          <c:val>
            <c:numRef>
              <c:f>Sheet1!$C$4:$C$26</c:f>
              <c:numCache>
                <c:formatCode>#,##0</c:formatCode>
                <c:ptCount val="23"/>
                <c:pt idx="0">
                  <c:v>129</c:v>
                </c:pt>
                <c:pt idx="1">
                  <c:v>496</c:v>
                </c:pt>
                <c:pt idx="2">
                  <c:v>477</c:v>
                </c:pt>
                <c:pt idx="3">
                  <c:v>595</c:v>
                </c:pt>
                <c:pt idx="4">
                  <c:v>467</c:v>
                </c:pt>
                <c:pt idx="5">
                  <c:v>568</c:v>
                </c:pt>
                <c:pt idx="6">
                  <c:v>233</c:v>
                </c:pt>
                <c:pt idx="7">
                  <c:v>31</c:v>
                </c:pt>
                <c:pt idx="8">
                  <c:v>134</c:v>
                </c:pt>
                <c:pt idx="9">
                  <c:v>262</c:v>
                </c:pt>
                <c:pt idx="10">
                  <c:v>90</c:v>
                </c:pt>
                <c:pt idx="11">
                  <c:v>294</c:v>
                </c:pt>
                <c:pt idx="12">
                  <c:v>178</c:v>
                </c:pt>
                <c:pt idx="13">
                  <c:v>266</c:v>
                </c:pt>
                <c:pt idx="14">
                  <c:v>111</c:v>
                </c:pt>
                <c:pt idx="15">
                  <c:v>149</c:v>
                </c:pt>
                <c:pt idx="16">
                  <c:v>201</c:v>
                </c:pt>
                <c:pt idx="17">
                  <c:v>125</c:v>
                </c:pt>
                <c:pt idx="18">
                  <c:v>134</c:v>
                </c:pt>
                <c:pt idx="19">
                  <c:v>624</c:v>
                </c:pt>
                <c:pt idx="20">
                  <c:v>402</c:v>
                </c:pt>
                <c:pt idx="21">
                  <c:v>356</c:v>
                </c:pt>
                <c:pt idx="22">
                  <c:v>161</c:v>
                </c:pt>
              </c:numCache>
            </c:numRef>
          </c:val>
          <c:smooth val="1"/>
          <c:extLst>
            <c:ext xmlns:c16="http://schemas.microsoft.com/office/drawing/2014/chart" uri="{C3380CC4-5D6E-409C-BE32-E72D297353CC}">
              <c16:uniqueId val="{00000014-FEAA-4EDE-8143-B7683D4925E1}"/>
            </c:ext>
          </c:extLst>
        </c:ser>
        <c:dLbls>
          <c:showLegendKey val="0"/>
          <c:showVal val="0"/>
          <c:showCatName val="0"/>
          <c:showSerName val="0"/>
          <c:showPercent val="0"/>
          <c:showBubbleSize val="0"/>
        </c:dLbls>
        <c:marker val="1"/>
        <c:smooth val="0"/>
        <c:axId val="765245664"/>
        <c:axId val="765246056"/>
      </c:lineChart>
      <c:catAx>
        <c:axId val="765249192"/>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51152"/>
        <c:crossesAt val="0"/>
        <c:auto val="0"/>
        <c:lblAlgn val="ctr"/>
        <c:lblOffset val="100"/>
        <c:noMultiLvlLbl val="0"/>
      </c:catAx>
      <c:valAx>
        <c:axId val="765251152"/>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9192"/>
        <c:crosses val="autoZero"/>
        <c:crossBetween val="between"/>
        <c:dispUnits>
          <c:builtInUnit val="thousands"/>
        </c:dispUnits>
      </c:valAx>
      <c:valAx>
        <c:axId val="765246056"/>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5664"/>
        <c:crosses val="max"/>
        <c:crossBetween val="between"/>
      </c:valAx>
      <c:catAx>
        <c:axId val="765245664"/>
        <c:scaling>
          <c:orientation val="minMax"/>
        </c:scaling>
        <c:delete val="1"/>
        <c:axPos val="b"/>
        <c:numFmt formatCode="General" sourceLinked="1"/>
        <c:majorTickMark val="out"/>
        <c:minorTickMark val="none"/>
        <c:tickLblPos val="nextTo"/>
        <c:crossAx val="765246056"/>
        <c:crossesAt val="0"/>
        <c:auto val="1"/>
        <c:lblAlgn val="ctr"/>
        <c:lblOffset val="100"/>
        <c:noMultiLvlLbl val="1"/>
      </c:catAx>
      <c:spPr>
        <a:noFill/>
        <a:ln>
          <a:noFill/>
        </a:ln>
        <a:effectLst/>
      </c:spPr>
    </c:plotArea>
    <c:legend>
      <c:legendPos val="t"/>
      <c:layout>
        <c:manualLayout>
          <c:xMode val="edge"/>
          <c:yMode val="edge"/>
          <c:x val="0.26876530186845304"/>
          <c:y val="3.1465097890605927E-2"/>
          <c:w val="0.45489385429832085"/>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74641546987837"/>
          <c:y val="0.16863381572106484"/>
          <c:w val="0.83342326652604093"/>
          <c:h val="0.6595650170611117"/>
        </c:manualLayout>
      </c:layout>
      <c:barChart>
        <c:barDir val="col"/>
        <c:grouping val="clustered"/>
        <c:varyColors val="0"/>
        <c:ser>
          <c:idx val="0"/>
          <c:order val="0"/>
          <c:tx>
            <c:strRef>
              <c:f>Sheet1!$B$1</c:f>
              <c:strCache>
                <c:ptCount val="1"/>
                <c:pt idx="0">
                  <c:v>오더잔고(좌)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2D74-4964-8E2F-B58BECED88FD}"/>
              </c:ext>
            </c:extLst>
          </c:dPt>
          <c:dPt>
            <c:idx val="23"/>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3-BB62-4CF7-91AD-37DEDC3CD162}"/>
              </c:ext>
            </c:extLst>
          </c:dPt>
          <c:cat>
            <c:numRef>
              <c:f>Sheet1!$A$2:$A$25</c:f>
              <c:numCache>
                <c:formatCode>yyyy</c:formatCode>
                <c:ptCount val="24"/>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numCache>
            </c:numRef>
          </c:cat>
          <c:val>
            <c:numRef>
              <c:f>Sheet1!$B$2:$B$25</c:f>
              <c:numCache>
                <c:formatCode>#,##0</c:formatCode>
                <c:ptCount val="24"/>
                <c:pt idx="0">
                  <c:v>935108</c:v>
                </c:pt>
                <c:pt idx="1">
                  <c:v>1439366</c:v>
                </c:pt>
                <c:pt idx="2">
                  <c:v>1344972</c:v>
                </c:pt>
                <c:pt idx="3">
                  <c:v>1122651</c:v>
                </c:pt>
                <c:pt idx="4">
                  <c:v>2659411</c:v>
                </c:pt>
                <c:pt idx="5">
                  <c:v>3704092</c:v>
                </c:pt>
                <c:pt idx="6">
                  <c:v>4421844</c:v>
                </c:pt>
                <c:pt idx="7">
                  <c:v>4726208</c:v>
                </c:pt>
                <c:pt idx="8">
                  <c:v>6659234</c:v>
                </c:pt>
                <c:pt idx="9">
                  <c:v>6236458</c:v>
                </c:pt>
                <c:pt idx="10">
                  <c:v>4968280</c:v>
                </c:pt>
                <c:pt idx="11">
                  <c:v>3896593</c:v>
                </c:pt>
                <c:pt idx="12">
                  <c:v>4418360</c:v>
                </c:pt>
                <c:pt idx="13">
                  <c:v>3477871</c:v>
                </c:pt>
                <c:pt idx="14">
                  <c:v>4041835</c:v>
                </c:pt>
                <c:pt idx="15">
                  <c:v>3532583</c:v>
                </c:pt>
                <c:pt idx="16">
                  <c:v>3957488</c:v>
                </c:pt>
                <c:pt idx="17">
                  <c:v>3267648</c:v>
                </c:pt>
                <c:pt idx="18">
                  <c:v>2859105</c:v>
                </c:pt>
                <c:pt idx="19">
                  <c:v>2758769</c:v>
                </c:pt>
                <c:pt idx="20">
                  <c:v>2431939</c:v>
                </c:pt>
                <c:pt idx="21">
                  <c:v>2547827</c:v>
                </c:pt>
                <c:pt idx="22">
                  <c:v>5933669</c:v>
                </c:pt>
                <c:pt idx="23">
                  <c:v>7576485</c:v>
                </c:pt>
              </c:numCache>
            </c:numRef>
          </c:val>
          <c:extLst>
            <c:ext xmlns:c16="http://schemas.microsoft.com/office/drawing/2014/chart" uri="{C3380CC4-5D6E-409C-BE32-E72D297353CC}">
              <c16:uniqueId val="{00000002-2D74-4964-8E2F-B58BECED88FD}"/>
            </c:ext>
          </c:extLst>
        </c:ser>
        <c:dLbls>
          <c:showLegendKey val="0"/>
          <c:showVal val="0"/>
          <c:showCatName val="0"/>
          <c:showSerName val="0"/>
          <c:showPercent val="0"/>
          <c:showBubbleSize val="0"/>
        </c:dLbls>
        <c:gapWidth val="40"/>
        <c:overlap val="-10"/>
        <c:axId val="765255072"/>
        <c:axId val="765244880"/>
      </c:barChart>
      <c:lineChart>
        <c:grouping val="standard"/>
        <c:varyColors val="0"/>
        <c:ser>
          <c:idx val="1"/>
          <c:order val="1"/>
          <c:tx>
            <c:strRef>
              <c:f>Sheet1!$C$1</c:f>
              <c:strCache>
                <c:ptCount val="1"/>
                <c:pt idx="0">
                  <c:v>선복량 대비 오더잔고 비중(우)</c:v>
                </c:pt>
              </c:strCache>
            </c:strRef>
          </c:tx>
          <c:spPr>
            <a:ln w="19050" cap="rnd">
              <a:solidFill>
                <a:srgbClr val="00338D"/>
              </a:solidFill>
              <a:round/>
            </a:ln>
            <a:effectLst/>
          </c:spPr>
          <c:marker>
            <c:symbol val="none"/>
          </c:marker>
          <c:dPt>
            <c:idx val="23"/>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02-BB62-4CF7-91AD-37DEDC3CD162}"/>
              </c:ext>
            </c:extLst>
          </c:dPt>
          <c:dLbls>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D74-4964-8E2F-B58BECED88FD}"/>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yyyy</c:formatCode>
                <c:ptCount val="24"/>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numCache>
            </c:numRef>
          </c:cat>
          <c:val>
            <c:numRef>
              <c:f>Sheet1!$C$2:$C$25</c:f>
              <c:numCache>
                <c:formatCode>#,##0.00</c:formatCode>
                <c:ptCount val="24"/>
                <c:pt idx="0">
                  <c:v>20.896999999999998</c:v>
                </c:pt>
                <c:pt idx="1">
                  <c:v>29.228999999999999</c:v>
                </c:pt>
                <c:pt idx="2">
                  <c:v>24.416</c:v>
                </c:pt>
                <c:pt idx="3">
                  <c:v>18.422999999999998</c:v>
                </c:pt>
                <c:pt idx="4">
                  <c:v>40.075000000000003</c:v>
                </c:pt>
                <c:pt idx="5">
                  <c:v>50.850999999999999</c:v>
                </c:pt>
                <c:pt idx="6">
                  <c:v>53.613</c:v>
                </c:pt>
                <c:pt idx="7">
                  <c:v>49.234000000000002</c:v>
                </c:pt>
                <c:pt idx="8">
                  <c:v>60.825000000000003</c:v>
                </c:pt>
                <c:pt idx="9">
                  <c:v>50.415999999999997</c:v>
                </c:pt>
                <c:pt idx="10">
                  <c:v>37.942999999999998</c:v>
                </c:pt>
                <c:pt idx="11">
                  <c:v>27.181000000000001</c:v>
                </c:pt>
                <c:pt idx="12">
                  <c:v>28.548999999999999</c:v>
                </c:pt>
                <c:pt idx="13">
                  <c:v>21.199000000000002</c:v>
                </c:pt>
                <c:pt idx="14">
                  <c:v>23.33</c:v>
                </c:pt>
                <c:pt idx="15">
                  <c:v>19.114999999999998</c:v>
                </c:pt>
                <c:pt idx="16">
                  <c:v>19.843</c:v>
                </c:pt>
                <c:pt idx="17">
                  <c:v>16.178000000000001</c:v>
                </c:pt>
                <c:pt idx="18">
                  <c:v>13.635999999999999</c:v>
                </c:pt>
                <c:pt idx="19">
                  <c:v>12.457000000000001</c:v>
                </c:pt>
                <c:pt idx="20">
                  <c:v>10.558</c:v>
                </c:pt>
                <c:pt idx="21">
                  <c:v>10.747</c:v>
                </c:pt>
                <c:pt idx="22">
                  <c:v>23.949000000000002</c:v>
                </c:pt>
                <c:pt idx="23">
                  <c:v>29.398</c:v>
                </c:pt>
              </c:numCache>
            </c:numRef>
          </c:val>
          <c:smooth val="1"/>
          <c:extLst>
            <c:ext xmlns:c16="http://schemas.microsoft.com/office/drawing/2014/chart" uri="{C3380CC4-5D6E-409C-BE32-E72D297353CC}">
              <c16:uniqueId val="{00000006-2D74-4964-8E2F-B58BECED88FD}"/>
            </c:ext>
          </c:extLst>
        </c:ser>
        <c:dLbls>
          <c:showLegendKey val="0"/>
          <c:showVal val="0"/>
          <c:showCatName val="0"/>
          <c:showSerName val="0"/>
          <c:showPercent val="0"/>
          <c:showBubbleSize val="0"/>
        </c:dLbls>
        <c:marker val="1"/>
        <c:smooth val="0"/>
        <c:axId val="765255856"/>
        <c:axId val="765255464"/>
      </c:lineChart>
      <c:catAx>
        <c:axId val="765255072"/>
        <c:scaling>
          <c:orientation val="minMax"/>
        </c:scaling>
        <c:delete val="0"/>
        <c:axPos val="b"/>
        <c:numFmt formatCode="yyyy"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44880"/>
        <c:crossesAt val="0"/>
        <c:auto val="0"/>
        <c:lblAlgn val="ctr"/>
        <c:lblOffset val="100"/>
        <c:noMultiLvlLbl val="0"/>
      </c:catAx>
      <c:valAx>
        <c:axId val="765244880"/>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55072"/>
        <c:crosses val="autoZero"/>
        <c:crossBetween val="between"/>
        <c:dispUnits>
          <c:builtInUnit val="thousands"/>
        </c:dispUnits>
      </c:valAx>
      <c:valAx>
        <c:axId val="765255464"/>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crossAx val="765255856"/>
        <c:crosses val="max"/>
        <c:crossBetween val="between"/>
      </c:valAx>
      <c:dateAx>
        <c:axId val="765255856"/>
        <c:scaling>
          <c:orientation val="minMax"/>
        </c:scaling>
        <c:delete val="1"/>
        <c:axPos val="b"/>
        <c:numFmt formatCode="yyyy" sourceLinked="1"/>
        <c:majorTickMark val="out"/>
        <c:minorTickMark val="none"/>
        <c:tickLblPos val="nextTo"/>
        <c:crossAx val="765255464"/>
        <c:crossesAt val="0"/>
        <c:auto val="1"/>
        <c:lblOffset val="100"/>
        <c:baseTimeUnit val="years"/>
      </c:dateAx>
      <c:spPr>
        <a:noFill/>
        <a:ln>
          <a:noFill/>
        </a:ln>
        <a:effectLst/>
      </c:spPr>
    </c:plotArea>
    <c:legend>
      <c:legendPos val="t"/>
      <c:layout>
        <c:manualLayout>
          <c:xMode val="edge"/>
          <c:yMode val="edge"/>
          <c:x val="0.21621612159838979"/>
          <c:y val="5.0067221194697774E-2"/>
          <c:w val="0.56347025565388409"/>
          <c:h val="0.10104912582139094"/>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65000"/>
                      <a:lumOff val="35000"/>
                    </a:schemeClr>
                  </a:gs>
                  <a:gs pos="99000">
                    <a:schemeClr val="tx1">
                      <a:lumMod val="65000"/>
                      <a:lumOff val="3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50000"/>
              <a:lumOff val="50000"/>
            </a:schemeClr>
          </a:solidFill>
        </a:defRPr>
      </a:pPr>
      <a:endParaRPr lang="ko-KR"/>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0072DA"/>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9B8-4C89-B361-DD1191BF5D78}"/>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01-4863-8506-DA27441F193A}"/>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801-4863-8506-DA27441F193A}"/>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801-4863-8506-DA27441F193A}"/>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prstClr val="white">
                          <a:lumMod val="75000"/>
                          <a:alpha val="0"/>
                        </a:prstClr>
                      </a:solidFill>
                    </a:ln>
                    <a:solidFill>
                      <a:srgbClr val="0072DA"/>
                    </a:solidFill>
                    <a:latin typeface="+mn-ea"/>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c:v>
                </c:pt>
                <c:pt idx="1">
                  <c:v>2021</c:v>
                </c:pt>
                <c:pt idx="2">
                  <c:v>2023(F)</c:v>
                </c:pt>
                <c:pt idx="3">
                  <c:v>2025(F)</c:v>
                </c:pt>
              </c:strCache>
            </c:strRef>
          </c:cat>
          <c:val>
            <c:numRef>
              <c:f>Sheet1!$B$2:$B$5</c:f>
              <c:numCache>
                <c:formatCode>_(* #,##0_);_(* \(#,##0\);_(* "-"_);_(@_)</c:formatCode>
                <c:ptCount val="4"/>
                <c:pt idx="0">
                  <c:v>665</c:v>
                </c:pt>
                <c:pt idx="1">
                  <c:v>816</c:v>
                </c:pt>
                <c:pt idx="2">
                  <c:v>1072</c:v>
                </c:pt>
                <c:pt idx="3">
                  <c:v>1550</c:v>
                </c:pt>
              </c:numCache>
            </c:numRef>
          </c:val>
          <c:extLst>
            <c:ext xmlns:c16="http://schemas.microsoft.com/office/drawing/2014/chart" uri="{C3380CC4-5D6E-409C-BE32-E72D297353CC}">
              <c16:uniqueId val="{00000000-7A9D-4F2F-BA36-B45EBF8314D5}"/>
            </c:ext>
          </c:extLst>
        </c:ser>
        <c:dLbls>
          <c:showLegendKey val="0"/>
          <c:showVal val="0"/>
          <c:showCatName val="0"/>
          <c:showSerName val="0"/>
          <c:showPercent val="0"/>
          <c:showBubbleSize val="0"/>
        </c:dLbls>
        <c:gapWidth val="100"/>
        <c:axId val="1774886016"/>
        <c:axId val="1774881024"/>
      </c:barChart>
      <c:catAx>
        <c:axId val="177488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prstClr val="white">
                      <a:lumMod val="75000"/>
                      <a:alpha val="0"/>
                    </a:prstClr>
                  </a:solidFill>
                </a:ln>
                <a:solidFill>
                  <a:schemeClr val="tx1">
                    <a:lumMod val="75000"/>
                    <a:lumOff val="25000"/>
                  </a:schemeClr>
                </a:solidFill>
                <a:latin typeface="+mn-ea"/>
                <a:ea typeface="+mn-ea"/>
                <a:cs typeface="+mn-cs"/>
              </a:defRPr>
            </a:pPr>
            <a:endParaRPr lang="ko-KR"/>
          </a:p>
        </c:txPr>
        <c:crossAx val="1774881024"/>
        <c:crosses val="autoZero"/>
        <c:auto val="1"/>
        <c:lblAlgn val="ctr"/>
        <c:lblOffset val="100"/>
        <c:noMultiLvlLbl val="0"/>
      </c:catAx>
      <c:valAx>
        <c:axId val="1774881024"/>
        <c:scaling>
          <c:orientation val="minMax"/>
        </c:scaling>
        <c:delete val="0"/>
        <c:axPos val="l"/>
        <c:numFmt formatCode="_(* #,##0_);_(* \(#,##0\);_(* &quot;-&quot;_);_(@_)"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900" b="0" i="0" u="none" strike="noStrike" kern="1200" baseline="0">
                <a:ln>
                  <a:solidFill>
                    <a:prstClr val="white">
                      <a:lumMod val="75000"/>
                      <a:alpha val="0"/>
                    </a:prstClr>
                  </a:solidFill>
                </a:ln>
                <a:solidFill>
                  <a:schemeClr val="tx1">
                    <a:lumMod val="75000"/>
                    <a:lumOff val="25000"/>
                  </a:schemeClr>
                </a:solidFill>
                <a:latin typeface="+mn-ea"/>
                <a:ea typeface="+mn-ea"/>
                <a:cs typeface="+mn-cs"/>
              </a:defRPr>
            </a:pPr>
            <a:endParaRPr lang="ko-KR"/>
          </a:p>
        </c:txPr>
        <c:crossAx val="177488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ko-K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rgbClr val="FFD6EB"/>
            </a:solidFill>
            <a:ln>
              <a:noFill/>
            </a:ln>
            <a:effectLst/>
          </c:spPr>
          <c:invertIfNegative val="0"/>
          <c:dPt>
            <c:idx val="0"/>
            <c:invertIfNegative val="0"/>
            <c:bubble3D val="0"/>
            <c:spPr>
              <a:solidFill>
                <a:srgbClr val="FFD6EB"/>
              </a:solidFill>
              <a:ln>
                <a:noFill/>
              </a:ln>
              <a:effectLst/>
            </c:spPr>
            <c:extLst>
              <c:ext xmlns:c16="http://schemas.microsoft.com/office/drawing/2014/chart" uri="{C3380CC4-5D6E-409C-BE32-E72D297353CC}">
                <c16:uniqueId val="{00000001-47B2-4545-8D13-13D48E57D8D2}"/>
              </c:ext>
            </c:extLst>
          </c:dPt>
          <c:dLbls>
            <c:dLbl>
              <c:idx val="0"/>
              <c:layout>
                <c:manualLayout>
                  <c:x val="-1.8733686108987191E-17"/>
                  <c:y val="1.7007804841465832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46077893067779452"/>
                    </c:manualLayout>
                  </c15:layout>
                </c:ext>
                <c:ext xmlns:c16="http://schemas.microsoft.com/office/drawing/2014/chart" uri="{C3380CC4-5D6E-409C-BE32-E72D297353CC}">
                  <c16:uniqueId val="{00000001-47B2-4545-8D13-13D48E57D8D2}"/>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25.4</c:v>
                </c:pt>
              </c:numCache>
            </c:numRef>
          </c:val>
          <c:extLst>
            <c:ext xmlns:c16="http://schemas.microsoft.com/office/drawing/2014/chart" uri="{C3380CC4-5D6E-409C-BE32-E72D297353CC}">
              <c16:uniqueId val="{00000002-47B2-4545-8D13-13D48E57D8D2}"/>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0"/>
                  <c:y val="3.3479930791066588E-6"/>
                </c:manualLayout>
              </c:layout>
              <c:showLegendKey val="0"/>
              <c:showVal val="1"/>
              <c:showCatName val="0"/>
              <c:showSerName val="0"/>
              <c:showPercent val="0"/>
              <c:showBubbleSize val="0"/>
              <c:extLst>
                <c:ext xmlns:c15="http://schemas.microsoft.com/office/drawing/2012/chart" uri="{CE6537A1-D6FC-4f65-9D91-7224C49458BB}">
                  <c15:layout>
                    <c:manualLayout>
                      <c:w val="0.39240861007477007"/>
                      <c:h val="0.36312698201726101"/>
                    </c:manualLayout>
                  </c15:layout>
                </c:ext>
                <c:ext xmlns:c16="http://schemas.microsoft.com/office/drawing/2014/chart" uri="{C3380CC4-5D6E-409C-BE32-E72D297353CC}">
                  <c16:uniqueId val="{00000003-47B2-4545-8D13-13D48E57D8D2}"/>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-6.5</c:v>
                </c:pt>
              </c:numCache>
            </c:numRef>
          </c:val>
          <c:extLst>
            <c:ext xmlns:c16="http://schemas.microsoft.com/office/drawing/2014/chart" uri="{C3380CC4-5D6E-409C-BE32-E72D297353CC}">
              <c16:uniqueId val="{00000004-47B2-4545-8D13-13D48E57D8D2}"/>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6">
                <a:lumMod val="20000"/>
                <a:lumOff val="80000"/>
              </a:schemeClr>
            </a:solidFill>
            <a:ln>
              <a:noFill/>
            </a:ln>
            <a:effectLst/>
          </c:spPr>
          <c:invertIfNegative val="0"/>
          <c:dPt>
            <c:idx val="0"/>
            <c:invertIfNegative val="0"/>
            <c:bubble3D val="0"/>
            <c:spPr>
              <a:solidFill>
                <a:schemeClr val="accent6">
                  <a:lumMod val="20000"/>
                  <a:lumOff val="80000"/>
                </a:schemeClr>
              </a:solidFill>
              <a:ln>
                <a:noFill/>
              </a:ln>
              <a:effectLst/>
            </c:spPr>
            <c:extLst>
              <c:ext xmlns:c16="http://schemas.microsoft.com/office/drawing/2014/chart" uri="{C3380CC4-5D6E-409C-BE32-E72D297353CC}">
                <c16:uniqueId val="{00000001-3268-40A5-A633-235A287091E0}"/>
              </c:ext>
            </c:extLst>
          </c:dPt>
          <c:dLbls>
            <c:dLbl>
              <c:idx val="0"/>
              <c:layout>
                <c:manualLayout>
                  <c:x val="-1.8733686108987191E-17"/>
                  <c:y val="5.1023414524397494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46077893067779452"/>
                    </c:manualLayout>
                  </c15:layout>
                </c:ext>
                <c:ext xmlns:c16="http://schemas.microsoft.com/office/drawing/2014/chart" uri="{C3380CC4-5D6E-409C-BE32-E72D297353CC}">
                  <c16:uniqueId val="{00000001-3268-40A5-A633-235A287091E0}"/>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24.3</c:v>
                </c:pt>
              </c:numCache>
            </c:numRef>
          </c:val>
          <c:extLst>
            <c:ext xmlns:c16="http://schemas.microsoft.com/office/drawing/2014/chart" uri="{C3380CC4-5D6E-409C-BE32-E72D297353CC}">
              <c16:uniqueId val="{00000002-3268-40A5-A633-235A287091E0}"/>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3.269917531135022E-2"/>
                  <c:y val="3.3479930791066588E-6"/>
                </c:manualLayout>
              </c:layout>
              <c:showLegendKey val="0"/>
              <c:showVal val="1"/>
              <c:showCatName val="0"/>
              <c:showSerName val="0"/>
              <c:showPercent val="0"/>
              <c:showBubbleSize val="0"/>
              <c:extLst>
                <c:ext xmlns:c15="http://schemas.microsoft.com/office/drawing/2012/chart" uri="{CE6537A1-D6FC-4f65-9D91-7224C49458BB}">
                  <c15:layout>
                    <c:manualLayout>
                      <c:w val="0.39240861007477007"/>
                      <c:h val="0.36312698201726101"/>
                    </c:manualLayout>
                  </c15:layout>
                </c:ext>
                <c:ext xmlns:c16="http://schemas.microsoft.com/office/drawing/2014/chart" uri="{C3380CC4-5D6E-409C-BE32-E72D297353CC}">
                  <c16:uniqueId val="{00000003-3268-40A5-A633-235A287091E0}"/>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-11.4</c:v>
                </c:pt>
              </c:numCache>
            </c:numRef>
          </c:val>
          <c:extLst>
            <c:ext xmlns:c16="http://schemas.microsoft.com/office/drawing/2014/chart" uri="{C3380CC4-5D6E-409C-BE32-E72D297353CC}">
              <c16:uniqueId val="{00000004-3268-40A5-A633-235A287091E0}"/>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6">
                <a:lumMod val="20000"/>
                <a:lumOff val="80000"/>
              </a:schemeClr>
            </a:solidFill>
            <a:ln>
              <a:noFill/>
            </a:ln>
            <a:effectLst/>
          </c:spPr>
          <c:invertIfNegative val="0"/>
          <c:dPt>
            <c:idx val="0"/>
            <c:invertIfNegative val="0"/>
            <c:bubble3D val="0"/>
            <c:spPr>
              <a:solidFill>
                <a:schemeClr val="accent6">
                  <a:lumMod val="20000"/>
                  <a:lumOff val="80000"/>
                </a:schemeClr>
              </a:solidFill>
              <a:ln>
                <a:noFill/>
              </a:ln>
              <a:effectLst/>
            </c:spPr>
            <c:extLst>
              <c:ext xmlns:c16="http://schemas.microsoft.com/office/drawing/2014/chart" uri="{C3380CC4-5D6E-409C-BE32-E72D297353CC}">
                <c16:uniqueId val="{00000001-7505-4A88-A113-775C43F0A78B}"/>
              </c:ext>
            </c:extLst>
          </c:dPt>
          <c:dLbls>
            <c:dLbl>
              <c:idx val="0"/>
              <c:layout>
                <c:manualLayout>
                  <c:x val="0"/>
                  <c:y val="8.5039024207329159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25668527258020452"/>
                    </c:manualLayout>
                  </c15:layout>
                </c:ext>
                <c:ext xmlns:c16="http://schemas.microsoft.com/office/drawing/2014/chart" uri="{C3380CC4-5D6E-409C-BE32-E72D297353CC}">
                  <c16:uniqueId val="{00000001-7505-4A88-A113-775C43F0A78B}"/>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23.8</c:v>
                </c:pt>
              </c:numCache>
            </c:numRef>
          </c:val>
          <c:extLst>
            <c:ext xmlns:c16="http://schemas.microsoft.com/office/drawing/2014/chart" uri="{C3380CC4-5D6E-409C-BE32-E72D297353CC}">
              <c16:uniqueId val="{00000002-7505-4A88-A113-775C43F0A78B}"/>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6.436845533730358E-7"/>
                  <c:y val="5.1023414524397494E-2"/>
                </c:manualLayout>
              </c:layout>
              <c:showLegendKey val="0"/>
              <c:showVal val="1"/>
              <c:showCatName val="0"/>
              <c:showSerName val="0"/>
              <c:showPercent val="0"/>
              <c:showBubbleSize val="0"/>
              <c:extLst>
                <c:ext xmlns:c15="http://schemas.microsoft.com/office/drawing/2012/chart" uri="{CE6537A1-D6FC-4f65-9D91-7224C49458BB}">
                  <c15:layout>
                    <c:manualLayout>
                      <c:w val="0.39240812690369697"/>
                      <c:h val="0.22706490821142175"/>
                    </c:manualLayout>
                  </c15:layout>
                </c:ext>
                <c:ext xmlns:c16="http://schemas.microsoft.com/office/drawing/2014/chart" uri="{C3380CC4-5D6E-409C-BE32-E72D297353CC}">
                  <c16:uniqueId val="{00000003-7505-4A88-A113-775C43F0A78B}"/>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2.5</c:v>
                </c:pt>
              </c:numCache>
            </c:numRef>
          </c:val>
          <c:extLst>
            <c:ext xmlns:c16="http://schemas.microsoft.com/office/drawing/2014/chart" uri="{C3380CC4-5D6E-409C-BE32-E72D297353CC}">
              <c16:uniqueId val="{00000004-7505-4A88-A113-775C43F0A78B}"/>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max val="60"/>
          <c:min val="0"/>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pPr>
      <a:endParaRPr lang="ko-KR"/>
    </a:p>
  </c:txPr>
  <c:externalData r:id="rId3">
    <c:autoUpdate val="0"/>
  </c:externalData>
  <c:userShapes r:id="rId4"/>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rgbClr val="FFD6EB"/>
            </a:solidFill>
            <a:ln>
              <a:noFill/>
            </a:ln>
            <a:effectLst/>
          </c:spPr>
          <c:invertIfNegative val="0"/>
          <c:dPt>
            <c:idx val="0"/>
            <c:invertIfNegative val="0"/>
            <c:bubble3D val="0"/>
            <c:spPr>
              <a:solidFill>
                <a:srgbClr val="FFD6EB"/>
              </a:solidFill>
              <a:ln>
                <a:noFill/>
              </a:ln>
              <a:effectLst/>
            </c:spPr>
            <c:extLst>
              <c:ext xmlns:c16="http://schemas.microsoft.com/office/drawing/2014/chart" uri="{C3380CC4-5D6E-409C-BE32-E72D297353CC}">
                <c16:uniqueId val="{00000001-4946-4D6E-9339-AC2BB6A40022}"/>
              </c:ext>
            </c:extLst>
          </c:dPt>
          <c:dLbls>
            <c:dLbl>
              <c:idx val="0"/>
              <c:layout>
                <c:manualLayout>
                  <c:x val="0"/>
                  <c:y val="8.5039024207329159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25668527258020452"/>
                    </c:manualLayout>
                  </c15:layout>
                </c:ext>
                <c:ext xmlns:c16="http://schemas.microsoft.com/office/drawing/2014/chart" uri="{C3380CC4-5D6E-409C-BE32-E72D297353CC}">
                  <c16:uniqueId val="{00000001-4946-4D6E-9339-AC2BB6A40022}"/>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29.8</c:v>
                </c:pt>
              </c:numCache>
            </c:numRef>
          </c:val>
          <c:extLst>
            <c:ext xmlns:c16="http://schemas.microsoft.com/office/drawing/2014/chart" uri="{C3380CC4-5D6E-409C-BE32-E72D297353CC}">
              <c16:uniqueId val="{00000002-4946-4D6E-9339-AC2BB6A40022}"/>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6.436845533730358E-7"/>
                  <c:y val="5.1023414524397494E-2"/>
                </c:manualLayout>
              </c:layout>
              <c:showLegendKey val="0"/>
              <c:showVal val="1"/>
              <c:showCatName val="0"/>
              <c:showSerName val="0"/>
              <c:showPercent val="0"/>
              <c:showBubbleSize val="0"/>
              <c:extLst>
                <c:ext xmlns:c15="http://schemas.microsoft.com/office/drawing/2012/chart" uri="{CE6537A1-D6FC-4f65-9D91-7224C49458BB}">
                  <c15:layout>
                    <c:manualLayout>
                      <c:w val="0.39240812690369697"/>
                      <c:h val="0.22706490821142175"/>
                    </c:manualLayout>
                  </c15:layout>
                </c:ext>
                <c:ext xmlns:c16="http://schemas.microsoft.com/office/drawing/2014/chart" uri="{C3380CC4-5D6E-409C-BE32-E72D297353CC}">
                  <c16:uniqueId val="{00000003-4946-4D6E-9339-AC2BB6A40022}"/>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21.4</c:v>
                </c:pt>
              </c:numCache>
            </c:numRef>
          </c:val>
          <c:extLst>
            <c:ext xmlns:c16="http://schemas.microsoft.com/office/drawing/2014/chart" uri="{C3380CC4-5D6E-409C-BE32-E72D297353CC}">
              <c16:uniqueId val="{00000004-4946-4D6E-9339-AC2BB6A40022}"/>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max val="60"/>
          <c:min val="0"/>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userShapes r:id="rId4"/>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6">
                <a:lumMod val="20000"/>
                <a:lumOff val="80000"/>
              </a:schemeClr>
            </a:solidFill>
            <a:ln>
              <a:noFill/>
            </a:ln>
            <a:effectLst/>
          </c:spPr>
          <c:invertIfNegative val="0"/>
          <c:dPt>
            <c:idx val="0"/>
            <c:invertIfNegative val="0"/>
            <c:bubble3D val="0"/>
            <c:spPr>
              <a:solidFill>
                <a:schemeClr val="accent6">
                  <a:lumMod val="20000"/>
                  <a:lumOff val="80000"/>
                </a:schemeClr>
              </a:solidFill>
              <a:ln>
                <a:noFill/>
              </a:ln>
              <a:effectLst/>
            </c:spPr>
            <c:extLst>
              <c:ext xmlns:c16="http://schemas.microsoft.com/office/drawing/2014/chart" uri="{C3380CC4-5D6E-409C-BE32-E72D297353CC}">
                <c16:uniqueId val="{00000001-1CA8-4981-95E4-E736622758CF}"/>
              </c:ext>
            </c:extLst>
          </c:dPt>
          <c:dLbls>
            <c:dLbl>
              <c:idx val="0"/>
              <c:layout>
                <c:manualLayout>
                  <c:x val="0"/>
                  <c:y val="8.5039024207329159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25668527258020452"/>
                    </c:manualLayout>
                  </c15:layout>
                </c:ext>
                <c:ext xmlns:c16="http://schemas.microsoft.com/office/drawing/2014/chart" uri="{C3380CC4-5D6E-409C-BE32-E72D297353CC}">
                  <c16:uniqueId val="{00000001-1CA8-4981-95E4-E736622758CF}"/>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25.6</c:v>
                </c:pt>
              </c:numCache>
            </c:numRef>
          </c:val>
          <c:extLst>
            <c:ext xmlns:c16="http://schemas.microsoft.com/office/drawing/2014/chart" uri="{C3380CC4-5D6E-409C-BE32-E72D297353CC}">
              <c16:uniqueId val="{00000002-1CA8-4981-95E4-E736622758CF}"/>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6.436845533730358E-7"/>
                  <c:y val="5.1023414524397494E-2"/>
                </c:manualLayout>
              </c:layout>
              <c:showLegendKey val="0"/>
              <c:showVal val="1"/>
              <c:showCatName val="0"/>
              <c:showSerName val="0"/>
              <c:showPercent val="0"/>
              <c:showBubbleSize val="0"/>
              <c:extLst>
                <c:ext xmlns:c15="http://schemas.microsoft.com/office/drawing/2012/chart" uri="{CE6537A1-D6FC-4f65-9D91-7224C49458BB}">
                  <c15:layout>
                    <c:manualLayout>
                      <c:w val="0.39240812690369697"/>
                      <c:h val="0.22706490821142175"/>
                    </c:manualLayout>
                  </c15:layout>
                </c:ext>
                <c:ext xmlns:c16="http://schemas.microsoft.com/office/drawing/2014/chart" uri="{C3380CC4-5D6E-409C-BE32-E72D297353CC}">
                  <c16:uniqueId val="{00000003-1CA8-4981-95E4-E736622758CF}"/>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12.4</c:v>
                </c:pt>
              </c:numCache>
            </c:numRef>
          </c:val>
          <c:extLst>
            <c:ext xmlns:c16="http://schemas.microsoft.com/office/drawing/2014/chart" uri="{C3380CC4-5D6E-409C-BE32-E72D297353CC}">
              <c16:uniqueId val="{00000004-1CA8-4981-95E4-E736622758CF}"/>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max val="60"/>
          <c:min val="0"/>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userShapes r:id="rId4"/>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6">
                <a:lumMod val="20000"/>
                <a:lumOff val="80000"/>
              </a:schemeClr>
            </a:solidFill>
            <a:ln>
              <a:noFill/>
            </a:ln>
            <a:effectLst/>
          </c:spPr>
          <c:invertIfNegative val="0"/>
          <c:dPt>
            <c:idx val="0"/>
            <c:invertIfNegative val="0"/>
            <c:bubble3D val="0"/>
            <c:spPr>
              <a:solidFill>
                <a:schemeClr val="accent6">
                  <a:lumMod val="20000"/>
                  <a:lumOff val="80000"/>
                </a:schemeClr>
              </a:solidFill>
              <a:ln>
                <a:noFill/>
              </a:ln>
              <a:effectLst/>
            </c:spPr>
            <c:extLst>
              <c:ext xmlns:c16="http://schemas.microsoft.com/office/drawing/2014/chart" uri="{C3380CC4-5D6E-409C-BE32-E72D297353CC}">
                <c16:uniqueId val="{00000001-6338-4C46-BE09-8D3708885D5C}"/>
              </c:ext>
            </c:extLst>
          </c:dPt>
          <c:dLbls>
            <c:dLbl>
              <c:idx val="0"/>
              <c:layout>
                <c:manualLayout>
                  <c:x val="0"/>
                  <c:y val="8.5039024207329159E-2"/>
                </c:manualLayout>
              </c:layout>
              <c:showLegendKey val="0"/>
              <c:showVal val="1"/>
              <c:showCatName val="0"/>
              <c:showSerName val="0"/>
              <c:showPercent val="0"/>
              <c:showBubbleSize val="0"/>
              <c:extLst>
                <c:ext xmlns:c15="http://schemas.microsoft.com/office/drawing/2012/chart" uri="{CE6537A1-D6FC-4f65-9D91-7224C49458BB}">
                  <c15:layout>
                    <c:manualLayout>
                      <c:w val="0.42372338042529528"/>
                      <c:h val="0.25668527258020452"/>
                    </c:manualLayout>
                  </c15:layout>
                </c:ext>
                <c:ext xmlns:c16="http://schemas.microsoft.com/office/drawing/2014/chart" uri="{C3380CC4-5D6E-409C-BE32-E72D297353CC}">
                  <c16:uniqueId val="{00000001-6338-4C46-BE09-8D3708885D5C}"/>
                </c:ext>
              </c:extLst>
            </c:dLbl>
            <c:numFmt formatCode="#,##0.0_);[Red]\(#,##0.0\)" sourceLinked="0"/>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23</c:v>
                </c:pt>
              </c:numCache>
            </c:numRef>
          </c:val>
          <c:extLst>
            <c:ext xmlns:c16="http://schemas.microsoft.com/office/drawing/2014/chart" uri="{C3380CC4-5D6E-409C-BE32-E72D297353CC}">
              <c16:uniqueId val="{00000002-6338-4C46-BE09-8D3708885D5C}"/>
            </c:ext>
          </c:extLst>
        </c:ser>
        <c:ser>
          <c:idx val="1"/>
          <c:order val="1"/>
          <c:tx>
            <c:strRef>
              <c:f>Sheet1!$C$1</c:f>
              <c:strCache>
                <c:ptCount val="1"/>
                <c:pt idx="0">
                  <c:v>2022</c:v>
                </c:pt>
              </c:strCache>
            </c:strRef>
          </c:tx>
          <c:spPr>
            <a:solidFill>
              <a:schemeClr val="accent6"/>
            </a:solidFill>
            <a:ln>
              <a:noFill/>
            </a:ln>
            <a:effectLst/>
          </c:spPr>
          <c:invertIfNegative val="0"/>
          <c:dLbls>
            <c:dLbl>
              <c:idx val="0"/>
              <c:layout>
                <c:manualLayout>
                  <c:x val="6.436845533730358E-7"/>
                  <c:y val="5.1023414524397494E-2"/>
                </c:manualLayout>
              </c:layout>
              <c:showLegendKey val="0"/>
              <c:showVal val="1"/>
              <c:showCatName val="0"/>
              <c:showSerName val="0"/>
              <c:showPercent val="0"/>
              <c:showBubbleSize val="0"/>
              <c:extLst>
                <c:ext xmlns:c15="http://schemas.microsoft.com/office/drawing/2012/chart" uri="{CE6537A1-D6FC-4f65-9D91-7224C49458BB}">
                  <c15:layout>
                    <c:manualLayout>
                      <c:w val="0.39240812690369697"/>
                      <c:h val="0.22706490821142175"/>
                    </c:manualLayout>
                  </c15:layout>
                </c:ext>
                <c:ext xmlns:c16="http://schemas.microsoft.com/office/drawing/2014/chart" uri="{C3380CC4-5D6E-409C-BE32-E72D297353CC}">
                  <c16:uniqueId val="{00000003-6338-4C46-BE09-8D3708885D5C}"/>
                </c:ext>
              </c:extLst>
            </c:dLbl>
            <c:spPr>
              <a:noFill/>
              <a:ln>
                <a:noFill/>
              </a:ln>
              <a:effectLst/>
            </c:spPr>
            <c:txPr>
              <a:bodyPr rot="0" spcFirstLastPara="1" vertOverflow="ellipsis" vert="horz" wrap="square" anchor="ctr" anchorCtr="1"/>
              <a:lstStyle/>
              <a:p>
                <a:pPr>
                  <a:defRPr sz="6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10.4</c:v>
                </c:pt>
              </c:numCache>
            </c:numRef>
          </c:val>
          <c:extLst>
            <c:ext xmlns:c16="http://schemas.microsoft.com/office/drawing/2014/chart" uri="{C3380CC4-5D6E-409C-BE32-E72D297353CC}">
              <c16:uniqueId val="{00000004-6338-4C46-BE09-8D3708885D5C}"/>
            </c:ext>
          </c:extLst>
        </c:ser>
        <c:dLbls>
          <c:showLegendKey val="0"/>
          <c:showVal val="0"/>
          <c:showCatName val="0"/>
          <c:showSerName val="0"/>
          <c:showPercent val="0"/>
          <c:showBubbleSize val="0"/>
        </c:dLbls>
        <c:gapWidth val="50"/>
        <c:overlap val="-27"/>
        <c:axId val="268657248"/>
        <c:axId val="268657664"/>
      </c:barChart>
      <c:catAx>
        <c:axId val="268657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crossAx val="268657664"/>
        <c:crosses val="autoZero"/>
        <c:auto val="1"/>
        <c:lblAlgn val="ctr"/>
        <c:lblOffset val="100"/>
        <c:noMultiLvlLbl val="0"/>
      </c:catAx>
      <c:valAx>
        <c:axId val="268657664"/>
        <c:scaling>
          <c:orientation val="minMax"/>
          <c:max val="60"/>
          <c:min val="0"/>
        </c:scaling>
        <c:delete val="1"/>
        <c:axPos val="l"/>
        <c:numFmt formatCode="General" sourceLinked="1"/>
        <c:majorTickMark val="out"/>
        <c:minorTickMark val="none"/>
        <c:tickLblPos val="nextTo"/>
        <c:crossAx val="2686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4582996346811777"/>
          <c:w val="0.80623785184032548"/>
          <c:h val="0.67053606498252927"/>
        </c:manualLayout>
      </c:layout>
      <c:lineChart>
        <c:grouping val="standard"/>
        <c:varyColors val="0"/>
        <c:ser>
          <c:idx val="0"/>
          <c:order val="0"/>
          <c:tx>
            <c:strRef>
              <c:f>Sheet1!$B$1</c:f>
              <c:strCache>
                <c:ptCount val="1"/>
                <c:pt idx="0">
                  <c:v>브렌트유(좌)</c:v>
                </c:pt>
              </c:strCache>
            </c:strRef>
          </c:tx>
          <c:spPr>
            <a:ln w="19050" cap="rnd">
              <a:solidFill>
                <a:srgbClr val="00338D"/>
              </a:solidFill>
              <a:round/>
            </a:ln>
            <a:effectLst/>
          </c:spPr>
          <c:marker>
            <c:symbol val="none"/>
          </c:marker>
          <c:dPt>
            <c:idx val="86"/>
            <c:marker>
              <c:symbol val="none"/>
            </c:marker>
            <c:bubble3D val="0"/>
            <c:extLst>
              <c:ext xmlns:c16="http://schemas.microsoft.com/office/drawing/2014/chart" uri="{C3380CC4-5D6E-409C-BE32-E72D297353CC}">
                <c16:uniqueId val="{00000000-E4CE-4079-B1DE-2CB07AABC803}"/>
              </c:ext>
            </c:extLst>
          </c:dPt>
          <c:dPt>
            <c:idx val="92"/>
            <c:marker>
              <c:symbol val="none"/>
            </c:marker>
            <c:bubble3D val="0"/>
            <c:extLst>
              <c:ext xmlns:c16="http://schemas.microsoft.com/office/drawing/2014/chart" uri="{C3380CC4-5D6E-409C-BE32-E72D297353CC}">
                <c16:uniqueId val="{00000001-E4CE-4079-B1DE-2CB07AABC803}"/>
              </c:ext>
            </c:extLst>
          </c:dPt>
          <c:cat>
            <c:numRef>
              <c:f>Sheet1!$A$315:$A$566</c:f>
              <c:numCache>
                <c:formatCode>yyyy\.m</c:formatCode>
                <c:ptCount val="252"/>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43749</c:v>
                </c:pt>
                <c:pt idx="41">
                  <c:v>43756</c:v>
                </c:pt>
                <c:pt idx="42">
                  <c:v>43763</c:v>
                </c:pt>
                <c:pt idx="43">
                  <c:v>43770</c:v>
                </c:pt>
                <c:pt idx="44">
                  <c:v>43777</c:v>
                </c:pt>
                <c:pt idx="45">
                  <c:v>43784</c:v>
                </c:pt>
                <c:pt idx="46">
                  <c:v>43791</c:v>
                </c:pt>
                <c:pt idx="47">
                  <c:v>43798</c:v>
                </c:pt>
                <c:pt idx="48">
                  <c:v>43805</c:v>
                </c:pt>
                <c:pt idx="49">
                  <c:v>43812</c:v>
                </c:pt>
                <c:pt idx="50">
                  <c:v>43819</c:v>
                </c:pt>
                <c:pt idx="51">
                  <c:v>43826</c:v>
                </c:pt>
                <c:pt idx="52">
                  <c:v>43833</c:v>
                </c:pt>
                <c:pt idx="53">
                  <c:v>43840</c:v>
                </c:pt>
                <c:pt idx="54">
                  <c:v>43847</c:v>
                </c:pt>
                <c:pt idx="55">
                  <c:v>43854</c:v>
                </c:pt>
                <c:pt idx="56">
                  <c:v>43861</c:v>
                </c:pt>
                <c:pt idx="57">
                  <c:v>43868</c:v>
                </c:pt>
                <c:pt idx="58">
                  <c:v>43875</c:v>
                </c:pt>
                <c:pt idx="59">
                  <c:v>43882</c:v>
                </c:pt>
                <c:pt idx="60">
                  <c:v>43889</c:v>
                </c:pt>
                <c:pt idx="61">
                  <c:v>43896</c:v>
                </c:pt>
                <c:pt idx="62">
                  <c:v>43903</c:v>
                </c:pt>
                <c:pt idx="63">
                  <c:v>43910</c:v>
                </c:pt>
                <c:pt idx="64">
                  <c:v>43917</c:v>
                </c:pt>
                <c:pt idx="65">
                  <c:v>43924</c:v>
                </c:pt>
                <c:pt idx="66">
                  <c:v>43931</c:v>
                </c:pt>
                <c:pt idx="67">
                  <c:v>43938</c:v>
                </c:pt>
                <c:pt idx="68">
                  <c:v>43945</c:v>
                </c:pt>
                <c:pt idx="69">
                  <c:v>43952</c:v>
                </c:pt>
                <c:pt idx="70">
                  <c:v>43959</c:v>
                </c:pt>
                <c:pt idx="71">
                  <c:v>43966</c:v>
                </c:pt>
                <c:pt idx="72">
                  <c:v>43973</c:v>
                </c:pt>
                <c:pt idx="73">
                  <c:v>43980</c:v>
                </c:pt>
                <c:pt idx="74">
                  <c:v>43987</c:v>
                </c:pt>
                <c:pt idx="75">
                  <c:v>43994</c:v>
                </c:pt>
                <c:pt idx="76">
                  <c:v>44001</c:v>
                </c:pt>
                <c:pt idx="77">
                  <c:v>44008</c:v>
                </c:pt>
                <c:pt idx="78">
                  <c:v>44015</c:v>
                </c:pt>
                <c:pt idx="79">
                  <c:v>44022</c:v>
                </c:pt>
                <c:pt idx="80">
                  <c:v>44029</c:v>
                </c:pt>
                <c:pt idx="81">
                  <c:v>44036</c:v>
                </c:pt>
                <c:pt idx="82">
                  <c:v>44043</c:v>
                </c:pt>
                <c:pt idx="83">
                  <c:v>44050</c:v>
                </c:pt>
                <c:pt idx="84">
                  <c:v>44057</c:v>
                </c:pt>
                <c:pt idx="85">
                  <c:v>44064</c:v>
                </c:pt>
                <c:pt idx="86">
                  <c:v>44071</c:v>
                </c:pt>
                <c:pt idx="87">
                  <c:v>44078</c:v>
                </c:pt>
                <c:pt idx="88">
                  <c:v>44085</c:v>
                </c:pt>
                <c:pt idx="89">
                  <c:v>44092</c:v>
                </c:pt>
                <c:pt idx="90">
                  <c:v>44099</c:v>
                </c:pt>
                <c:pt idx="91">
                  <c:v>44106</c:v>
                </c:pt>
                <c:pt idx="92">
                  <c:v>44113</c:v>
                </c:pt>
                <c:pt idx="93">
                  <c:v>44120</c:v>
                </c:pt>
                <c:pt idx="94">
                  <c:v>44127</c:v>
                </c:pt>
                <c:pt idx="95">
                  <c:v>44134</c:v>
                </c:pt>
                <c:pt idx="96">
                  <c:v>44141</c:v>
                </c:pt>
                <c:pt idx="97">
                  <c:v>44148</c:v>
                </c:pt>
                <c:pt idx="98">
                  <c:v>44155</c:v>
                </c:pt>
                <c:pt idx="99">
                  <c:v>44162</c:v>
                </c:pt>
                <c:pt idx="100">
                  <c:v>44169</c:v>
                </c:pt>
                <c:pt idx="101">
                  <c:v>44176</c:v>
                </c:pt>
                <c:pt idx="102">
                  <c:v>44183</c:v>
                </c:pt>
                <c:pt idx="103">
                  <c:v>44190</c:v>
                </c:pt>
                <c:pt idx="104">
                  <c:v>44197</c:v>
                </c:pt>
                <c:pt idx="105">
                  <c:v>44204</c:v>
                </c:pt>
                <c:pt idx="106">
                  <c:v>44211</c:v>
                </c:pt>
                <c:pt idx="107">
                  <c:v>44218</c:v>
                </c:pt>
                <c:pt idx="108">
                  <c:v>44225</c:v>
                </c:pt>
                <c:pt idx="109">
                  <c:v>44232</c:v>
                </c:pt>
                <c:pt idx="110">
                  <c:v>44239</c:v>
                </c:pt>
                <c:pt idx="111">
                  <c:v>44246</c:v>
                </c:pt>
                <c:pt idx="112">
                  <c:v>44253</c:v>
                </c:pt>
                <c:pt idx="113">
                  <c:v>44260</c:v>
                </c:pt>
                <c:pt idx="114">
                  <c:v>44267</c:v>
                </c:pt>
                <c:pt idx="115">
                  <c:v>44274</c:v>
                </c:pt>
                <c:pt idx="116">
                  <c:v>44281</c:v>
                </c:pt>
                <c:pt idx="117">
                  <c:v>44288</c:v>
                </c:pt>
                <c:pt idx="118">
                  <c:v>44295</c:v>
                </c:pt>
                <c:pt idx="119">
                  <c:v>44302</c:v>
                </c:pt>
                <c:pt idx="120">
                  <c:v>44309</c:v>
                </c:pt>
                <c:pt idx="121">
                  <c:v>44316</c:v>
                </c:pt>
                <c:pt idx="122">
                  <c:v>44323</c:v>
                </c:pt>
                <c:pt idx="123">
                  <c:v>44330</c:v>
                </c:pt>
                <c:pt idx="124">
                  <c:v>44337</c:v>
                </c:pt>
                <c:pt idx="125">
                  <c:v>44344</c:v>
                </c:pt>
                <c:pt idx="126">
                  <c:v>44351</c:v>
                </c:pt>
                <c:pt idx="127">
                  <c:v>44358</c:v>
                </c:pt>
                <c:pt idx="128">
                  <c:v>44365</c:v>
                </c:pt>
                <c:pt idx="129">
                  <c:v>44372</c:v>
                </c:pt>
                <c:pt idx="130">
                  <c:v>44379</c:v>
                </c:pt>
                <c:pt idx="131">
                  <c:v>44386</c:v>
                </c:pt>
                <c:pt idx="132">
                  <c:v>44393</c:v>
                </c:pt>
                <c:pt idx="133">
                  <c:v>44400</c:v>
                </c:pt>
                <c:pt idx="134">
                  <c:v>44407</c:v>
                </c:pt>
                <c:pt idx="135">
                  <c:v>44414</c:v>
                </c:pt>
                <c:pt idx="136">
                  <c:v>44421</c:v>
                </c:pt>
                <c:pt idx="137">
                  <c:v>44428</c:v>
                </c:pt>
                <c:pt idx="138">
                  <c:v>44435</c:v>
                </c:pt>
                <c:pt idx="139">
                  <c:v>44442</c:v>
                </c:pt>
                <c:pt idx="140">
                  <c:v>44449</c:v>
                </c:pt>
                <c:pt idx="141">
                  <c:v>44456</c:v>
                </c:pt>
                <c:pt idx="142">
                  <c:v>44463</c:v>
                </c:pt>
                <c:pt idx="143">
                  <c:v>44470</c:v>
                </c:pt>
                <c:pt idx="144">
                  <c:v>44477</c:v>
                </c:pt>
                <c:pt idx="145">
                  <c:v>44484</c:v>
                </c:pt>
                <c:pt idx="146">
                  <c:v>44491</c:v>
                </c:pt>
                <c:pt idx="147">
                  <c:v>44498</c:v>
                </c:pt>
                <c:pt idx="148">
                  <c:v>44505</c:v>
                </c:pt>
                <c:pt idx="149">
                  <c:v>44512</c:v>
                </c:pt>
                <c:pt idx="150">
                  <c:v>44519</c:v>
                </c:pt>
                <c:pt idx="151">
                  <c:v>44526</c:v>
                </c:pt>
                <c:pt idx="152">
                  <c:v>44533</c:v>
                </c:pt>
                <c:pt idx="153">
                  <c:v>44540</c:v>
                </c:pt>
                <c:pt idx="154">
                  <c:v>44547</c:v>
                </c:pt>
                <c:pt idx="155">
                  <c:v>44554</c:v>
                </c:pt>
                <c:pt idx="156">
                  <c:v>44561</c:v>
                </c:pt>
                <c:pt idx="157">
                  <c:v>44568</c:v>
                </c:pt>
                <c:pt idx="158">
                  <c:v>44575</c:v>
                </c:pt>
                <c:pt idx="159">
                  <c:v>44582</c:v>
                </c:pt>
                <c:pt idx="160">
                  <c:v>44589</c:v>
                </c:pt>
                <c:pt idx="161">
                  <c:v>44596</c:v>
                </c:pt>
                <c:pt idx="162">
                  <c:v>44603</c:v>
                </c:pt>
                <c:pt idx="163">
                  <c:v>44610</c:v>
                </c:pt>
                <c:pt idx="164">
                  <c:v>44617</c:v>
                </c:pt>
                <c:pt idx="165">
                  <c:v>44624</c:v>
                </c:pt>
                <c:pt idx="166">
                  <c:v>44631</c:v>
                </c:pt>
                <c:pt idx="167">
                  <c:v>44638</c:v>
                </c:pt>
                <c:pt idx="168">
                  <c:v>44645</c:v>
                </c:pt>
                <c:pt idx="169">
                  <c:v>44652</c:v>
                </c:pt>
                <c:pt idx="170">
                  <c:v>44659</c:v>
                </c:pt>
                <c:pt idx="171">
                  <c:v>44666</c:v>
                </c:pt>
                <c:pt idx="172">
                  <c:v>44673</c:v>
                </c:pt>
                <c:pt idx="173">
                  <c:v>44680</c:v>
                </c:pt>
                <c:pt idx="174">
                  <c:v>44687</c:v>
                </c:pt>
                <c:pt idx="175">
                  <c:v>44694</c:v>
                </c:pt>
                <c:pt idx="176">
                  <c:v>44701</c:v>
                </c:pt>
                <c:pt idx="177">
                  <c:v>44708</c:v>
                </c:pt>
                <c:pt idx="178">
                  <c:v>44715</c:v>
                </c:pt>
                <c:pt idx="179">
                  <c:v>44722</c:v>
                </c:pt>
                <c:pt idx="180">
                  <c:v>44729</c:v>
                </c:pt>
                <c:pt idx="181">
                  <c:v>44736</c:v>
                </c:pt>
                <c:pt idx="182">
                  <c:v>44743</c:v>
                </c:pt>
                <c:pt idx="183">
                  <c:v>44750</c:v>
                </c:pt>
                <c:pt idx="184">
                  <c:v>44757</c:v>
                </c:pt>
                <c:pt idx="185">
                  <c:v>44764</c:v>
                </c:pt>
                <c:pt idx="186">
                  <c:v>44771</c:v>
                </c:pt>
                <c:pt idx="187">
                  <c:v>44778</c:v>
                </c:pt>
                <c:pt idx="188">
                  <c:v>44785</c:v>
                </c:pt>
                <c:pt idx="189">
                  <c:v>44792</c:v>
                </c:pt>
                <c:pt idx="190">
                  <c:v>44799</c:v>
                </c:pt>
                <c:pt idx="191">
                  <c:v>44806</c:v>
                </c:pt>
                <c:pt idx="192">
                  <c:v>44813</c:v>
                </c:pt>
                <c:pt idx="193">
                  <c:v>44820</c:v>
                </c:pt>
                <c:pt idx="194">
                  <c:v>44827</c:v>
                </c:pt>
                <c:pt idx="195">
                  <c:v>44834</c:v>
                </c:pt>
                <c:pt idx="196">
                  <c:v>44841</c:v>
                </c:pt>
                <c:pt idx="197">
                  <c:v>44848</c:v>
                </c:pt>
                <c:pt idx="198">
                  <c:v>44855</c:v>
                </c:pt>
                <c:pt idx="199">
                  <c:v>44862</c:v>
                </c:pt>
                <c:pt idx="200">
                  <c:v>44869</c:v>
                </c:pt>
                <c:pt idx="201">
                  <c:v>44876</c:v>
                </c:pt>
                <c:pt idx="202">
                  <c:v>44883</c:v>
                </c:pt>
                <c:pt idx="203">
                  <c:v>44890</c:v>
                </c:pt>
                <c:pt idx="204">
                  <c:v>44897</c:v>
                </c:pt>
                <c:pt idx="205">
                  <c:v>44904</c:v>
                </c:pt>
                <c:pt idx="206">
                  <c:v>44911</c:v>
                </c:pt>
                <c:pt idx="207">
                  <c:v>44918</c:v>
                </c:pt>
                <c:pt idx="208">
                  <c:v>44925</c:v>
                </c:pt>
                <c:pt idx="209">
                  <c:v>44932</c:v>
                </c:pt>
                <c:pt idx="210">
                  <c:v>44939</c:v>
                </c:pt>
                <c:pt idx="211">
                  <c:v>44946</c:v>
                </c:pt>
                <c:pt idx="212">
                  <c:v>44953</c:v>
                </c:pt>
                <c:pt idx="213">
                  <c:v>44960</c:v>
                </c:pt>
                <c:pt idx="214">
                  <c:v>44967</c:v>
                </c:pt>
                <c:pt idx="215">
                  <c:v>44974</c:v>
                </c:pt>
                <c:pt idx="216">
                  <c:v>44981</c:v>
                </c:pt>
                <c:pt idx="217">
                  <c:v>44988</c:v>
                </c:pt>
                <c:pt idx="218">
                  <c:v>44995</c:v>
                </c:pt>
                <c:pt idx="219">
                  <c:v>45002</c:v>
                </c:pt>
                <c:pt idx="220">
                  <c:v>45009</c:v>
                </c:pt>
                <c:pt idx="221">
                  <c:v>45016</c:v>
                </c:pt>
                <c:pt idx="222">
                  <c:v>45023</c:v>
                </c:pt>
                <c:pt idx="223">
                  <c:v>45030</c:v>
                </c:pt>
                <c:pt idx="224">
                  <c:v>45037</c:v>
                </c:pt>
                <c:pt idx="225">
                  <c:v>45044</c:v>
                </c:pt>
                <c:pt idx="226">
                  <c:v>45051</c:v>
                </c:pt>
                <c:pt idx="227">
                  <c:v>45058</c:v>
                </c:pt>
                <c:pt idx="228">
                  <c:v>45065</c:v>
                </c:pt>
                <c:pt idx="229">
                  <c:v>45072</c:v>
                </c:pt>
                <c:pt idx="230">
                  <c:v>45079</c:v>
                </c:pt>
                <c:pt idx="231">
                  <c:v>45086</c:v>
                </c:pt>
                <c:pt idx="232">
                  <c:v>45093</c:v>
                </c:pt>
                <c:pt idx="233">
                  <c:v>45100</c:v>
                </c:pt>
                <c:pt idx="234">
                  <c:v>45107</c:v>
                </c:pt>
                <c:pt idx="235">
                  <c:v>45114</c:v>
                </c:pt>
                <c:pt idx="236">
                  <c:v>45121</c:v>
                </c:pt>
                <c:pt idx="237">
                  <c:v>45128</c:v>
                </c:pt>
                <c:pt idx="238">
                  <c:v>45135</c:v>
                </c:pt>
                <c:pt idx="239">
                  <c:v>45142</c:v>
                </c:pt>
                <c:pt idx="240">
                  <c:v>45149</c:v>
                </c:pt>
                <c:pt idx="241">
                  <c:v>45156</c:v>
                </c:pt>
                <c:pt idx="242">
                  <c:v>45163</c:v>
                </c:pt>
                <c:pt idx="243">
                  <c:v>45170</c:v>
                </c:pt>
                <c:pt idx="244">
                  <c:v>45177</c:v>
                </c:pt>
                <c:pt idx="245">
                  <c:v>45184</c:v>
                </c:pt>
                <c:pt idx="246">
                  <c:v>45191</c:v>
                </c:pt>
                <c:pt idx="247">
                  <c:v>45198</c:v>
                </c:pt>
                <c:pt idx="248">
                  <c:v>45205</c:v>
                </c:pt>
                <c:pt idx="249">
                  <c:v>45212</c:v>
                </c:pt>
                <c:pt idx="250">
                  <c:v>45219</c:v>
                </c:pt>
                <c:pt idx="251">
                  <c:v>45226</c:v>
                </c:pt>
              </c:numCache>
            </c:numRef>
          </c:cat>
          <c:val>
            <c:numRef>
              <c:f>Sheet1!$B$315:$B$566</c:f>
              <c:numCache>
                <c:formatCode>#,##0.00</c:formatCode>
                <c:ptCount val="252"/>
                <c:pt idx="0">
                  <c:v>55.973329999999997</c:v>
                </c:pt>
                <c:pt idx="1">
                  <c:v>59.93</c:v>
                </c:pt>
                <c:pt idx="2">
                  <c:v>60.966000000000001</c:v>
                </c:pt>
                <c:pt idx="3">
                  <c:v>61.622</c:v>
                </c:pt>
                <c:pt idx="4">
                  <c:v>61.298000000000002</c:v>
                </c:pt>
                <c:pt idx="5">
                  <c:v>62.182000000000002</c:v>
                </c:pt>
                <c:pt idx="6">
                  <c:v>63.671999999999997</c:v>
                </c:pt>
                <c:pt idx="7">
                  <c:v>66.843999999999994</c:v>
                </c:pt>
                <c:pt idx="8">
                  <c:v>65.548000000000002</c:v>
                </c:pt>
                <c:pt idx="9">
                  <c:v>65.912000000000006</c:v>
                </c:pt>
                <c:pt idx="10">
                  <c:v>67.037999999999997</c:v>
                </c:pt>
                <c:pt idx="11">
                  <c:v>67.707999999999998</c:v>
                </c:pt>
                <c:pt idx="12">
                  <c:v>67.682000000000002</c:v>
                </c:pt>
                <c:pt idx="13">
                  <c:v>69.272499999999994</c:v>
                </c:pt>
                <c:pt idx="14">
                  <c:v>71.164000000000001</c:v>
                </c:pt>
                <c:pt idx="15">
                  <c:v>71.622500000000002</c:v>
                </c:pt>
                <c:pt idx="16">
                  <c:v>73.924000000000007</c:v>
                </c:pt>
                <c:pt idx="17">
                  <c:v>71.575999999999993</c:v>
                </c:pt>
                <c:pt idx="18">
                  <c:v>70.5</c:v>
                </c:pt>
                <c:pt idx="19">
                  <c:v>71.614000000000004</c:v>
                </c:pt>
                <c:pt idx="20">
                  <c:v>70.317999999999998</c:v>
                </c:pt>
                <c:pt idx="21">
                  <c:v>69.135000000000005</c:v>
                </c:pt>
                <c:pt idx="22">
                  <c:v>61.89</c:v>
                </c:pt>
                <c:pt idx="23">
                  <c:v>61.573999999999998</c:v>
                </c:pt>
                <c:pt idx="24">
                  <c:v>62.91</c:v>
                </c:pt>
                <c:pt idx="25">
                  <c:v>65.537999999999997</c:v>
                </c:pt>
                <c:pt idx="26">
                  <c:v>63.762</c:v>
                </c:pt>
                <c:pt idx="27">
                  <c:v>65.703999999999994</c:v>
                </c:pt>
                <c:pt idx="28">
                  <c:v>63.777999999999999</c:v>
                </c:pt>
                <c:pt idx="29">
                  <c:v>63.423999999999999</c:v>
                </c:pt>
                <c:pt idx="30">
                  <c:v>63.198</c:v>
                </c:pt>
                <c:pt idx="31">
                  <c:v>58.177999999999997</c:v>
                </c:pt>
                <c:pt idx="32">
                  <c:v>59.244</c:v>
                </c:pt>
                <c:pt idx="33">
                  <c:v>59.866</c:v>
                </c:pt>
                <c:pt idx="34">
                  <c:v>59.805999999999997</c:v>
                </c:pt>
                <c:pt idx="35">
                  <c:v>60.021999999999998</c:v>
                </c:pt>
                <c:pt idx="36">
                  <c:v>61.276000000000003</c:v>
                </c:pt>
                <c:pt idx="37">
                  <c:v>65.17</c:v>
                </c:pt>
                <c:pt idx="38">
                  <c:v>62.981999999999999</c:v>
                </c:pt>
                <c:pt idx="39">
                  <c:v>58.381999999999998</c:v>
                </c:pt>
                <c:pt idx="40">
                  <c:v>58.904000000000003</c:v>
                </c:pt>
                <c:pt idx="41">
                  <c:v>59.368000000000002</c:v>
                </c:pt>
                <c:pt idx="42">
                  <c:v>60.704000000000001</c:v>
                </c:pt>
                <c:pt idx="43">
                  <c:v>61.015999999999998</c:v>
                </c:pt>
                <c:pt idx="44">
                  <c:v>62.326000000000001</c:v>
                </c:pt>
                <c:pt idx="45">
                  <c:v>62.438000000000002</c:v>
                </c:pt>
                <c:pt idx="46">
                  <c:v>62.622</c:v>
                </c:pt>
                <c:pt idx="47">
                  <c:v>63.655999999999999</c:v>
                </c:pt>
                <c:pt idx="48">
                  <c:v>62.503999999999998</c:v>
                </c:pt>
                <c:pt idx="49">
                  <c:v>64.632000000000005</c:v>
                </c:pt>
                <c:pt idx="50">
                  <c:v>66.058000000000007</c:v>
                </c:pt>
                <c:pt idx="51">
                  <c:v>67.363190000000003</c:v>
                </c:pt>
                <c:pt idx="52">
                  <c:v>67.012320000000003</c:v>
                </c:pt>
                <c:pt idx="53">
                  <c:v>66.593999999999994</c:v>
                </c:pt>
                <c:pt idx="54">
                  <c:v>64.432000000000002</c:v>
                </c:pt>
                <c:pt idx="55">
                  <c:v>63.154000000000003</c:v>
                </c:pt>
                <c:pt idx="56">
                  <c:v>58.887999999999998</c:v>
                </c:pt>
                <c:pt idx="57">
                  <c:v>54.618000000000002</c:v>
                </c:pt>
                <c:pt idx="58">
                  <c:v>55.345999999999997</c:v>
                </c:pt>
                <c:pt idx="59">
                  <c:v>58.47</c:v>
                </c:pt>
                <c:pt idx="60">
                  <c:v>53.475999999999999</c:v>
                </c:pt>
                <c:pt idx="61">
                  <c:v>50.03</c:v>
                </c:pt>
                <c:pt idx="62">
                  <c:v>34.887999999999998</c:v>
                </c:pt>
                <c:pt idx="63">
                  <c:v>27.85</c:v>
                </c:pt>
                <c:pt idx="64">
                  <c:v>26.568000000000001</c:v>
                </c:pt>
                <c:pt idx="65">
                  <c:v>26.724</c:v>
                </c:pt>
                <c:pt idx="66">
                  <c:v>32.31</c:v>
                </c:pt>
                <c:pt idx="67">
                  <c:v>28.986000000000001</c:v>
                </c:pt>
                <c:pt idx="68">
                  <c:v>21.608000000000001</c:v>
                </c:pt>
                <c:pt idx="69">
                  <c:v>22.94</c:v>
                </c:pt>
                <c:pt idx="70">
                  <c:v>30.085999999999999</c:v>
                </c:pt>
                <c:pt idx="71">
                  <c:v>30.486000000000001</c:v>
                </c:pt>
                <c:pt idx="72">
                  <c:v>35.28</c:v>
                </c:pt>
                <c:pt idx="73">
                  <c:v>35.317999999999998</c:v>
                </c:pt>
                <c:pt idx="74">
                  <c:v>39.994</c:v>
                </c:pt>
                <c:pt idx="75">
                  <c:v>40.198</c:v>
                </c:pt>
                <c:pt idx="76">
                  <c:v>41.018000000000001</c:v>
                </c:pt>
                <c:pt idx="77">
                  <c:v>41.618000000000002</c:v>
                </c:pt>
                <c:pt idx="78">
                  <c:v>41.963999999999999</c:v>
                </c:pt>
                <c:pt idx="79">
                  <c:v>43.012</c:v>
                </c:pt>
                <c:pt idx="80">
                  <c:v>43.183999999999997</c:v>
                </c:pt>
                <c:pt idx="81">
                  <c:v>43.707999999999998</c:v>
                </c:pt>
                <c:pt idx="82">
                  <c:v>43.326000000000001</c:v>
                </c:pt>
                <c:pt idx="83">
                  <c:v>44.648000000000003</c:v>
                </c:pt>
                <c:pt idx="84">
                  <c:v>44.936</c:v>
                </c:pt>
                <c:pt idx="85">
                  <c:v>45.043999999999997</c:v>
                </c:pt>
                <c:pt idx="86">
                  <c:v>45.438000000000002</c:v>
                </c:pt>
                <c:pt idx="87">
                  <c:v>44.404000000000003</c:v>
                </c:pt>
                <c:pt idx="88">
                  <c:v>40.494</c:v>
                </c:pt>
                <c:pt idx="89">
                  <c:v>41.762</c:v>
                </c:pt>
                <c:pt idx="90">
                  <c:v>41.758000000000003</c:v>
                </c:pt>
                <c:pt idx="91">
                  <c:v>40.921999999999997</c:v>
                </c:pt>
                <c:pt idx="92">
                  <c:v>42.423999999999999</c:v>
                </c:pt>
                <c:pt idx="93">
                  <c:v>42.716000000000001</c:v>
                </c:pt>
                <c:pt idx="94">
                  <c:v>42.322000000000003</c:v>
                </c:pt>
                <c:pt idx="95">
                  <c:v>39.177999999999997</c:v>
                </c:pt>
                <c:pt idx="96">
                  <c:v>40.015999999999998</c:v>
                </c:pt>
                <c:pt idx="97">
                  <c:v>43.223999999999997</c:v>
                </c:pt>
                <c:pt idx="98">
                  <c:v>44.213999999999999</c:v>
                </c:pt>
                <c:pt idx="99">
                  <c:v>47.701999999999998</c:v>
                </c:pt>
                <c:pt idx="100">
                  <c:v>48.244</c:v>
                </c:pt>
                <c:pt idx="101">
                  <c:v>49.341999999999999</c:v>
                </c:pt>
                <c:pt idx="102">
                  <c:v>51.177999999999997</c:v>
                </c:pt>
                <c:pt idx="103">
                  <c:v>50.87</c:v>
                </c:pt>
                <c:pt idx="104">
                  <c:v>51.272500000000001</c:v>
                </c:pt>
                <c:pt idx="105">
                  <c:v>53.872</c:v>
                </c:pt>
                <c:pt idx="106">
                  <c:v>55.963999999999999</c:v>
                </c:pt>
                <c:pt idx="107">
                  <c:v>55.648000000000003</c:v>
                </c:pt>
                <c:pt idx="108">
                  <c:v>55.802</c:v>
                </c:pt>
                <c:pt idx="109">
                  <c:v>58.271999999999998</c:v>
                </c:pt>
                <c:pt idx="110">
                  <c:v>61.338000000000001</c:v>
                </c:pt>
                <c:pt idx="111">
                  <c:v>63.506</c:v>
                </c:pt>
                <c:pt idx="112">
                  <c:v>66.132499999999993</c:v>
                </c:pt>
                <c:pt idx="113">
                  <c:v>65.311999999999998</c:v>
                </c:pt>
                <c:pt idx="114">
                  <c:v>68.501999999999995</c:v>
                </c:pt>
                <c:pt idx="115">
                  <c:v>66.616</c:v>
                </c:pt>
                <c:pt idx="116">
                  <c:v>63.268000000000001</c:v>
                </c:pt>
                <c:pt idx="117">
                  <c:v>64.38</c:v>
                </c:pt>
                <c:pt idx="118">
                  <c:v>62.84</c:v>
                </c:pt>
                <c:pt idx="119">
                  <c:v>65.447999999999993</c:v>
                </c:pt>
                <c:pt idx="120">
                  <c:v>66.09</c:v>
                </c:pt>
                <c:pt idx="121">
                  <c:v>66.892499999999998</c:v>
                </c:pt>
                <c:pt idx="122">
                  <c:v>68.353999999999999</c:v>
                </c:pt>
                <c:pt idx="123">
                  <c:v>68.525999999999996</c:v>
                </c:pt>
                <c:pt idx="124">
                  <c:v>67.275999999999996</c:v>
                </c:pt>
                <c:pt idx="125">
                  <c:v>69.013999999999996</c:v>
                </c:pt>
                <c:pt idx="126">
                  <c:v>70.823999999999998</c:v>
                </c:pt>
                <c:pt idx="127">
                  <c:v>72.227999999999994</c:v>
                </c:pt>
                <c:pt idx="128">
                  <c:v>73.566000000000003</c:v>
                </c:pt>
                <c:pt idx="129">
                  <c:v>75.067499999999995</c:v>
                </c:pt>
                <c:pt idx="130">
                  <c:v>75.317999999999998</c:v>
                </c:pt>
                <c:pt idx="131">
                  <c:v>75.081999999999994</c:v>
                </c:pt>
                <c:pt idx="132">
                  <c:v>75.025999999999996</c:v>
                </c:pt>
                <c:pt idx="133">
                  <c:v>71.268000000000001</c:v>
                </c:pt>
                <c:pt idx="134">
                  <c:v>74.602000000000004</c:v>
                </c:pt>
                <c:pt idx="135">
                  <c:v>72.534000000000006</c:v>
                </c:pt>
                <c:pt idx="136">
                  <c:v>70.603999999999999</c:v>
                </c:pt>
                <c:pt idx="137">
                  <c:v>68.762</c:v>
                </c:pt>
                <c:pt idx="138">
                  <c:v>69.66</c:v>
                </c:pt>
                <c:pt idx="139">
                  <c:v>72.554000000000002</c:v>
                </c:pt>
                <c:pt idx="140">
                  <c:v>72.150000000000006</c:v>
                </c:pt>
                <c:pt idx="141">
                  <c:v>74.073999999999998</c:v>
                </c:pt>
                <c:pt idx="142">
                  <c:v>74.768000000000001</c:v>
                </c:pt>
                <c:pt idx="143">
                  <c:v>78.626000000000005</c:v>
                </c:pt>
                <c:pt idx="144">
                  <c:v>81.225999999999999</c:v>
                </c:pt>
                <c:pt idx="145">
                  <c:v>83.328000000000003</c:v>
                </c:pt>
                <c:pt idx="146">
                  <c:v>84.603999999999999</c:v>
                </c:pt>
                <c:pt idx="147">
                  <c:v>84.597999999999999</c:v>
                </c:pt>
                <c:pt idx="148">
                  <c:v>83.135999999999996</c:v>
                </c:pt>
                <c:pt idx="149">
                  <c:v>83.292000000000002</c:v>
                </c:pt>
                <c:pt idx="150">
                  <c:v>81.634</c:v>
                </c:pt>
                <c:pt idx="151">
                  <c:v>80.358000000000004</c:v>
                </c:pt>
                <c:pt idx="152">
                  <c:v>70.174000000000007</c:v>
                </c:pt>
                <c:pt idx="153">
                  <c:v>74.781999999999996</c:v>
                </c:pt>
                <c:pt idx="154">
                  <c:v>74.102000000000004</c:v>
                </c:pt>
                <c:pt idx="155">
                  <c:v>74.756</c:v>
                </c:pt>
                <c:pt idx="156">
                  <c:v>78.816000000000003</c:v>
                </c:pt>
                <c:pt idx="157">
                  <c:v>80.703999999999994</c:v>
                </c:pt>
                <c:pt idx="158">
                  <c:v>83.957999999999998</c:v>
                </c:pt>
                <c:pt idx="159">
                  <c:v>87.74</c:v>
                </c:pt>
                <c:pt idx="160">
                  <c:v>88.457999999999998</c:v>
                </c:pt>
                <c:pt idx="161">
                  <c:v>90.453999999999994</c:v>
                </c:pt>
                <c:pt idx="162">
                  <c:v>92.174000000000007</c:v>
                </c:pt>
                <c:pt idx="163">
                  <c:v>94.215999999999994</c:v>
                </c:pt>
                <c:pt idx="164">
                  <c:v>97.215999999999994</c:v>
                </c:pt>
                <c:pt idx="165">
                  <c:v>109.492</c:v>
                </c:pt>
                <c:pt idx="166">
                  <c:v>116.866</c:v>
                </c:pt>
                <c:pt idx="167">
                  <c:v>103.88</c:v>
                </c:pt>
                <c:pt idx="168">
                  <c:v>118.476</c:v>
                </c:pt>
                <c:pt idx="169">
                  <c:v>109.69199999999999</c:v>
                </c:pt>
                <c:pt idx="170">
                  <c:v>103.72</c:v>
                </c:pt>
                <c:pt idx="171">
                  <c:v>105.9</c:v>
                </c:pt>
                <c:pt idx="172">
                  <c:v>108.438</c:v>
                </c:pt>
                <c:pt idx="173">
                  <c:v>105.91200000000001</c:v>
                </c:pt>
                <c:pt idx="174">
                  <c:v>109.196</c:v>
                </c:pt>
                <c:pt idx="175">
                  <c:v>106.982</c:v>
                </c:pt>
                <c:pt idx="176">
                  <c:v>111.974</c:v>
                </c:pt>
                <c:pt idx="177">
                  <c:v>115.568</c:v>
                </c:pt>
                <c:pt idx="178">
                  <c:v>119.626</c:v>
                </c:pt>
                <c:pt idx="179">
                  <c:v>121.748</c:v>
                </c:pt>
                <c:pt idx="180">
                  <c:v>118.976</c:v>
                </c:pt>
                <c:pt idx="181">
                  <c:v>112.738</c:v>
                </c:pt>
                <c:pt idx="182">
                  <c:v>115.154</c:v>
                </c:pt>
                <c:pt idx="183">
                  <c:v>105.726</c:v>
                </c:pt>
                <c:pt idx="184">
                  <c:v>101.28400000000001</c:v>
                </c:pt>
                <c:pt idx="185">
                  <c:v>104.79333</c:v>
                </c:pt>
                <c:pt idx="186">
                  <c:v>106.664</c:v>
                </c:pt>
                <c:pt idx="187">
                  <c:v>97.278000000000006</c:v>
                </c:pt>
                <c:pt idx="188">
                  <c:v>97.622</c:v>
                </c:pt>
                <c:pt idx="189">
                  <c:v>94.88</c:v>
                </c:pt>
                <c:pt idx="190">
                  <c:v>99.65</c:v>
                </c:pt>
                <c:pt idx="191">
                  <c:v>97.254000000000005</c:v>
                </c:pt>
                <c:pt idx="192">
                  <c:v>91.712000000000003</c:v>
                </c:pt>
                <c:pt idx="193">
                  <c:v>92.691999999999993</c:v>
                </c:pt>
                <c:pt idx="194">
                  <c:v>89.811999999999998</c:v>
                </c:pt>
                <c:pt idx="195">
                  <c:v>87.22</c:v>
                </c:pt>
                <c:pt idx="196">
                  <c:v>93.274000000000001</c:v>
                </c:pt>
                <c:pt idx="197">
                  <c:v>93.825999999999993</c:v>
                </c:pt>
                <c:pt idx="198">
                  <c:v>91.988</c:v>
                </c:pt>
                <c:pt idx="199">
                  <c:v>95.04</c:v>
                </c:pt>
                <c:pt idx="200">
                  <c:v>95.775999999999996</c:v>
                </c:pt>
                <c:pt idx="201">
                  <c:v>95.117999999999995</c:v>
                </c:pt>
                <c:pt idx="202">
                  <c:v>91.451999999999998</c:v>
                </c:pt>
                <c:pt idx="203">
                  <c:v>86.037999999999997</c:v>
                </c:pt>
                <c:pt idx="204">
                  <c:v>84.82</c:v>
                </c:pt>
                <c:pt idx="205">
                  <c:v>78.290000000000006</c:v>
                </c:pt>
                <c:pt idx="206">
                  <c:v>80.445999999999998</c:v>
                </c:pt>
                <c:pt idx="207">
                  <c:v>81.622</c:v>
                </c:pt>
                <c:pt idx="208">
                  <c:v>83.94</c:v>
                </c:pt>
                <c:pt idx="209">
                  <c:v>80.622</c:v>
                </c:pt>
                <c:pt idx="210">
                  <c:v>82.346000000000004</c:v>
                </c:pt>
                <c:pt idx="211">
                  <c:v>85.83</c:v>
                </c:pt>
                <c:pt idx="212">
                  <c:v>86.914000000000001</c:v>
                </c:pt>
                <c:pt idx="213">
                  <c:v>82.867999999999995</c:v>
                </c:pt>
                <c:pt idx="214">
                  <c:v>84.132000000000005</c:v>
                </c:pt>
                <c:pt idx="215">
                  <c:v>85.141999999999996</c:v>
                </c:pt>
                <c:pt idx="216">
                  <c:v>82.55</c:v>
                </c:pt>
                <c:pt idx="217">
                  <c:v>84.075999999999993</c:v>
                </c:pt>
                <c:pt idx="218">
                  <c:v>83.3</c:v>
                </c:pt>
                <c:pt idx="219">
                  <c:v>75.915999999999997</c:v>
                </c:pt>
                <c:pt idx="220">
                  <c:v>75.34</c:v>
                </c:pt>
                <c:pt idx="221">
                  <c:v>78.817999999999998</c:v>
                </c:pt>
                <c:pt idx="222">
                  <c:v>84.995000000000005</c:v>
                </c:pt>
                <c:pt idx="223">
                  <c:v>85.903999999999996</c:v>
                </c:pt>
                <c:pt idx="224">
                  <c:v>83.081999999999994</c:v>
                </c:pt>
                <c:pt idx="225">
                  <c:v>79.819999999999993</c:v>
                </c:pt>
                <c:pt idx="226">
                  <c:v>74.951999999999998</c:v>
                </c:pt>
                <c:pt idx="227">
                  <c:v>76.001999999999995</c:v>
                </c:pt>
                <c:pt idx="228">
                  <c:v>75.707999999999998</c:v>
                </c:pt>
                <c:pt idx="229">
                  <c:v>76.88</c:v>
                </c:pt>
                <c:pt idx="230">
                  <c:v>74.736000000000004</c:v>
                </c:pt>
                <c:pt idx="231">
                  <c:v>76.14</c:v>
                </c:pt>
                <c:pt idx="232">
                  <c:v>74.322000000000003</c:v>
                </c:pt>
                <c:pt idx="233">
                  <c:v>75.42</c:v>
                </c:pt>
                <c:pt idx="234">
                  <c:v>73.941999999999993</c:v>
                </c:pt>
                <c:pt idx="235">
                  <c:v>76.507999999999996</c:v>
                </c:pt>
                <c:pt idx="236">
                  <c:v>79.686000000000007</c:v>
                </c:pt>
                <c:pt idx="237">
                  <c:v>79.66</c:v>
                </c:pt>
                <c:pt idx="238">
                  <c:v>83.706000000000003</c:v>
                </c:pt>
                <c:pt idx="239">
                  <c:v>85.01</c:v>
                </c:pt>
                <c:pt idx="240">
                  <c:v>86.453999999999994</c:v>
                </c:pt>
                <c:pt idx="241">
                  <c:v>84.694000000000003</c:v>
                </c:pt>
                <c:pt idx="242">
                  <c:v>83.908000000000001</c:v>
                </c:pt>
                <c:pt idx="243">
                  <c:v>86.236000000000004</c:v>
                </c:pt>
                <c:pt idx="244">
                  <c:v>90.042000000000002</c:v>
                </c:pt>
                <c:pt idx="245">
                  <c:v>92.441999999999993</c:v>
                </c:pt>
                <c:pt idx="246">
                  <c:v>93.774000000000001</c:v>
                </c:pt>
                <c:pt idx="247">
                  <c:v>93.382000000000005</c:v>
                </c:pt>
                <c:pt idx="248">
                  <c:v>87.218000000000004</c:v>
                </c:pt>
                <c:pt idx="249">
                  <c:v>87.701999999999998</c:v>
                </c:pt>
                <c:pt idx="250">
                  <c:v>91.117999999999995</c:v>
                </c:pt>
                <c:pt idx="251">
                  <c:v>88.99</c:v>
                </c:pt>
              </c:numCache>
            </c:numRef>
          </c:val>
          <c:smooth val="1"/>
          <c:extLst>
            <c:ext xmlns:c16="http://schemas.microsoft.com/office/drawing/2014/chart" uri="{C3380CC4-5D6E-409C-BE32-E72D297353CC}">
              <c16:uniqueId val="{00000002-E4CE-4079-B1DE-2CB07AABC803}"/>
            </c:ext>
          </c:extLst>
        </c:ser>
        <c:dLbls>
          <c:showLegendKey val="0"/>
          <c:showVal val="0"/>
          <c:showCatName val="0"/>
          <c:showSerName val="0"/>
          <c:showPercent val="0"/>
          <c:showBubbleSize val="0"/>
        </c:dLbls>
        <c:marker val="1"/>
        <c:smooth val="0"/>
        <c:axId val="652778024"/>
        <c:axId val="652776848"/>
      </c:lineChart>
      <c:lineChart>
        <c:grouping val="standard"/>
        <c:varyColors val="0"/>
        <c:ser>
          <c:idx val="1"/>
          <c:order val="1"/>
          <c:tx>
            <c:strRef>
              <c:f>Sheet1!$C$1</c:f>
              <c:strCache>
                <c:ptCount val="1"/>
                <c:pt idx="0">
                  <c:v>HSFO 벙커유(우)</c:v>
                </c:pt>
              </c:strCache>
            </c:strRef>
          </c:tx>
          <c:spPr>
            <a:ln w="19050" cap="rnd">
              <a:solidFill>
                <a:srgbClr val="7213EA"/>
              </a:solidFill>
              <a:prstDash val="sysDot"/>
              <a:round/>
            </a:ln>
            <a:effectLst/>
          </c:spPr>
          <c:marker>
            <c:symbol val="none"/>
          </c:marker>
          <c:cat>
            <c:numRef>
              <c:f>Sheet1!$A$315:$A$566</c:f>
              <c:numCache>
                <c:formatCode>yyyy\.m</c:formatCode>
                <c:ptCount val="252"/>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43749</c:v>
                </c:pt>
                <c:pt idx="41">
                  <c:v>43756</c:v>
                </c:pt>
                <c:pt idx="42">
                  <c:v>43763</c:v>
                </c:pt>
                <c:pt idx="43">
                  <c:v>43770</c:v>
                </c:pt>
                <c:pt idx="44">
                  <c:v>43777</c:v>
                </c:pt>
                <c:pt idx="45">
                  <c:v>43784</c:v>
                </c:pt>
                <c:pt idx="46">
                  <c:v>43791</c:v>
                </c:pt>
                <c:pt idx="47">
                  <c:v>43798</c:v>
                </c:pt>
                <c:pt idx="48">
                  <c:v>43805</c:v>
                </c:pt>
                <c:pt idx="49">
                  <c:v>43812</c:v>
                </c:pt>
                <c:pt idx="50">
                  <c:v>43819</c:v>
                </c:pt>
                <c:pt idx="51">
                  <c:v>43826</c:v>
                </c:pt>
                <c:pt idx="52">
                  <c:v>43833</c:v>
                </c:pt>
                <c:pt idx="53">
                  <c:v>43840</c:v>
                </c:pt>
                <c:pt idx="54">
                  <c:v>43847</c:v>
                </c:pt>
                <c:pt idx="55">
                  <c:v>43854</c:v>
                </c:pt>
                <c:pt idx="56">
                  <c:v>43861</c:v>
                </c:pt>
                <c:pt idx="57">
                  <c:v>43868</c:v>
                </c:pt>
                <c:pt idx="58">
                  <c:v>43875</c:v>
                </c:pt>
                <c:pt idx="59">
                  <c:v>43882</c:v>
                </c:pt>
                <c:pt idx="60">
                  <c:v>43889</c:v>
                </c:pt>
                <c:pt idx="61">
                  <c:v>43896</c:v>
                </c:pt>
                <c:pt idx="62">
                  <c:v>43903</c:v>
                </c:pt>
                <c:pt idx="63">
                  <c:v>43910</c:v>
                </c:pt>
                <c:pt idx="64">
                  <c:v>43917</c:v>
                </c:pt>
                <c:pt idx="65">
                  <c:v>43924</c:v>
                </c:pt>
                <c:pt idx="66">
                  <c:v>43931</c:v>
                </c:pt>
                <c:pt idx="67">
                  <c:v>43938</c:v>
                </c:pt>
                <c:pt idx="68">
                  <c:v>43945</c:v>
                </c:pt>
                <c:pt idx="69">
                  <c:v>43952</c:v>
                </c:pt>
                <c:pt idx="70">
                  <c:v>43959</c:v>
                </c:pt>
                <c:pt idx="71">
                  <c:v>43966</c:v>
                </c:pt>
                <c:pt idx="72">
                  <c:v>43973</c:v>
                </c:pt>
                <c:pt idx="73">
                  <c:v>43980</c:v>
                </c:pt>
                <c:pt idx="74">
                  <c:v>43987</c:v>
                </c:pt>
                <c:pt idx="75">
                  <c:v>43994</c:v>
                </c:pt>
                <c:pt idx="76">
                  <c:v>44001</c:v>
                </c:pt>
                <c:pt idx="77">
                  <c:v>44008</c:v>
                </c:pt>
                <c:pt idx="78">
                  <c:v>44015</c:v>
                </c:pt>
                <c:pt idx="79">
                  <c:v>44022</c:v>
                </c:pt>
                <c:pt idx="80">
                  <c:v>44029</c:v>
                </c:pt>
                <c:pt idx="81">
                  <c:v>44036</c:v>
                </c:pt>
                <c:pt idx="82">
                  <c:v>44043</c:v>
                </c:pt>
                <c:pt idx="83">
                  <c:v>44050</c:v>
                </c:pt>
                <c:pt idx="84">
                  <c:v>44057</c:v>
                </c:pt>
                <c:pt idx="85">
                  <c:v>44064</c:v>
                </c:pt>
                <c:pt idx="86">
                  <c:v>44071</c:v>
                </c:pt>
                <c:pt idx="87">
                  <c:v>44078</c:v>
                </c:pt>
                <c:pt idx="88">
                  <c:v>44085</c:v>
                </c:pt>
                <c:pt idx="89">
                  <c:v>44092</c:v>
                </c:pt>
                <c:pt idx="90">
                  <c:v>44099</c:v>
                </c:pt>
                <c:pt idx="91">
                  <c:v>44106</c:v>
                </c:pt>
                <c:pt idx="92">
                  <c:v>44113</c:v>
                </c:pt>
                <c:pt idx="93">
                  <c:v>44120</c:v>
                </c:pt>
                <c:pt idx="94">
                  <c:v>44127</c:v>
                </c:pt>
                <c:pt idx="95">
                  <c:v>44134</c:v>
                </c:pt>
                <c:pt idx="96">
                  <c:v>44141</c:v>
                </c:pt>
                <c:pt idx="97">
                  <c:v>44148</c:v>
                </c:pt>
                <c:pt idx="98">
                  <c:v>44155</c:v>
                </c:pt>
                <c:pt idx="99">
                  <c:v>44162</c:v>
                </c:pt>
                <c:pt idx="100">
                  <c:v>44169</c:v>
                </c:pt>
                <c:pt idx="101">
                  <c:v>44176</c:v>
                </c:pt>
                <c:pt idx="102">
                  <c:v>44183</c:v>
                </c:pt>
                <c:pt idx="103">
                  <c:v>44190</c:v>
                </c:pt>
                <c:pt idx="104">
                  <c:v>44197</c:v>
                </c:pt>
                <c:pt idx="105">
                  <c:v>44204</c:v>
                </c:pt>
                <c:pt idx="106">
                  <c:v>44211</c:v>
                </c:pt>
                <c:pt idx="107">
                  <c:v>44218</c:v>
                </c:pt>
                <c:pt idx="108">
                  <c:v>44225</c:v>
                </c:pt>
                <c:pt idx="109">
                  <c:v>44232</c:v>
                </c:pt>
                <c:pt idx="110">
                  <c:v>44239</c:v>
                </c:pt>
                <c:pt idx="111">
                  <c:v>44246</c:v>
                </c:pt>
                <c:pt idx="112">
                  <c:v>44253</c:v>
                </c:pt>
                <c:pt idx="113">
                  <c:v>44260</c:v>
                </c:pt>
                <c:pt idx="114">
                  <c:v>44267</c:v>
                </c:pt>
                <c:pt idx="115">
                  <c:v>44274</c:v>
                </c:pt>
                <c:pt idx="116">
                  <c:v>44281</c:v>
                </c:pt>
                <c:pt idx="117">
                  <c:v>44288</c:v>
                </c:pt>
                <c:pt idx="118">
                  <c:v>44295</c:v>
                </c:pt>
                <c:pt idx="119">
                  <c:v>44302</c:v>
                </c:pt>
                <c:pt idx="120">
                  <c:v>44309</c:v>
                </c:pt>
                <c:pt idx="121">
                  <c:v>44316</c:v>
                </c:pt>
                <c:pt idx="122">
                  <c:v>44323</c:v>
                </c:pt>
                <c:pt idx="123">
                  <c:v>44330</c:v>
                </c:pt>
                <c:pt idx="124">
                  <c:v>44337</c:v>
                </c:pt>
                <c:pt idx="125">
                  <c:v>44344</c:v>
                </c:pt>
                <c:pt idx="126">
                  <c:v>44351</c:v>
                </c:pt>
                <c:pt idx="127">
                  <c:v>44358</c:v>
                </c:pt>
                <c:pt idx="128">
                  <c:v>44365</c:v>
                </c:pt>
                <c:pt idx="129">
                  <c:v>44372</c:v>
                </c:pt>
                <c:pt idx="130">
                  <c:v>44379</c:v>
                </c:pt>
                <c:pt idx="131">
                  <c:v>44386</c:v>
                </c:pt>
                <c:pt idx="132">
                  <c:v>44393</c:v>
                </c:pt>
                <c:pt idx="133">
                  <c:v>44400</c:v>
                </c:pt>
                <c:pt idx="134">
                  <c:v>44407</c:v>
                </c:pt>
                <c:pt idx="135">
                  <c:v>44414</c:v>
                </c:pt>
                <c:pt idx="136">
                  <c:v>44421</c:v>
                </c:pt>
                <c:pt idx="137">
                  <c:v>44428</c:v>
                </c:pt>
                <c:pt idx="138">
                  <c:v>44435</c:v>
                </c:pt>
                <c:pt idx="139">
                  <c:v>44442</c:v>
                </c:pt>
                <c:pt idx="140">
                  <c:v>44449</c:v>
                </c:pt>
                <c:pt idx="141">
                  <c:v>44456</c:v>
                </c:pt>
                <c:pt idx="142">
                  <c:v>44463</c:v>
                </c:pt>
                <c:pt idx="143">
                  <c:v>44470</c:v>
                </c:pt>
                <c:pt idx="144">
                  <c:v>44477</c:v>
                </c:pt>
                <c:pt idx="145">
                  <c:v>44484</c:v>
                </c:pt>
                <c:pt idx="146">
                  <c:v>44491</c:v>
                </c:pt>
                <c:pt idx="147">
                  <c:v>44498</c:v>
                </c:pt>
                <c:pt idx="148">
                  <c:v>44505</c:v>
                </c:pt>
                <c:pt idx="149">
                  <c:v>44512</c:v>
                </c:pt>
                <c:pt idx="150">
                  <c:v>44519</c:v>
                </c:pt>
                <c:pt idx="151">
                  <c:v>44526</c:v>
                </c:pt>
                <c:pt idx="152">
                  <c:v>44533</c:v>
                </c:pt>
                <c:pt idx="153">
                  <c:v>44540</c:v>
                </c:pt>
                <c:pt idx="154">
                  <c:v>44547</c:v>
                </c:pt>
                <c:pt idx="155">
                  <c:v>44554</c:v>
                </c:pt>
                <c:pt idx="156">
                  <c:v>44561</c:v>
                </c:pt>
                <c:pt idx="157">
                  <c:v>44568</c:v>
                </c:pt>
                <c:pt idx="158">
                  <c:v>44575</c:v>
                </c:pt>
                <c:pt idx="159">
                  <c:v>44582</c:v>
                </c:pt>
                <c:pt idx="160">
                  <c:v>44589</c:v>
                </c:pt>
                <c:pt idx="161">
                  <c:v>44596</c:v>
                </c:pt>
                <c:pt idx="162">
                  <c:v>44603</c:v>
                </c:pt>
                <c:pt idx="163">
                  <c:v>44610</c:v>
                </c:pt>
                <c:pt idx="164">
                  <c:v>44617</c:v>
                </c:pt>
                <c:pt idx="165">
                  <c:v>44624</c:v>
                </c:pt>
                <c:pt idx="166">
                  <c:v>44631</c:v>
                </c:pt>
                <c:pt idx="167">
                  <c:v>44638</c:v>
                </c:pt>
                <c:pt idx="168">
                  <c:v>44645</c:v>
                </c:pt>
                <c:pt idx="169">
                  <c:v>44652</c:v>
                </c:pt>
                <c:pt idx="170">
                  <c:v>44659</c:v>
                </c:pt>
                <c:pt idx="171">
                  <c:v>44666</c:v>
                </c:pt>
                <c:pt idx="172">
                  <c:v>44673</c:v>
                </c:pt>
                <c:pt idx="173">
                  <c:v>44680</c:v>
                </c:pt>
                <c:pt idx="174">
                  <c:v>44687</c:v>
                </c:pt>
                <c:pt idx="175">
                  <c:v>44694</c:v>
                </c:pt>
                <c:pt idx="176">
                  <c:v>44701</c:v>
                </c:pt>
                <c:pt idx="177">
                  <c:v>44708</c:v>
                </c:pt>
                <c:pt idx="178">
                  <c:v>44715</c:v>
                </c:pt>
                <c:pt idx="179">
                  <c:v>44722</c:v>
                </c:pt>
                <c:pt idx="180">
                  <c:v>44729</c:v>
                </c:pt>
                <c:pt idx="181">
                  <c:v>44736</c:v>
                </c:pt>
                <c:pt idx="182">
                  <c:v>44743</c:v>
                </c:pt>
                <c:pt idx="183">
                  <c:v>44750</c:v>
                </c:pt>
                <c:pt idx="184">
                  <c:v>44757</c:v>
                </c:pt>
                <c:pt idx="185">
                  <c:v>44764</c:v>
                </c:pt>
                <c:pt idx="186">
                  <c:v>44771</c:v>
                </c:pt>
                <c:pt idx="187">
                  <c:v>44778</c:v>
                </c:pt>
                <c:pt idx="188">
                  <c:v>44785</c:v>
                </c:pt>
                <c:pt idx="189">
                  <c:v>44792</c:v>
                </c:pt>
                <c:pt idx="190">
                  <c:v>44799</c:v>
                </c:pt>
                <c:pt idx="191">
                  <c:v>44806</c:v>
                </c:pt>
                <c:pt idx="192">
                  <c:v>44813</c:v>
                </c:pt>
                <c:pt idx="193">
                  <c:v>44820</c:v>
                </c:pt>
                <c:pt idx="194">
                  <c:v>44827</c:v>
                </c:pt>
                <c:pt idx="195">
                  <c:v>44834</c:v>
                </c:pt>
                <c:pt idx="196">
                  <c:v>44841</c:v>
                </c:pt>
                <c:pt idx="197">
                  <c:v>44848</c:v>
                </c:pt>
                <c:pt idx="198">
                  <c:v>44855</c:v>
                </c:pt>
                <c:pt idx="199">
                  <c:v>44862</c:v>
                </c:pt>
                <c:pt idx="200">
                  <c:v>44869</c:v>
                </c:pt>
                <c:pt idx="201">
                  <c:v>44876</c:v>
                </c:pt>
                <c:pt idx="202">
                  <c:v>44883</c:v>
                </c:pt>
                <c:pt idx="203">
                  <c:v>44890</c:v>
                </c:pt>
                <c:pt idx="204">
                  <c:v>44897</c:v>
                </c:pt>
                <c:pt idx="205">
                  <c:v>44904</c:v>
                </c:pt>
                <c:pt idx="206">
                  <c:v>44911</c:v>
                </c:pt>
                <c:pt idx="207">
                  <c:v>44918</c:v>
                </c:pt>
                <c:pt idx="208">
                  <c:v>44925</c:v>
                </c:pt>
                <c:pt idx="209">
                  <c:v>44932</c:v>
                </c:pt>
                <c:pt idx="210">
                  <c:v>44939</c:v>
                </c:pt>
                <c:pt idx="211">
                  <c:v>44946</c:v>
                </c:pt>
                <c:pt idx="212">
                  <c:v>44953</c:v>
                </c:pt>
                <c:pt idx="213">
                  <c:v>44960</c:v>
                </c:pt>
                <c:pt idx="214">
                  <c:v>44967</c:v>
                </c:pt>
                <c:pt idx="215">
                  <c:v>44974</c:v>
                </c:pt>
                <c:pt idx="216">
                  <c:v>44981</c:v>
                </c:pt>
                <c:pt idx="217">
                  <c:v>44988</c:v>
                </c:pt>
                <c:pt idx="218">
                  <c:v>44995</c:v>
                </c:pt>
                <c:pt idx="219">
                  <c:v>45002</c:v>
                </c:pt>
                <c:pt idx="220">
                  <c:v>45009</c:v>
                </c:pt>
                <c:pt idx="221">
                  <c:v>45016</c:v>
                </c:pt>
                <c:pt idx="222">
                  <c:v>45023</c:v>
                </c:pt>
                <c:pt idx="223">
                  <c:v>45030</c:v>
                </c:pt>
                <c:pt idx="224">
                  <c:v>45037</c:v>
                </c:pt>
                <c:pt idx="225">
                  <c:v>45044</c:v>
                </c:pt>
                <c:pt idx="226">
                  <c:v>45051</c:v>
                </c:pt>
                <c:pt idx="227">
                  <c:v>45058</c:v>
                </c:pt>
                <c:pt idx="228">
                  <c:v>45065</c:v>
                </c:pt>
                <c:pt idx="229">
                  <c:v>45072</c:v>
                </c:pt>
                <c:pt idx="230">
                  <c:v>45079</c:v>
                </c:pt>
                <c:pt idx="231">
                  <c:v>45086</c:v>
                </c:pt>
                <c:pt idx="232">
                  <c:v>45093</c:v>
                </c:pt>
                <c:pt idx="233">
                  <c:v>45100</c:v>
                </c:pt>
                <c:pt idx="234">
                  <c:v>45107</c:v>
                </c:pt>
                <c:pt idx="235">
                  <c:v>45114</c:v>
                </c:pt>
                <c:pt idx="236">
                  <c:v>45121</c:v>
                </c:pt>
                <c:pt idx="237">
                  <c:v>45128</c:v>
                </c:pt>
                <c:pt idx="238">
                  <c:v>45135</c:v>
                </c:pt>
                <c:pt idx="239">
                  <c:v>45142</c:v>
                </c:pt>
                <c:pt idx="240">
                  <c:v>45149</c:v>
                </c:pt>
                <c:pt idx="241">
                  <c:v>45156</c:v>
                </c:pt>
                <c:pt idx="242">
                  <c:v>45163</c:v>
                </c:pt>
                <c:pt idx="243">
                  <c:v>45170</c:v>
                </c:pt>
                <c:pt idx="244">
                  <c:v>45177</c:v>
                </c:pt>
                <c:pt idx="245">
                  <c:v>45184</c:v>
                </c:pt>
                <c:pt idx="246">
                  <c:v>45191</c:v>
                </c:pt>
                <c:pt idx="247">
                  <c:v>45198</c:v>
                </c:pt>
                <c:pt idx="248">
                  <c:v>45205</c:v>
                </c:pt>
                <c:pt idx="249">
                  <c:v>45212</c:v>
                </c:pt>
                <c:pt idx="250">
                  <c:v>45219</c:v>
                </c:pt>
                <c:pt idx="251">
                  <c:v>45226</c:v>
                </c:pt>
              </c:numCache>
            </c:numRef>
          </c:cat>
          <c:val>
            <c:numRef>
              <c:f>Sheet1!$C$315:$C$566</c:f>
              <c:numCache>
                <c:formatCode>#,##0.00</c:formatCode>
                <c:ptCount val="252"/>
                <c:pt idx="0">
                  <c:v>349</c:v>
                </c:pt>
                <c:pt idx="1">
                  <c:v>392.5</c:v>
                </c:pt>
                <c:pt idx="2">
                  <c:v>395.5</c:v>
                </c:pt>
                <c:pt idx="3">
                  <c:v>403.5</c:v>
                </c:pt>
                <c:pt idx="4">
                  <c:v>412.5</c:v>
                </c:pt>
                <c:pt idx="5">
                  <c:v>420.5</c:v>
                </c:pt>
                <c:pt idx="6">
                  <c:v>427.5</c:v>
                </c:pt>
                <c:pt idx="7">
                  <c:v>432</c:v>
                </c:pt>
                <c:pt idx="8">
                  <c:v>428.5</c:v>
                </c:pt>
                <c:pt idx="9">
                  <c:v>436.5</c:v>
                </c:pt>
                <c:pt idx="10">
                  <c:v>438.5</c:v>
                </c:pt>
                <c:pt idx="11">
                  <c:v>430.5</c:v>
                </c:pt>
                <c:pt idx="12">
                  <c:v>423.5</c:v>
                </c:pt>
                <c:pt idx="13">
                  <c:v>430.5</c:v>
                </c:pt>
                <c:pt idx="14">
                  <c:v>431.5</c:v>
                </c:pt>
                <c:pt idx="15">
                  <c:v>427.5</c:v>
                </c:pt>
                <c:pt idx="16">
                  <c:v>455.5</c:v>
                </c:pt>
                <c:pt idx="17">
                  <c:v>429.5</c:v>
                </c:pt>
                <c:pt idx="18">
                  <c:v>415.5</c:v>
                </c:pt>
                <c:pt idx="19">
                  <c:v>418.5</c:v>
                </c:pt>
                <c:pt idx="20">
                  <c:v>408.5</c:v>
                </c:pt>
                <c:pt idx="21">
                  <c:v>403.5</c:v>
                </c:pt>
                <c:pt idx="22">
                  <c:v>382.5</c:v>
                </c:pt>
                <c:pt idx="23">
                  <c:v>376.5</c:v>
                </c:pt>
                <c:pt idx="24">
                  <c:v>385.5</c:v>
                </c:pt>
                <c:pt idx="25">
                  <c:v>417.5</c:v>
                </c:pt>
                <c:pt idx="26">
                  <c:v>432.5</c:v>
                </c:pt>
                <c:pt idx="27">
                  <c:v>511.5</c:v>
                </c:pt>
                <c:pt idx="28">
                  <c:v>457</c:v>
                </c:pt>
                <c:pt idx="29">
                  <c:v>442.5</c:v>
                </c:pt>
                <c:pt idx="30">
                  <c:v>472.5</c:v>
                </c:pt>
                <c:pt idx="31">
                  <c:v>363.5</c:v>
                </c:pt>
                <c:pt idx="32">
                  <c:v>332.5</c:v>
                </c:pt>
                <c:pt idx="33">
                  <c:v>370.5</c:v>
                </c:pt>
                <c:pt idx="34">
                  <c:v>426.5</c:v>
                </c:pt>
                <c:pt idx="35">
                  <c:v>413.5</c:v>
                </c:pt>
                <c:pt idx="36">
                  <c:v>448.5</c:v>
                </c:pt>
                <c:pt idx="37">
                  <c:v>509</c:v>
                </c:pt>
                <c:pt idx="38">
                  <c:v>467.5</c:v>
                </c:pt>
                <c:pt idx="39">
                  <c:v>388.5</c:v>
                </c:pt>
                <c:pt idx="40">
                  <c:v>329.25</c:v>
                </c:pt>
                <c:pt idx="41">
                  <c:v>351.5</c:v>
                </c:pt>
                <c:pt idx="42">
                  <c:v>373.75</c:v>
                </c:pt>
                <c:pt idx="43">
                  <c:v>385.75</c:v>
                </c:pt>
                <c:pt idx="44">
                  <c:v>383.25</c:v>
                </c:pt>
                <c:pt idx="45">
                  <c:v>314</c:v>
                </c:pt>
                <c:pt idx="46">
                  <c:v>306.5</c:v>
                </c:pt>
                <c:pt idx="47">
                  <c:v>318.25</c:v>
                </c:pt>
                <c:pt idx="48">
                  <c:v>311.25</c:v>
                </c:pt>
                <c:pt idx="49">
                  <c:v>338.25</c:v>
                </c:pt>
                <c:pt idx="50">
                  <c:v>345.75</c:v>
                </c:pt>
                <c:pt idx="51">
                  <c:v>365.25</c:v>
                </c:pt>
                <c:pt idx="52">
                  <c:v>374</c:v>
                </c:pt>
                <c:pt idx="53">
                  <c:v>388</c:v>
                </c:pt>
                <c:pt idx="54">
                  <c:v>359.5</c:v>
                </c:pt>
                <c:pt idx="55">
                  <c:v>366.25</c:v>
                </c:pt>
                <c:pt idx="56">
                  <c:v>343</c:v>
                </c:pt>
                <c:pt idx="57">
                  <c:v>325.75</c:v>
                </c:pt>
                <c:pt idx="58">
                  <c:v>320.25</c:v>
                </c:pt>
                <c:pt idx="59">
                  <c:v>323.25</c:v>
                </c:pt>
                <c:pt idx="60">
                  <c:v>290.75</c:v>
                </c:pt>
                <c:pt idx="61">
                  <c:v>292.5</c:v>
                </c:pt>
                <c:pt idx="62">
                  <c:v>202.5</c:v>
                </c:pt>
                <c:pt idx="63">
                  <c:v>181</c:v>
                </c:pt>
                <c:pt idx="64">
                  <c:v>186.25</c:v>
                </c:pt>
                <c:pt idx="65">
                  <c:v>191.75</c:v>
                </c:pt>
                <c:pt idx="66">
                  <c:v>203.25</c:v>
                </c:pt>
                <c:pt idx="67">
                  <c:v>182.5</c:v>
                </c:pt>
                <c:pt idx="68">
                  <c:v>164.25</c:v>
                </c:pt>
                <c:pt idx="69">
                  <c:v>157.75</c:v>
                </c:pt>
                <c:pt idx="70">
                  <c:v>176.75</c:v>
                </c:pt>
                <c:pt idx="71">
                  <c:v>169.25</c:v>
                </c:pt>
                <c:pt idx="72">
                  <c:v>217</c:v>
                </c:pt>
                <c:pt idx="73">
                  <c:v>201.75</c:v>
                </c:pt>
                <c:pt idx="74">
                  <c:v>238</c:v>
                </c:pt>
                <c:pt idx="75">
                  <c:v>250.75</c:v>
                </c:pt>
                <c:pt idx="76">
                  <c:v>241.25</c:v>
                </c:pt>
                <c:pt idx="77">
                  <c:v>242</c:v>
                </c:pt>
                <c:pt idx="78">
                  <c:v>252.5</c:v>
                </c:pt>
                <c:pt idx="79">
                  <c:v>264</c:v>
                </c:pt>
                <c:pt idx="80">
                  <c:v>273.75</c:v>
                </c:pt>
                <c:pt idx="81">
                  <c:v>281.5</c:v>
                </c:pt>
                <c:pt idx="82">
                  <c:v>284</c:v>
                </c:pt>
                <c:pt idx="83">
                  <c:v>285.75</c:v>
                </c:pt>
                <c:pt idx="84">
                  <c:v>283</c:v>
                </c:pt>
                <c:pt idx="85">
                  <c:v>290</c:v>
                </c:pt>
                <c:pt idx="86">
                  <c:v>291</c:v>
                </c:pt>
                <c:pt idx="87">
                  <c:v>290</c:v>
                </c:pt>
                <c:pt idx="88">
                  <c:v>259.25</c:v>
                </c:pt>
                <c:pt idx="89">
                  <c:v>271.25</c:v>
                </c:pt>
                <c:pt idx="90">
                  <c:v>262</c:v>
                </c:pt>
                <c:pt idx="91">
                  <c:v>266.5</c:v>
                </c:pt>
                <c:pt idx="92">
                  <c:v>268.5</c:v>
                </c:pt>
                <c:pt idx="93">
                  <c:v>279.25</c:v>
                </c:pt>
                <c:pt idx="94">
                  <c:v>283.5</c:v>
                </c:pt>
                <c:pt idx="95">
                  <c:v>272.75</c:v>
                </c:pt>
                <c:pt idx="96">
                  <c:v>279.75</c:v>
                </c:pt>
                <c:pt idx="97">
                  <c:v>306</c:v>
                </c:pt>
                <c:pt idx="98">
                  <c:v>309.25</c:v>
                </c:pt>
                <c:pt idx="99">
                  <c:v>317.5</c:v>
                </c:pt>
                <c:pt idx="100">
                  <c:v>313.25</c:v>
                </c:pt>
                <c:pt idx="101">
                  <c:v>308.75</c:v>
                </c:pt>
                <c:pt idx="102">
                  <c:v>325.5</c:v>
                </c:pt>
                <c:pt idx="103">
                  <c:v>318.25</c:v>
                </c:pt>
                <c:pt idx="104">
                  <c:v>324.75</c:v>
                </c:pt>
                <c:pt idx="105">
                  <c:v>340.25</c:v>
                </c:pt>
                <c:pt idx="106">
                  <c:v>349.5</c:v>
                </c:pt>
                <c:pt idx="107">
                  <c:v>343.5</c:v>
                </c:pt>
                <c:pt idx="108">
                  <c:v>343.25</c:v>
                </c:pt>
                <c:pt idx="109">
                  <c:v>361.25</c:v>
                </c:pt>
                <c:pt idx="110">
                  <c:v>375</c:v>
                </c:pt>
                <c:pt idx="111">
                  <c:v>389</c:v>
                </c:pt>
                <c:pt idx="112">
                  <c:v>394</c:v>
                </c:pt>
                <c:pt idx="113">
                  <c:v>401.75</c:v>
                </c:pt>
                <c:pt idx="114">
                  <c:v>410.75</c:v>
                </c:pt>
                <c:pt idx="115">
                  <c:v>408</c:v>
                </c:pt>
                <c:pt idx="116">
                  <c:v>382</c:v>
                </c:pt>
                <c:pt idx="117">
                  <c:v>382.5</c:v>
                </c:pt>
                <c:pt idx="118">
                  <c:v>367.25</c:v>
                </c:pt>
                <c:pt idx="119">
                  <c:v>387</c:v>
                </c:pt>
                <c:pt idx="120">
                  <c:v>388.5</c:v>
                </c:pt>
                <c:pt idx="121">
                  <c:v>391.5</c:v>
                </c:pt>
                <c:pt idx="122">
                  <c:v>400.5</c:v>
                </c:pt>
                <c:pt idx="123">
                  <c:v>392.5</c:v>
                </c:pt>
                <c:pt idx="124">
                  <c:v>372</c:v>
                </c:pt>
                <c:pt idx="125">
                  <c:v>379</c:v>
                </c:pt>
                <c:pt idx="126">
                  <c:v>402.75</c:v>
                </c:pt>
                <c:pt idx="127">
                  <c:v>403.5</c:v>
                </c:pt>
                <c:pt idx="128">
                  <c:v>420.25</c:v>
                </c:pt>
                <c:pt idx="129">
                  <c:v>425.25</c:v>
                </c:pt>
                <c:pt idx="130">
                  <c:v>427.75</c:v>
                </c:pt>
                <c:pt idx="131">
                  <c:v>421.25</c:v>
                </c:pt>
                <c:pt idx="132">
                  <c:v>423.75</c:v>
                </c:pt>
                <c:pt idx="133">
                  <c:v>412</c:v>
                </c:pt>
                <c:pt idx="134">
                  <c:v>424.25</c:v>
                </c:pt>
                <c:pt idx="135">
                  <c:v>416.25</c:v>
                </c:pt>
                <c:pt idx="136">
                  <c:v>414.5</c:v>
                </c:pt>
                <c:pt idx="137">
                  <c:v>400.25</c:v>
                </c:pt>
                <c:pt idx="138">
                  <c:v>430</c:v>
                </c:pt>
                <c:pt idx="139">
                  <c:v>438.75</c:v>
                </c:pt>
                <c:pt idx="140">
                  <c:v>457.75</c:v>
                </c:pt>
                <c:pt idx="141">
                  <c:v>470.5</c:v>
                </c:pt>
                <c:pt idx="142">
                  <c:v>485.25</c:v>
                </c:pt>
                <c:pt idx="143">
                  <c:v>493.5</c:v>
                </c:pt>
                <c:pt idx="144">
                  <c:v>515.5</c:v>
                </c:pt>
                <c:pt idx="145">
                  <c:v>523.5</c:v>
                </c:pt>
                <c:pt idx="146">
                  <c:v>503.25</c:v>
                </c:pt>
                <c:pt idx="147">
                  <c:v>479.5</c:v>
                </c:pt>
                <c:pt idx="148">
                  <c:v>461</c:v>
                </c:pt>
                <c:pt idx="149">
                  <c:v>469</c:v>
                </c:pt>
                <c:pt idx="150">
                  <c:v>460.75</c:v>
                </c:pt>
                <c:pt idx="151">
                  <c:v>467.75</c:v>
                </c:pt>
                <c:pt idx="152">
                  <c:v>403.75</c:v>
                </c:pt>
                <c:pt idx="153">
                  <c:v>429.25</c:v>
                </c:pt>
                <c:pt idx="154">
                  <c:v>426.75</c:v>
                </c:pt>
                <c:pt idx="155">
                  <c:v>425.5</c:v>
                </c:pt>
                <c:pt idx="156">
                  <c:v>456</c:v>
                </c:pt>
                <c:pt idx="157">
                  <c:v>456.75</c:v>
                </c:pt>
                <c:pt idx="158">
                  <c:v>478.5</c:v>
                </c:pt>
                <c:pt idx="159">
                  <c:v>504.75</c:v>
                </c:pt>
                <c:pt idx="160">
                  <c:v>516.25</c:v>
                </c:pt>
                <c:pt idx="161">
                  <c:v>523.5</c:v>
                </c:pt>
                <c:pt idx="162">
                  <c:v>518.75</c:v>
                </c:pt>
                <c:pt idx="163">
                  <c:v>533.25</c:v>
                </c:pt>
                <c:pt idx="164">
                  <c:v>558.5</c:v>
                </c:pt>
                <c:pt idx="165">
                  <c:v>607.75</c:v>
                </c:pt>
                <c:pt idx="166">
                  <c:v>667.75</c:v>
                </c:pt>
                <c:pt idx="167">
                  <c:v>614.25</c:v>
                </c:pt>
                <c:pt idx="168">
                  <c:v>681.75</c:v>
                </c:pt>
                <c:pt idx="169">
                  <c:v>679.25</c:v>
                </c:pt>
                <c:pt idx="170">
                  <c:v>682.75</c:v>
                </c:pt>
                <c:pt idx="171">
                  <c:v>720.25</c:v>
                </c:pt>
                <c:pt idx="172">
                  <c:v>755.5</c:v>
                </c:pt>
                <c:pt idx="173">
                  <c:v>749.25</c:v>
                </c:pt>
                <c:pt idx="174">
                  <c:v>773.5</c:v>
                </c:pt>
                <c:pt idx="175">
                  <c:v>670</c:v>
                </c:pt>
                <c:pt idx="176">
                  <c:v>674.75</c:v>
                </c:pt>
                <c:pt idx="177">
                  <c:v>660</c:v>
                </c:pt>
                <c:pt idx="178">
                  <c:v>641.25</c:v>
                </c:pt>
                <c:pt idx="179">
                  <c:v>615</c:v>
                </c:pt>
                <c:pt idx="180">
                  <c:v>628</c:v>
                </c:pt>
                <c:pt idx="181">
                  <c:v>582.25</c:v>
                </c:pt>
                <c:pt idx="182">
                  <c:v>598.25</c:v>
                </c:pt>
                <c:pt idx="183">
                  <c:v>501</c:v>
                </c:pt>
                <c:pt idx="184">
                  <c:v>460.75</c:v>
                </c:pt>
                <c:pt idx="185">
                  <c:v>491</c:v>
                </c:pt>
                <c:pt idx="186">
                  <c:v>486.5</c:v>
                </c:pt>
                <c:pt idx="187">
                  <c:v>502.25</c:v>
                </c:pt>
                <c:pt idx="188">
                  <c:v>503.25</c:v>
                </c:pt>
                <c:pt idx="189">
                  <c:v>520</c:v>
                </c:pt>
                <c:pt idx="190">
                  <c:v>519.75</c:v>
                </c:pt>
                <c:pt idx="191">
                  <c:v>458</c:v>
                </c:pt>
                <c:pt idx="192">
                  <c:v>421.25</c:v>
                </c:pt>
                <c:pt idx="193">
                  <c:v>414.5</c:v>
                </c:pt>
                <c:pt idx="194">
                  <c:v>407.5</c:v>
                </c:pt>
                <c:pt idx="195">
                  <c:v>395</c:v>
                </c:pt>
                <c:pt idx="196">
                  <c:v>406.5</c:v>
                </c:pt>
                <c:pt idx="197">
                  <c:v>389.5</c:v>
                </c:pt>
                <c:pt idx="198">
                  <c:v>378.75</c:v>
                </c:pt>
                <c:pt idx="199">
                  <c:v>382.25</c:v>
                </c:pt>
                <c:pt idx="200">
                  <c:v>408</c:v>
                </c:pt>
                <c:pt idx="201">
                  <c:v>420.25</c:v>
                </c:pt>
                <c:pt idx="202">
                  <c:v>433</c:v>
                </c:pt>
                <c:pt idx="203">
                  <c:v>420.5</c:v>
                </c:pt>
                <c:pt idx="204">
                  <c:v>393.5</c:v>
                </c:pt>
                <c:pt idx="205">
                  <c:v>373.75</c:v>
                </c:pt>
                <c:pt idx="206">
                  <c:v>382.5</c:v>
                </c:pt>
                <c:pt idx="207">
                  <c:v>375</c:v>
                </c:pt>
                <c:pt idx="208">
                  <c:v>405</c:v>
                </c:pt>
                <c:pt idx="209">
                  <c:v>377.5</c:v>
                </c:pt>
                <c:pt idx="210">
                  <c:v>385.5</c:v>
                </c:pt>
                <c:pt idx="211">
                  <c:v>410.75</c:v>
                </c:pt>
                <c:pt idx="212">
                  <c:v>425.75</c:v>
                </c:pt>
                <c:pt idx="213">
                  <c:v>403.25</c:v>
                </c:pt>
                <c:pt idx="214">
                  <c:v>409</c:v>
                </c:pt>
                <c:pt idx="215">
                  <c:v>432.25</c:v>
                </c:pt>
                <c:pt idx="216">
                  <c:v>427</c:v>
                </c:pt>
                <c:pt idx="217">
                  <c:v>450.75</c:v>
                </c:pt>
                <c:pt idx="218">
                  <c:v>453</c:v>
                </c:pt>
                <c:pt idx="219">
                  <c:v>421.5</c:v>
                </c:pt>
                <c:pt idx="220">
                  <c:v>411.5</c:v>
                </c:pt>
                <c:pt idx="221">
                  <c:v>439.25</c:v>
                </c:pt>
                <c:pt idx="222">
                  <c:v>482.25</c:v>
                </c:pt>
                <c:pt idx="223">
                  <c:v>504.5</c:v>
                </c:pt>
                <c:pt idx="224">
                  <c:v>482</c:v>
                </c:pt>
                <c:pt idx="225">
                  <c:v>468.25</c:v>
                </c:pt>
                <c:pt idx="226">
                  <c:v>448.25</c:v>
                </c:pt>
                <c:pt idx="227">
                  <c:v>455.25</c:v>
                </c:pt>
                <c:pt idx="228">
                  <c:v>452</c:v>
                </c:pt>
                <c:pt idx="229">
                  <c:v>450</c:v>
                </c:pt>
                <c:pt idx="230">
                  <c:v>425.5</c:v>
                </c:pt>
                <c:pt idx="231">
                  <c:v>440.25</c:v>
                </c:pt>
                <c:pt idx="232">
                  <c:v>435</c:v>
                </c:pt>
                <c:pt idx="233">
                  <c:v>451.75</c:v>
                </c:pt>
                <c:pt idx="234">
                  <c:v>441.5</c:v>
                </c:pt>
                <c:pt idx="235">
                  <c:v>474.5</c:v>
                </c:pt>
                <c:pt idx="236">
                  <c:v>491.5</c:v>
                </c:pt>
                <c:pt idx="237">
                  <c:v>498.75</c:v>
                </c:pt>
                <c:pt idx="238">
                  <c:v>528.25</c:v>
                </c:pt>
                <c:pt idx="239">
                  <c:v>579.5</c:v>
                </c:pt>
                <c:pt idx="240">
                  <c:v>576.5</c:v>
                </c:pt>
                <c:pt idx="241">
                  <c:v>560.75</c:v>
                </c:pt>
                <c:pt idx="242">
                  <c:v>541.75</c:v>
                </c:pt>
                <c:pt idx="243">
                  <c:v>537</c:v>
                </c:pt>
                <c:pt idx="244">
                  <c:v>546.75</c:v>
                </c:pt>
                <c:pt idx="245">
                  <c:v>557.25</c:v>
                </c:pt>
                <c:pt idx="246">
                  <c:v>529.5</c:v>
                </c:pt>
                <c:pt idx="247">
                  <c:v>549.75</c:v>
                </c:pt>
                <c:pt idx="248">
                  <c:v>483.75</c:v>
                </c:pt>
                <c:pt idx="249">
                  <c:v>473.75</c:v>
                </c:pt>
                <c:pt idx="250">
                  <c:v>496.75</c:v>
                </c:pt>
                <c:pt idx="251">
                  <c:v>475.75</c:v>
                </c:pt>
              </c:numCache>
            </c:numRef>
          </c:val>
          <c:smooth val="1"/>
          <c:extLst>
            <c:ext xmlns:c16="http://schemas.microsoft.com/office/drawing/2014/chart" uri="{C3380CC4-5D6E-409C-BE32-E72D297353CC}">
              <c16:uniqueId val="{00000003-E4CE-4079-B1DE-2CB07AABC803}"/>
            </c:ext>
          </c:extLst>
        </c:ser>
        <c:ser>
          <c:idx val="2"/>
          <c:order val="2"/>
          <c:tx>
            <c:strRef>
              <c:f>Sheet1!$D$1</c:f>
              <c:strCache>
                <c:ptCount val="1"/>
                <c:pt idx="0">
                  <c:v>MGO 벙커유(우)</c:v>
                </c:pt>
              </c:strCache>
            </c:strRef>
          </c:tx>
          <c:spPr>
            <a:ln w="19050" cap="rnd">
              <a:solidFill>
                <a:srgbClr val="00B0F0"/>
              </a:solidFill>
              <a:prstDash val="sysDot"/>
              <a:round/>
            </a:ln>
            <a:effectLst/>
          </c:spPr>
          <c:marker>
            <c:symbol val="none"/>
          </c:marker>
          <c:cat>
            <c:numRef>
              <c:f>Sheet1!$A$315:$A$566</c:f>
              <c:numCache>
                <c:formatCode>yyyy\.m</c:formatCode>
                <c:ptCount val="252"/>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43749</c:v>
                </c:pt>
                <c:pt idx="41">
                  <c:v>43756</c:v>
                </c:pt>
                <c:pt idx="42">
                  <c:v>43763</c:v>
                </c:pt>
                <c:pt idx="43">
                  <c:v>43770</c:v>
                </c:pt>
                <c:pt idx="44">
                  <c:v>43777</c:v>
                </c:pt>
                <c:pt idx="45">
                  <c:v>43784</c:v>
                </c:pt>
                <c:pt idx="46">
                  <c:v>43791</c:v>
                </c:pt>
                <c:pt idx="47">
                  <c:v>43798</c:v>
                </c:pt>
                <c:pt idx="48">
                  <c:v>43805</c:v>
                </c:pt>
                <c:pt idx="49">
                  <c:v>43812</c:v>
                </c:pt>
                <c:pt idx="50">
                  <c:v>43819</c:v>
                </c:pt>
                <c:pt idx="51">
                  <c:v>43826</c:v>
                </c:pt>
                <c:pt idx="52">
                  <c:v>43833</c:v>
                </c:pt>
                <c:pt idx="53">
                  <c:v>43840</c:v>
                </c:pt>
                <c:pt idx="54">
                  <c:v>43847</c:v>
                </c:pt>
                <c:pt idx="55">
                  <c:v>43854</c:v>
                </c:pt>
                <c:pt idx="56">
                  <c:v>43861</c:v>
                </c:pt>
                <c:pt idx="57">
                  <c:v>43868</c:v>
                </c:pt>
                <c:pt idx="58">
                  <c:v>43875</c:v>
                </c:pt>
                <c:pt idx="59">
                  <c:v>43882</c:v>
                </c:pt>
                <c:pt idx="60">
                  <c:v>43889</c:v>
                </c:pt>
                <c:pt idx="61">
                  <c:v>43896</c:v>
                </c:pt>
                <c:pt idx="62">
                  <c:v>43903</c:v>
                </c:pt>
                <c:pt idx="63">
                  <c:v>43910</c:v>
                </c:pt>
                <c:pt idx="64">
                  <c:v>43917</c:v>
                </c:pt>
                <c:pt idx="65">
                  <c:v>43924</c:v>
                </c:pt>
                <c:pt idx="66">
                  <c:v>43931</c:v>
                </c:pt>
                <c:pt idx="67">
                  <c:v>43938</c:v>
                </c:pt>
                <c:pt idx="68">
                  <c:v>43945</c:v>
                </c:pt>
                <c:pt idx="69">
                  <c:v>43952</c:v>
                </c:pt>
                <c:pt idx="70">
                  <c:v>43959</c:v>
                </c:pt>
                <c:pt idx="71">
                  <c:v>43966</c:v>
                </c:pt>
                <c:pt idx="72">
                  <c:v>43973</c:v>
                </c:pt>
                <c:pt idx="73">
                  <c:v>43980</c:v>
                </c:pt>
                <c:pt idx="74">
                  <c:v>43987</c:v>
                </c:pt>
                <c:pt idx="75">
                  <c:v>43994</c:v>
                </c:pt>
                <c:pt idx="76">
                  <c:v>44001</c:v>
                </c:pt>
                <c:pt idx="77">
                  <c:v>44008</c:v>
                </c:pt>
                <c:pt idx="78">
                  <c:v>44015</c:v>
                </c:pt>
                <c:pt idx="79">
                  <c:v>44022</c:v>
                </c:pt>
                <c:pt idx="80">
                  <c:v>44029</c:v>
                </c:pt>
                <c:pt idx="81">
                  <c:v>44036</c:v>
                </c:pt>
                <c:pt idx="82">
                  <c:v>44043</c:v>
                </c:pt>
                <c:pt idx="83">
                  <c:v>44050</c:v>
                </c:pt>
                <c:pt idx="84">
                  <c:v>44057</c:v>
                </c:pt>
                <c:pt idx="85">
                  <c:v>44064</c:v>
                </c:pt>
                <c:pt idx="86">
                  <c:v>44071</c:v>
                </c:pt>
                <c:pt idx="87">
                  <c:v>44078</c:v>
                </c:pt>
                <c:pt idx="88">
                  <c:v>44085</c:v>
                </c:pt>
                <c:pt idx="89">
                  <c:v>44092</c:v>
                </c:pt>
                <c:pt idx="90">
                  <c:v>44099</c:v>
                </c:pt>
                <c:pt idx="91">
                  <c:v>44106</c:v>
                </c:pt>
                <c:pt idx="92">
                  <c:v>44113</c:v>
                </c:pt>
                <c:pt idx="93">
                  <c:v>44120</c:v>
                </c:pt>
                <c:pt idx="94">
                  <c:v>44127</c:v>
                </c:pt>
                <c:pt idx="95">
                  <c:v>44134</c:v>
                </c:pt>
                <c:pt idx="96">
                  <c:v>44141</c:v>
                </c:pt>
                <c:pt idx="97">
                  <c:v>44148</c:v>
                </c:pt>
                <c:pt idx="98">
                  <c:v>44155</c:v>
                </c:pt>
                <c:pt idx="99">
                  <c:v>44162</c:v>
                </c:pt>
                <c:pt idx="100">
                  <c:v>44169</c:v>
                </c:pt>
                <c:pt idx="101">
                  <c:v>44176</c:v>
                </c:pt>
                <c:pt idx="102">
                  <c:v>44183</c:v>
                </c:pt>
                <c:pt idx="103">
                  <c:v>44190</c:v>
                </c:pt>
                <c:pt idx="104">
                  <c:v>44197</c:v>
                </c:pt>
                <c:pt idx="105">
                  <c:v>44204</c:v>
                </c:pt>
                <c:pt idx="106">
                  <c:v>44211</c:v>
                </c:pt>
                <c:pt idx="107">
                  <c:v>44218</c:v>
                </c:pt>
                <c:pt idx="108">
                  <c:v>44225</c:v>
                </c:pt>
                <c:pt idx="109">
                  <c:v>44232</c:v>
                </c:pt>
                <c:pt idx="110">
                  <c:v>44239</c:v>
                </c:pt>
                <c:pt idx="111">
                  <c:v>44246</c:v>
                </c:pt>
                <c:pt idx="112">
                  <c:v>44253</c:v>
                </c:pt>
                <c:pt idx="113">
                  <c:v>44260</c:v>
                </c:pt>
                <c:pt idx="114">
                  <c:v>44267</c:v>
                </c:pt>
                <c:pt idx="115">
                  <c:v>44274</c:v>
                </c:pt>
                <c:pt idx="116">
                  <c:v>44281</c:v>
                </c:pt>
                <c:pt idx="117">
                  <c:v>44288</c:v>
                </c:pt>
                <c:pt idx="118">
                  <c:v>44295</c:v>
                </c:pt>
                <c:pt idx="119">
                  <c:v>44302</c:v>
                </c:pt>
                <c:pt idx="120">
                  <c:v>44309</c:v>
                </c:pt>
                <c:pt idx="121">
                  <c:v>44316</c:v>
                </c:pt>
                <c:pt idx="122">
                  <c:v>44323</c:v>
                </c:pt>
                <c:pt idx="123">
                  <c:v>44330</c:v>
                </c:pt>
                <c:pt idx="124">
                  <c:v>44337</c:v>
                </c:pt>
                <c:pt idx="125">
                  <c:v>44344</c:v>
                </c:pt>
                <c:pt idx="126">
                  <c:v>44351</c:v>
                </c:pt>
                <c:pt idx="127">
                  <c:v>44358</c:v>
                </c:pt>
                <c:pt idx="128">
                  <c:v>44365</c:v>
                </c:pt>
                <c:pt idx="129">
                  <c:v>44372</c:v>
                </c:pt>
                <c:pt idx="130">
                  <c:v>44379</c:v>
                </c:pt>
                <c:pt idx="131">
                  <c:v>44386</c:v>
                </c:pt>
                <c:pt idx="132">
                  <c:v>44393</c:v>
                </c:pt>
                <c:pt idx="133">
                  <c:v>44400</c:v>
                </c:pt>
                <c:pt idx="134">
                  <c:v>44407</c:v>
                </c:pt>
                <c:pt idx="135">
                  <c:v>44414</c:v>
                </c:pt>
                <c:pt idx="136">
                  <c:v>44421</c:v>
                </c:pt>
                <c:pt idx="137">
                  <c:v>44428</c:v>
                </c:pt>
                <c:pt idx="138">
                  <c:v>44435</c:v>
                </c:pt>
                <c:pt idx="139">
                  <c:v>44442</c:v>
                </c:pt>
                <c:pt idx="140">
                  <c:v>44449</c:v>
                </c:pt>
                <c:pt idx="141">
                  <c:v>44456</c:v>
                </c:pt>
                <c:pt idx="142">
                  <c:v>44463</c:v>
                </c:pt>
                <c:pt idx="143">
                  <c:v>44470</c:v>
                </c:pt>
                <c:pt idx="144">
                  <c:v>44477</c:v>
                </c:pt>
                <c:pt idx="145">
                  <c:v>44484</c:v>
                </c:pt>
                <c:pt idx="146">
                  <c:v>44491</c:v>
                </c:pt>
                <c:pt idx="147">
                  <c:v>44498</c:v>
                </c:pt>
                <c:pt idx="148">
                  <c:v>44505</c:v>
                </c:pt>
                <c:pt idx="149">
                  <c:v>44512</c:v>
                </c:pt>
                <c:pt idx="150">
                  <c:v>44519</c:v>
                </c:pt>
                <c:pt idx="151">
                  <c:v>44526</c:v>
                </c:pt>
                <c:pt idx="152">
                  <c:v>44533</c:v>
                </c:pt>
                <c:pt idx="153">
                  <c:v>44540</c:v>
                </c:pt>
                <c:pt idx="154">
                  <c:v>44547</c:v>
                </c:pt>
                <c:pt idx="155">
                  <c:v>44554</c:v>
                </c:pt>
                <c:pt idx="156">
                  <c:v>44561</c:v>
                </c:pt>
                <c:pt idx="157">
                  <c:v>44568</c:v>
                </c:pt>
                <c:pt idx="158">
                  <c:v>44575</c:v>
                </c:pt>
                <c:pt idx="159">
                  <c:v>44582</c:v>
                </c:pt>
                <c:pt idx="160">
                  <c:v>44589</c:v>
                </c:pt>
                <c:pt idx="161">
                  <c:v>44596</c:v>
                </c:pt>
                <c:pt idx="162">
                  <c:v>44603</c:v>
                </c:pt>
                <c:pt idx="163">
                  <c:v>44610</c:v>
                </c:pt>
                <c:pt idx="164">
                  <c:v>44617</c:v>
                </c:pt>
                <c:pt idx="165">
                  <c:v>44624</c:v>
                </c:pt>
                <c:pt idx="166">
                  <c:v>44631</c:v>
                </c:pt>
                <c:pt idx="167">
                  <c:v>44638</c:v>
                </c:pt>
                <c:pt idx="168">
                  <c:v>44645</c:v>
                </c:pt>
                <c:pt idx="169">
                  <c:v>44652</c:v>
                </c:pt>
                <c:pt idx="170">
                  <c:v>44659</c:v>
                </c:pt>
                <c:pt idx="171">
                  <c:v>44666</c:v>
                </c:pt>
                <c:pt idx="172">
                  <c:v>44673</c:v>
                </c:pt>
                <c:pt idx="173">
                  <c:v>44680</c:v>
                </c:pt>
                <c:pt idx="174">
                  <c:v>44687</c:v>
                </c:pt>
                <c:pt idx="175">
                  <c:v>44694</c:v>
                </c:pt>
                <c:pt idx="176">
                  <c:v>44701</c:v>
                </c:pt>
                <c:pt idx="177">
                  <c:v>44708</c:v>
                </c:pt>
                <c:pt idx="178">
                  <c:v>44715</c:v>
                </c:pt>
                <c:pt idx="179">
                  <c:v>44722</c:v>
                </c:pt>
                <c:pt idx="180">
                  <c:v>44729</c:v>
                </c:pt>
                <c:pt idx="181">
                  <c:v>44736</c:v>
                </c:pt>
                <c:pt idx="182">
                  <c:v>44743</c:v>
                </c:pt>
                <c:pt idx="183">
                  <c:v>44750</c:v>
                </c:pt>
                <c:pt idx="184">
                  <c:v>44757</c:v>
                </c:pt>
                <c:pt idx="185">
                  <c:v>44764</c:v>
                </c:pt>
                <c:pt idx="186">
                  <c:v>44771</c:v>
                </c:pt>
                <c:pt idx="187">
                  <c:v>44778</c:v>
                </c:pt>
                <c:pt idx="188">
                  <c:v>44785</c:v>
                </c:pt>
                <c:pt idx="189">
                  <c:v>44792</c:v>
                </c:pt>
                <c:pt idx="190">
                  <c:v>44799</c:v>
                </c:pt>
                <c:pt idx="191">
                  <c:v>44806</c:v>
                </c:pt>
                <c:pt idx="192">
                  <c:v>44813</c:v>
                </c:pt>
                <c:pt idx="193">
                  <c:v>44820</c:v>
                </c:pt>
                <c:pt idx="194">
                  <c:v>44827</c:v>
                </c:pt>
                <c:pt idx="195">
                  <c:v>44834</c:v>
                </c:pt>
                <c:pt idx="196">
                  <c:v>44841</c:v>
                </c:pt>
                <c:pt idx="197">
                  <c:v>44848</c:v>
                </c:pt>
                <c:pt idx="198">
                  <c:v>44855</c:v>
                </c:pt>
                <c:pt idx="199">
                  <c:v>44862</c:v>
                </c:pt>
                <c:pt idx="200">
                  <c:v>44869</c:v>
                </c:pt>
                <c:pt idx="201">
                  <c:v>44876</c:v>
                </c:pt>
                <c:pt idx="202">
                  <c:v>44883</c:v>
                </c:pt>
                <c:pt idx="203">
                  <c:v>44890</c:v>
                </c:pt>
                <c:pt idx="204">
                  <c:v>44897</c:v>
                </c:pt>
                <c:pt idx="205">
                  <c:v>44904</c:v>
                </c:pt>
                <c:pt idx="206">
                  <c:v>44911</c:v>
                </c:pt>
                <c:pt idx="207">
                  <c:v>44918</c:v>
                </c:pt>
                <c:pt idx="208">
                  <c:v>44925</c:v>
                </c:pt>
                <c:pt idx="209">
                  <c:v>44932</c:v>
                </c:pt>
                <c:pt idx="210">
                  <c:v>44939</c:v>
                </c:pt>
                <c:pt idx="211">
                  <c:v>44946</c:v>
                </c:pt>
                <c:pt idx="212">
                  <c:v>44953</c:v>
                </c:pt>
                <c:pt idx="213">
                  <c:v>44960</c:v>
                </c:pt>
                <c:pt idx="214">
                  <c:v>44967</c:v>
                </c:pt>
                <c:pt idx="215">
                  <c:v>44974</c:v>
                </c:pt>
                <c:pt idx="216">
                  <c:v>44981</c:v>
                </c:pt>
                <c:pt idx="217">
                  <c:v>44988</c:v>
                </c:pt>
                <c:pt idx="218">
                  <c:v>44995</c:v>
                </c:pt>
                <c:pt idx="219">
                  <c:v>45002</c:v>
                </c:pt>
                <c:pt idx="220">
                  <c:v>45009</c:v>
                </c:pt>
                <c:pt idx="221">
                  <c:v>45016</c:v>
                </c:pt>
                <c:pt idx="222">
                  <c:v>45023</c:v>
                </c:pt>
                <c:pt idx="223">
                  <c:v>45030</c:v>
                </c:pt>
                <c:pt idx="224">
                  <c:v>45037</c:v>
                </c:pt>
                <c:pt idx="225">
                  <c:v>45044</c:v>
                </c:pt>
                <c:pt idx="226">
                  <c:v>45051</c:v>
                </c:pt>
                <c:pt idx="227">
                  <c:v>45058</c:v>
                </c:pt>
                <c:pt idx="228">
                  <c:v>45065</c:v>
                </c:pt>
                <c:pt idx="229">
                  <c:v>45072</c:v>
                </c:pt>
                <c:pt idx="230">
                  <c:v>45079</c:v>
                </c:pt>
                <c:pt idx="231">
                  <c:v>45086</c:v>
                </c:pt>
                <c:pt idx="232">
                  <c:v>45093</c:v>
                </c:pt>
                <c:pt idx="233">
                  <c:v>45100</c:v>
                </c:pt>
                <c:pt idx="234">
                  <c:v>45107</c:v>
                </c:pt>
                <c:pt idx="235">
                  <c:v>45114</c:v>
                </c:pt>
                <c:pt idx="236">
                  <c:v>45121</c:v>
                </c:pt>
                <c:pt idx="237">
                  <c:v>45128</c:v>
                </c:pt>
                <c:pt idx="238">
                  <c:v>45135</c:v>
                </c:pt>
                <c:pt idx="239">
                  <c:v>45142</c:v>
                </c:pt>
                <c:pt idx="240">
                  <c:v>45149</c:v>
                </c:pt>
                <c:pt idx="241">
                  <c:v>45156</c:v>
                </c:pt>
                <c:pt idx="242">
                  <c:v>45163</c:v>
                </c:pt>
                <c:pt idx="243">
                  <c:v>45170</c:v>
                </c:pt>
                <c:pt idx="244">
                  <c:v>45177</c:v>
                </c:pt>
                <c:pt idx="245">
                  <c:v>45184</c:v>
                </c:pt>
                <c:pt idx="246">
                  <c:v>45191</c:v>
                </c:pt>
                <c:pt idx="247">
                  <c:v>45198</c:v>
                </c:pt>
                <c:pt idx="248">
                  <c:v>45205</c:v>
                </c:pt>
                <c:pt idx="249">
                  <c:v>45212</c:v>
                </c:pt>
                <c:pt idx="250">
                  <c:v>45219</c:v>
                </c:pt>
                <c:pt idx="251">
                  <c:v>45226</c:v>
                </c:pt>
              </c:numCache>
            </c:numRef>
          </c:cat>
          <c:val>
            <c:numRef>
              <c:f>Sheet1!$D$315:$D$566</c:f>
              <c:numCache>
                <c:formatCode>#,##0.00</c:formatCode>
                <c:ptCount val="252"/>
                <c:pt idx="0">
                  <c:v>500.5</c:v>
                </c:pt>
                <c:pt idx="1">
                  <c:v>556.5</c:v>
                </c:pt>
                <c:pt idx="2">
                  <c:v>563.5</c:v>
                </c:pt>
                <c:pt idx="3">
                  <c:v>574</c:v>
                </c:pt>
                <c:pt idx="4">
                  <c:v>576.5</c:v>
                </c:pt>
                <c:pt idx="5">
                  <c:v>587</c:v>
                </c:pt>
                <c:pt idx="6">
                  <c:v>599.5</c:v>
                </c:pt>
                <c:pt idx="7">
                  <c:v>619.5</c:v>
                </c:pt>
                <c:pt idx="8">
                  <c:v>622.5</c:v>
                </c:pt>
                <c:pt idx="9">
                  <c:v>619.5</c:v>
                </c:pt>
                <c:pt idx="10">
                  <c:v>620.5</c:v>
                </c:pt>
                <c:pt idx="11">
                  <c:v>616.5</c:v>
                </c:pt>
                <c:pt idx="12">
                  <c:v>606.5</c:v>
                </c:pt>
                <c:pt idx="13">
                  <c:v>610.5</c:v>
                </c:pt>
                <c:pt idx="14">
                  <c:v>622.5</c:v>
                </c:pt>
                <c:pt idx="15">
                  <c:v>626</c:v>
                </c:pt>
                <c:pt idx="16">
                  <c:v>643.5</c:v>
                </c:pt>
                <c:pt idx="17">
                  <c:v>627.5</c:v>
                </c:pt>
                <c:pt idx="18">
                  <c:v>616.5</c:v>
                </c:pt>
                <c:pt idx="19">
                  <c:v>625</c:v>
                </c:pt>
                <c:pt idx="20">
                  <c:v>622.5</c:v>
                </c:pt>
                <c:pt idx="21">
                  <c:v>611.5</c:v>
                </c:pt>
                <c:pt idx="22">
                  <c:v>571.5</c:v>
                </c:pt>
                <c:pt idx="23">
                  <c:v>558.5</c:v>
                </c:pt>
                <c:pt idx="24">
                  <c:v>578.5</c:v>
                </c:pt>
                <c:pt idx="25">
                  <c:v>609.5</c:v>
                </c:pt>
                <c:pt idx="26">
                  <c:v>592.5</c:v>
                </c:pt>
                <c:pt idx="27">
                  <c:v>631.5</c:v>
                </c:pt>
                <c:pt idx="28">
                  <c:v>597.5</c:v>
                </c:pt>
                <c:pt idx="29">
                  <c:v>601.5</c:v>
                </c:pt>
                <c:pt idx="30">
                  <c:v>627.5</c:v>
                </c:pt>
                <c:pt idx="31">
                  <c:v>561.5</c:v>
                </c:pt>
                <c:pt idx="32">
                  <c:v>580.5</c:v>
                </c:pt>
                <c:pt idx="33">
                  <c:v>582.5</c:v>
                </c:pt>
                <c:pt idx="34">
                  <c:v>578</c:v>
                </c:pt>
                <c:pt idx="35">
                  <c:v>586.5</c:v>
                </c:pt>
                <c:pt idx="36">
                  <c:v>592.5</c:v>
                </c:pt>
                <c:pt idx="37">
                  <c:v>600.5</c:v>
                </c:pt>
                <c:pt idx="38">
                  <c:v>597.5</c:v>
                </c:pt>
                <c:pt idx="39">
                  <c:v>574.75</c:v>
                </c:pt>
                <c:pt idx="40">
                  <c:v>574.5</c:v>
                </c:pt>
                <c:pt idx="41">
                  <c:v>585</c:v>
                </c:pt>
                <c:pt idx="42">
                  <c:v>587.25</c:v>
                </c:pt>
                <c:pt idx="43">
                  <c:v>586.5</c:v>
                </c:pt>
                <c:pt idx="44">
                  <c:v>586.5</c:v>
                </c:pt>
                <c:pt idx="45">
                  <c:v>575</c:v>
                </c:pt>
                <c:pt idx="46">
                  <c:v>576</c:v>
                </c:pt>
                <c:pt idx="47">
                  <c:v>586.75</c:v>
                </c:pt>
                <c:pt idx="48">
                  <c:v>583.25</c:v>
                </c:pt>
                <c:pt idx="49">
                  <c:v>593.5</c:v>
                </c:pt>
                <c:pt idx="50">
                  <c:v>642.25</c:v>
                </c:pt>
                <c:pt idx="51">
                  <c:v>685</c:v>
                </c:pt>
                <c:pt idx="52">
                  <c:v>703.75</c:v>
                </c:pt>
                <c:pt idx="53">
                  <c:v>728.25</c:v>
                </c:pt>
                <c:pt idx="54">
                  <c:v>670.75</c:v>
                </c:pt>
                <c:pt idx="55">
                  <c:v>631.5</c:v>
                </c:pt>
                <c:pt idx="56">
                  <c:v>583.75</c:v>
                </c:pt>
                <c:pt idx="57">
                  <c:v>554.75</c:v>
                </c:pt>
                <c:pt idx="58">
                  <c:v>522.25</c:v>
                </c:pt>
                <c:pt idx="59">
                  <c:v>521.25</c:v>
                </c:pt>
                <c:pt idx="60">
                  <c:v>454.75</c:v>
                </c:pt>
                <c:pt idx="61">
                  <c:v>453.25</c:v>
                </c:pt>
                <c:pt idx="62">
                  <c:v>348.75</c:v>
                </c:pt>
                <c:pt idx="63">
                  <c:v>282</c:v>
                </c:pt>
                <c:pt idx="64">
                  <c:v>293.5</c:v>
                </c:pt>
                <c:pt idx="65">
                  <c:v>281.75</c:v>
                </c:pt>
                <c:pt idx="66">
                  <c:v>281.25</c:v>
                </c:pt>
                <c:pt idx="67">
                  <c:v>254.75</c:v>
                </c:pt>
                <c:pt idx="68">
                  <c:v>232</c:v>
                </c:pt>
                <c:pt idx="69">
                  <c:v>239.75</c:v>
                </c:pt>
                <c:pt idx="70">
                  <c:v>261.25</c:v>
                </c:pt>
                <c:pt idx="71">
                  <c:v>250</c:v>
                </c:pt>
                <c:pt idx="72">
                  <c:v>304.25</c:v>
                </c:pt>
                <c:pt idx="73">
                  <c:v>294.25</c:v>
                </c:pt>
                <c:pt idx="74">
                  <c:v>323.75</c:v>
                </c:pt>
                <c:pt idx="75">
                  <c:v>351.25</c:v>
                </c:pt>
                <c:pt idx="76">
                  <c:v>365</c:v>
                </c:pt>
                <c:pt idx="77">
                  <c:v>364.75</c:v>
                </c:pt>
                <c:pt idx="78">
                  <c:v>383.75</c:v>
                </c:pt>
                <c:pt idx="79">
                  <c:v>384.75</c:v>
                </c:pt>
                <c:pt idx="80">
                  <c:v>381.25</c:v>
                </c:pt>
                <c:pt idx="81">
                  <c:v>397</c:v>
                </c:pt>
                <c:pt idx="82">
                  <c:v>391</c:v>
                </c:pt>
                <c:pt idx="83">
                  <c:v>387.25</c:v>
                </c:pt>
                <c:pt idx="84">
                  <c:v>384.75</c:v>
                </c:pt>
                <c:pt idx="85">
                  <c:v>381.5</c:v>
                </c:pt>
                <c:pt idx="86">
                  <c:v>382.75</c:v>
                </c:pt>
                <c:pt idx="87">
                  <c:v>371.5</c:v>
                </c:pt>
                <c:pt idx="88">
                  <c:v>334.75</c:v>
                </c:pt>
                <c:pt idx="89">
                  <c:v>342.5</c:v>
                </c:pt>
                <c:pt idx="90">
                  <c:v>338.5</c:v>
                </c:pt>
                <c:pt idx="91">
                  <c:v>341</c:v>
                </c:pt>
                <c:pt idx="92">
                  <c:v>349.75</c:v>
                </c:pt>
                <c:pt idx="93">
                  <c:v>352.75</c:v>
                </c:pt>
                <c:pt idx="94">
                  <c:v>341.5</c:v>
                </c:pt>
                <c:pt idx="95">
                  <c:v>329.25</c:v>
                </c:pt>
                <c:pt idx="96">
                  <c:v>345.25</c:v>
                </c:pt>
                <c:pt idx="97">
                  <c:v>378.5</c:v>
                </c:pt>
                <c:pt idx="98">
                  <c:v>375</c:v>
                </c:pt>
                <c:pt idx="99">
                  <c:v>400</c:v>
                </c:pt>
                <c:pt idx="100">
                  <c:v>405</c:v>
                </c:pt>
                <c:pt idx="101">
                  <c:v>417.5</c:v>
                </c:pt>
                <c:pt idx="102">
                  <c:v>433.75</c:v>
                </c:pt>
                <c:pt idx="103">
                  <c:v>429</c:v>
                </c:pt>
                <c:pt idx="104">
                  <c:v>445.5</c:v>
                </c:pt>
                <c:pt idx="105">
                  <c:v>451.5</c:v>
                </c:pt>
                <c:pt idx="106">
                  <c:v>465.75</c:v>
                </c:pt>
                <c:pt idx="107">
                  <c:v>468.25</c:v>
                </c:pt>
                <c:pt idx="108">
                  <c:v>467.75</c:v>
                </c:pt>
                <c:pt idx="109">
                  <c:v>490</c:v>
                </c:pt>
                <c:pt idx="110">
                  <c:v>514.5</c:v>
                </c:pt>
                <c:pt idx="111">
                  <c:v>534.25</c:v>
                </c:pt>
                <c:pt idx="112">
                  <c:v>546.75</c:v>
                </c:pt>
                <c:pt idx="113">
                  <c:v>549</c:v>
                </c:pt>
                <c:pt idx="114">
                  <c:v>551.25</c:v>
                </c:pt>
                <c:pt idx="115">
                  <c:v>542.25</c:v>
                </c:pt>
                <c:pt idx="116">
                  <c:v>510.75</c:v>
                </c:pt>
                <c:pt idx="117">
                  <c:v>518</c:v>
                </c:pt>
                <c:pt idx="118">
                  <c:v>512</c:v>
                </c:pt>
                <c:pt idx="119">
                  <c:v>526.5</c:v>
                </c:pt>
                <c:pt idx="120">
                  <c:v>525.75</c:v>
                </c:pt>
                <c:pt idx="121">
                  <c:v>534.75</c:v>
                </c:pt>
                <c:pt idx="122">
                  <c:v>559.25</c:v>
                </c:pt>
                <c:pt idx="123">
                  <c:v>563</c:v>
                </c:pt>
                <c:pt idx="124">
                  <c:v>558.25</c:v>
                </c:pt>
                <c:pt idx="125">
                  <c:v>564</c:v>
                </c:pt>
                <c:pt idx="126">
                  <c:v>577.5</c:v>
                </c:pt>
                <c:pt idx="127">
                  <c:v>583.5</c:v>
                </c:pt>
                <c:pt idx="128">
                  <c:v>596</c:v>
                </c:pt>
                <c:pt idx="129">
                  <c:v>604.5</c:v>
                </c:pt>
                <c:pt idx="130">
                  <c:v>600.5</c:v>
                </c:pt>
                <c:pt idx="131">
                  <c:v>593</c:v>
                </c:pt>
                <c:pt idx="132">
                  <c:v>596.5</c:v>
                </c:pt>
                <c:pt idx="133">
                  <c:v>575.25</c:v>
                </c:pt>
                <c:pt idx="134">
                  <c:v>607</c:v>
                </c:pt>
                <c:pt idx="135">
                  <c:v>573.75</c:v>
                </c:pt>
                <c:pt idx="136">
                  <c:v>568.75</c:v>
                </c:pt>
                <c:pt idx="137">
                  <c:v>544.25</c:v>
                </c:pt>
                <c:pt idx="138">
                  <c:v>565.5</c:v>
                </c:pt>
                <c:pt idx="139">
                  <c:v>582</c:v>
                </c:pt>
                <c:pt idx="140">
                  <c:v>589</c:v>
                </c:pt>
                <c:pt idx="141">
                  <c:v>608</c:v>
                </c:pt>
                <c:pt idx="142">
                  <c:v>618.25</c:v>
                </c:pt>
                <c:pt idx="143">
                  <c:v>650</c:v>
                </c:pt>
                <c:pt idx="144">
                  <c:v>689</c:v>
                </c:pt>
                <c:pt idx="145">
                  <c:v>709.5</c:v>
                </c:pt>
                <c:pt idx="146">
                  <c:v>715.5</c:v>
                </c:pt>
                <c:pt idx="147">
                  <c:v>708.75</c:v>
                </c:pt>
                <c:pt idx="148">
                  <c:v>699.5</c:v>
                </c:pt>
                <c:pt idx="149">
                  <c:v>712</c:v>
                </c:pt>
                <c:pt idx="150">
                  <c:v>681.25</c:v>
                </c:pt>
                <c:pt idx="151">
                  <c:v>685.25</c:v>
                </c:pt>
                <c:pt idx="152">
                  <c:v>612.75</c:v>
                </c:pt>
                <c:pt idx="153">
                  <c:v>643.75</c:v>
                </c:pt>
                <c:pt idx="154">
                  <c:v>644</c:v>
                </c:pt>
                <c:pt idx="155">
                  <c:v>643</c:v>
                </c:pt>
                <c:pt idx="156">
                  <c:v>676.5</c:v>
                </c:pt>
                <c:pt idx="157">
                  <c:v>692.25</c:v>
                </c:pt>
                <c:pt idx="158">
                  <c:v>733</c:v>
                </c:pt>
                <c:pt idx="159">
                  <c:v>770.5</c:v>
                </c:pt>
                <c:pt idx="160">
                  <c:v>785.75</c:v>
                </c:pt>
                <c:pt idx="161">
                  <c:v>796</c:v>
                </c:pt>
                <c:pt idx="162">
                  <c:v>822.25</c:v>
                </c:pt>
                <c:pt idx="163">
                  <c:v>843</c:v>
                </c:pt>
                <c:pt idx="164">
                  <c:v>857.5</c:v>
                </c:pt>
                <c:pt idx="165">
                  <c:v>1026.75</c:v>
                </c:pt>
                <c:pt idx="166">
                  <c:v>1151</c:v>
                </c:pt>
                <c:pt idx="167">
                  <c:v>959.75</c:v>
                </c:pt>
                <c:pt idx="168">
                  <c:v>1129.5</c:v>
                </c:pt>
                <c:pt idx="169">
                  <c:v>1086.5</c:v>
                </c:pt>
                <c:pt idx="170">
                  <c:v>1085.75</c:v>
                </c:pt>
                <c:pt idx="171">
                  <c:v>1118.75</c:v>
                </c:pt>
                <c:pt idx="172">
                  <c:v>1192</c:v>
                </c:pt>
                <c:pt idx="173">
                  <c:v>1177.5</c:v>
                </c:pt>
                <c:pt idx="174">
                  <c:v>1228.75</c:v>
                </c:pt>
                <c:pt idx="175">
                  <c:v>1173.5</c:v>
                </c:pt>
                <c:pt idx="176">
                  <c:v>1117</c:v>
                </c:pt>
                <c:pt idx="177">
                  <c:v>1145.5</c:v>
                </c:pt>
                <c:pt idx="178">
                  <c:v>1259</c:v>
                </c:pt>
                <c:pt idx="179">
                  <c:v>1323</c:v>
                </c:pt>
                <c:pt idx="180">
                  <c:v>1371.5</c:v>
                </c:pt>
                <c:pt idx="181">
                  <c:v>1364.25</c:v>
                </c:pt>
                <c:pt idx="182">
                  <c:v>1309</c:v>
                </c:pt>
                <c:pt idx="183">
                  <c:v>1128</c:v>
                </c:pt>
                <c:pt idx="184">
                  <c:v>1119.75</c:v>
                </c:pt>
                <c:pt idx="185">
                  <c:v>1059.75</c:v>
                </c:pt>
                <c:pt idx="186">
                  <c:v>1054.75</c:v>
                </c:pt>
                <c:pt idx="187">
                  <c:v>1013</c:v>
                </c:pt>
                <c:pt idx="188">
                  <c:v>988.75</c:v>
                </c:pt>
                <c:pt idx="189">
                  <c:v>1033.5</c:v>
                </c:pt>
                <c:pt idx="190">
                  <c:v>1140.5</c:v>
                </c:pt>
                <c:pt idx="191">
                  <c:v>1074</c:v>
                </c:pt>
                <c:pt idx="192">
                  <c:v>1039.5</c:v>
                </c:pt>
                <c:pt idx="193">
                  <c:v>955.75</c:v>
                </c:pt>
                <c:pt idx="194">
                  <c:v>950.5</c:v>
                </c:pt>
                <c:pt idx="195">
                  <c:v>913.25</c:v>
                </c:pt>
                <c:pt idx="196">
                  <c:v>1021.5</c:v>
                </c:pt>
                <c:pt idx="197">
                  <c:v>1059.75</c:v>
                </c:pt>
                <c:pt idx="198">
                  <c:v>1049.5</c:v>
                </c:pt>
                <c:pt idx="199">
                  <c:v>1055.25</c:v>
                </c:pt>
                <c:pt idx="200">
                  <c:v>1052</c:v>
                </c:pt>
                <c:pt idx="201">
                  <c:v>1060.75</c:v>
                </c:pt>
                <c:pt idx="202">
                  <c:v>1070.5</c:v>
                </c:pt>
                <c:pt idx="203">
                  <c:v>1015</c:v>
                </c:pt>
                <c:pt idx="204">
                  <c:v>978.25</c:v>
                </c:pt>
                <c:pt idx="205">
                  <c:v>884.25</c:v>
                </c:pt>
                <c:pt idx="206">
                  <c:v>937.25</c:v>
                </c:pt>
                <c:pt idx="207">
                  <c:v>914</c:v>
                </c:pt>
                <c:pt idx="208">
                  <c:v>930.75</c:v>
                </c:pt>
                <c:pt idx="209">
                  <c:v>869</c:v>
                </c:pt>
                <c:pt idx="210">
                  <c:v>880.25</c:v>
                </c:pt>
                <c:pt idx="211">
                  <c:v>926.25</c:v>
                </c:pt>
                <c:pt idx="212">
                  <c:v>939.25</c:v>
                </c:pt>
                <c:pt idx="213">
                  <c:v>876.5</c:v>
                </c:pt>
                <c:pt idx="214">
                  <c:v>834.75</c:v>
                </c:pt>
                <c:pt idx="215">
                  <c:v>816</c:v>
                </c:pt>
                <c:pt idx="216">
                  <c:v>781.5</c:v>
                </c:pt>
                <c:pt idx="217">
                  <c:v>805.25</c:v>
                </c:pt>
                <c:pt idx="218">
                  <c:v>794.75</c:v>
                </c:pt>
                <c:pt idx="219">
                  <c:v>737.75</c:v>
                </c:pt>
                <c:pt idx="220">
                  <c:v>741.75</c:v>
                </c:pt>
                <c:pt idx="221">
                  <c:v>737.75</c:v>
                </c:pt>
                <c:pt idx="222">
                  <c:v>777.5</c:v>
                </c:pt>
                <c:pt idx="223">
                  <c:v>766.75</c:v>
                </c:pt>
                <c:pt idx="224">
                  <c:v>738.5</c:v>
                </c:pt>
                <c:pt idx="225">
                  <c:v>702.5</c:v>
                </c:pt>
                <c:pt idx="226">
                  <c:v>654.75</c:v>
                </c:pt>
                <c:pt idx="227">
                  <c:v>689.25</c:v>
                </c:pt>
                <c:pt idx="228">
                  <c:v>696</c:v>
                </c:pt>
                <c:pt idx="229">
                  <c:v>705.25</c:v>
                </c:pt>
                <c:pt idx="230">
                  <c:v>677.75</c:v>
                </c:pt>
                <c:pt idx="231">
                  <c:v>714</c:v>
                </c:pt>
                <c:pt idx="232">
                  <c:v>703.25</c:v>
                </c:pt>
                <c:pt idx="233">
                  <c:v>740</c:v>
                </c:pt>
                <c:pt idx="234">
                  <c:v>711.75</c:v>
                </c:pt>
                <c:pt idx="235">
                  <c:v>724.75</c:v>
                </c:pt>
                <c:pt idx="236">
                  <c:v>764.25</c:v>
                </c:pt>
                <c:pt idx="237">
                  <c:v>775.25</c:v>
                </c:pt>
                <c:pt idx="238">
                  <c:v>834.75</c:v>
                </c:pt>
                <c:pt idx="239">
                  <c:v>897.5</c:v>
                </c:pt>
                <c:pt idx="240">
                  <c:v>917.25</c:v>
                </c:pt>
                <c:pt idx="241">
                  <c:v>885.75</c:v>
                </c:pt>
                <c:pt idx="242">
                  <c:v>888.75</c:v>
                </c:pt>
                <c:pt idx="243">
                  <c:v>912.25</c:v>
                </c:pt>
                <c:pt idx="244">
                  <c:v>932.75</c:v>
                </c:pt>
                <c:pt idx="245">
                  <c:v>961.75</c:v>
                </c:pt>
                <c:pt idx="246">
                  <c:v>944.75</c:v>
                </c:pt>
                <c:pt idx="247">
                  <c:v>946.75</c:v>
                </c:pt>
                <c:pt idx="248">
                  <c:v>903</c:v>
                </c:pt>
                <c:pt idx="249">
                  <c:v>882.25</c:v>
                </c:pt>
                <c:pt idx="250">
                  <c:v>896.5</c:v>
                </c:pt>
                <c:pt idx="251">
                  <c:v>864.75</c:v>
                </c:pt>
              </c:numCache>
            </c:numRef>
          </c:val>
          <c:smooth val="1"/>
          <c:extLst>
            <c:ext xmlns:c16="http://schemas.microsoft.com/office/drawing/2014/chart" uri="{C3380CC4-5D6E-409C-BE32-E72D297353CC}">
              <c16:uniqueId val="{00000004-E4CE-4079-B1DE-2CB07AABC803}"/>
            </c:ext>
          </c:extLst>
        </c:ser>
        <c:ser>
          <c:idx val="3"/>
          <c:order val="3"/>
          <c:tx>
            <c:strRef>
              <c:f>Sheet1!$E$1</c:f>
              <c:strCache>
                <c:ptCount val="1"/>
                <c:pt idx="0">
                  <c:v>VLSFO 벙커유(우)</c:v>
                </c:pt>
              </c:strCache>
            </c:strRef>
          </c:tx>
          <c:spPr>
            <a:ln w="19050" cap="rnd">
              <a:solidFill>
                <a:srgbClr val="098E7E"/>
              </a:solidFill>
              <a:prstDash val="sysDot"/>
              <a:round/>
            </a:ln>
            <a:effectLst/>
          </c:spPr>
          <c:marker>
            <c:symbol val="none"/>
          </c:marker>
          <c:cat>
            <c:numRef>
              <c:f>Sheet1!$A$315:$A$566</c:f>
              <c:numCache>
                <c:formatCode>yyyy\.m</c:formatCode>
                <c:ptCount val="252"/>
                <c:pt idx="0">
                  <c:v>43469</c:v>
                </c:pt>
                <c:pt idx="1">
                  <c:v>43476</c:v>
                </c:pt>
                <c:pt idx="2">
                  <c:v>43483</c:v>
                </c:pt>
                <c:pt idx="3">
                  <c:v>43490</c:v>
                </c:pt>
                <c:pt idx="4">
                  <c:v>43497</c:v>
                </c:pt>
                <c:pt idx="5">
                  <c:v>43504</c:v>
                </c:pt>
                <c:pt idx="6">
                  <c:v>43511</c:v>
                </c:pt>
                <c:pt idx="7">
                  <c:v>43518</c:v>
                </c:pt>
                <c:pt idx="8">
                  <c:v>43525</c:v>
                </c:pt>
                <c:pt idx="9">
                  <c:v>43532</c:v>
                </c:pt>
                <c:pt idx="10">
                  <c:v>43539</c:v>
                </c:pt>
                <c:pt idx="11">
                  <c:v>43546</c:v>
                </c:pt>
                <c:pt idx="12">
                  <c:v>43553</c:v>
                </c:pt>
                <c:pt idx="13">
                  <c:v>43560</c:v>
                </c:pt>
                <c:pt idx="14">
                  <c:v>43567</c:v>
                </c:pt>
                <c:pt idx="15">
                  <c:v>43574</c:v>
                </c:pt>
                <c:pt idx="16">
                  <c:v>43581</c:v>
                </c:pt>
                <c:pt idx="17">
                  <c:v>43588</c:v>
                </c:pt>
                <c:pt idx="18">
                  <c:v>43595</c:v>
                </c:pt>
                <c:pt idx="19">
                  <c:v>43602</c:v>
                </c:pt>
                <c:pt idx="20">
                  <c:v>43609</c:v>
                </c:pt>
                <c:pt idx="21">
                  <c:v>43616</c:v>
                </c:pt>
                <c:pt idx="22">
                  <c:v>43623</c:v>
                </c:pt>
                <c:pt idx="23">
                  <c:v>43630</c:v>
                </c:pt>
                <c:pt idx="24">
                  <c:v>43637</c:v>
                </c:pt>
                <c:pt idx="25">
                  <c:v>43644</c:v>
                </c:pt>
                <c:pt idx="26">
                  <c:v>43651</c:v>
                </c:pt>
                <c:pt idx="27">
                  <c:v>43658</c:v>
                </c:pt>
                <c:pt idx="28">
                  <c:v>43665</c:v>
                </c:pt>
                <c:pt idx="29">
                  <c:v>43672</c:v>
                </c:pt>
                <c:pt idx="30">
                  <c:v>43679</c:v>
                </c:pt>
                <c:pt idx="31">
                  <c:v>43686</c:v>
                </c:pt>
                <c:pt idx="32">
                  <c:v>43693</c:v>
                </c:pt>
                <c:pt idx="33">
                  <c:v>43700</c:v>
                </c:pt>
                <c:pt idx="34">
                  <c:v>43707</c:v>
                </c:pt>
                <c:pt idx="35">
                  <c:v>43714</c:v>
                </c:pt>
                <c:pt idx="36">
                  <c:v>43721</c:v>
                </c:pt>
                <c:pt idx="37">
                  <c:v>43728</c:v>
                </c:pt>
                <c:pt idx="38">
                  <c:v>43735</c:v>
                </c:pt>
                <c:pt idx="39">
                  <c:v>43742</c:v>
                </c:pt>
                <c:pt idx="40">
                  <c:v>43749</c:v>
                </c:pt>
                <c:pt idx="41">
                  <c:v>43756</c:v>
                </c:pt>
                <c:pt idx="42">
                  <c:v>43763</c:v>
                </c:pt>
                <c:pt idx="43">
                  <c:v>43770</c:v>
                </c:pt>
                <c:pt idx="44">
                  <c:v>43777</c:v>
                </c:pt>
                <c:pt idx="45">
                  <c:v>43784</c:v>
                </c:pt>
                <c:pt idx="46">
                  <c:v>43791</c:v>
                </c:pt>
                <c:pt idx="47">
                  <c:v>43798</c:v>
                </c:pt>
                <c:pt idx="48">
                  <c:v>43805</c:v>
                </c:pt>
                <c:pt idx="49">
                  <c:v>43812</c:v>
                </c:pt>
                <c:pt idx="50">
                  <c:v>43819</c:v>
                </c:pt>
                <c:pt idx="51">
                  <c:v>43826</c:v>
                </c:pt>
                <c:pt idx="52">
                  <c:v>43833</c:v>
                </c:pt>
                <c:pt idx="53">
                  <c:v>43840</c:v>
                </c:pt>
                <c:pt idx="54">
                  <c:v>43847</c:v>
                </c:pt>
                <c:pt idx="55">
                  <c:v>43854</c:v>
                </c:pt>
                <c:pt idx="56">
                  <c:v>43861</c:v>
                </c:pt>
                <c:pt idx="57">
                  <c:v>43868</c:v>
                </c:pt>
                <c:pt idx="58">
                  <c:v>43875</c:v>
                </c:pt>
                <c:pt idx="59">
                  <c:v>43882</c:v>
                </c:pt>
                <c:pt idx="60">
                  <c:v>43889</c:v>
                </c:pt>
                <c:pt idx="61">
                  <c:v>43896</c:v>
                </c:pt>
                <c:pt idx="62">
                  <c:v>43903</c:v>
                </c:pt>
                <c:pt idx="63">
                  <c:v>43910</c:v>
                </c:pt>
                <c:pt idx="64">
                  <c:v>43917</c:v>
                </c:pt>
                <c:pt idx="65">
                  <c:v>43924</c:v>
                </c:pt>
                <c:pt idx="66">
                  <c:v>43931</c:v>
                </c:pt>
                <c:pt idx="67">
                  <c:v>43938</c:v>
                </c:pt>
                <c:pt idx="68">
                  <c:v>43945</c:v>
                </c:pt>
                <c:pt idx="69">
                  <c:v>43952</c:v>
                </c:pt>
                <c:pt idx="70">
                  <c:v>43959</c:v>
                </c:pt>
                <c:pt idx="71">
                  <c:v>43966</c:v>
                </c:pt>
                <c:pt idx="72">
                  <c:v>43973</c:v>
                </c:pt>
                <c:pt idx="73">
                  <c:v>43980</c:v>
                </c:pt>
                <c:pt idx="74">
                  <c:v>43987</c:v>
                </c:pt>
                <c:pt idx="75">
                  <c:v>43994</c:v>
                </c:pt>
                <c:pt idx="76">
                  <c:v>44001</c:v>
                </c:pt>
                <c:pt idx="77">
                  <c:v>44008</c:v>
                </c:pt>
                <c:pt idx="78">
                  <c:v>44015</c:v>
                </c:pt>
                <c:pt idx="79">
                  <c:v>44022</c:v>
                </c:pt>
                <c:pt idx="80">
                  <c:v>44029</c:v>
                </c:pt>
                <c:pt idx="81">
                  <c:v>44036</c:v>
                </c:pt>
                <c:pt idx="82">
                  <c:v>44043</c:v>
                </c:pt>
                <c:pt idx="83">
                  <c:v>44050</c:v>
                </c:pt>
                <c:pt idx="84">
                  <c:v>44057</c:v>
                </c:pt>
                <c:pt idx="85">
                  <c:v>44064</c:v>
                </c:pt>
                <c:pt idx="86">
                  <c:v>44071</c:v>
                </c:pt>
                <c:pt idx="87">
                  <c:v>44078</c:v>
                </c:pt>
                <c:pt idx="88">
                  <c:v>44085</c:v>
                </c:pt>
                <c:pt idx="89">
                  <c:v>44092</c:v>
                </c:pt>
                <c:pt idx="90">
                  <c:v>44099</c:v>
                </c:pt>
                <c:pt idx="91">
                  <c:v>44106</c:v>
                </c:pt>
                <c:pt idx="92">
                  <c:v>44113</c:v>
                </c:pt>
                <c:pt idx="93">
                  <c:v>44120</c:v>
                </c:pt>
                <c:pt idx="94">
                  <c:v>44127</c:v>
                </c:pt>
                <c:pt idx="95">
                  <c:v>44134</c:v>
                </c:pt>
                <c:pt idx="96">
                  <c:v>44141</c:v>
                </c:pt>
                <c:pt idx="97">
                  <c:v>44148</c:v>
                </c:pt>
                <c:pt idx="98">
                  <c:v>44155</c:v>
                </c:pt>
                <c:pt idx="99">
                  <c:v>44162</c:v>
                </c:pt>
                <c:pt idx="100">
                  <c:v>44169</c:v>
                </c:pt>
                <c:pt idx="101">
                  <c:v>44176</c:v>
                </c:pt>
                <c:pt idx="102">
                  <c:v>44183</c:v>
                </c:pt>
                <c:pt idx="103">
                  <c:v>44190</c:v>
                </c:pt>
                <c:pt idx="104">
                  <c:v>44197</c:v>
                </c:pt>
                <c:pt idx="105">
                  <c:v>44204</c:v>
                </c:pt>
                <c:pt idx="106">
                  <c:v>44211</c:v>
                </c:pt>
                <c:pt idx="107">
                  <c:v>44218</c:v>
                </c:pt>
                <c:pt idx="108">
                  <c:v>44225</c:v>
                </c:pt>
                <c:pt idx="109">
                  <c:v>44232</c:v>
                </c:pt>
                <c:pt idx="110">
                  <c:v>44239</c:v>
                </c:pt>
                <c:pt idx="111">
                  <c:v>44246</c:v>
                </c:pt>
                <c:pt idx="112">
                  <c:v>44253</c:v>
                </c:pt>
                <c:pt idx="113">
                  <c:v>44260</c:v>
                </c:pt>
                <c:pt idx="114">
                  <c:v>44267</c:v>
                </c:pt>
                <c:pt idx="115">
                  <c:v>44274</c:v>
                </c:pt>
                <c:pt idx="116">
                  <c:v>44281</c:v>
                </c:pt>
                <c:pt idx="117">
                  <c:v>44288</c:v>
                </c:pt>
                <c:pt idx="118">
                  <c:v>44295</c:v>
                </c:pt>
                <c:pt idx="119">
                  <c:v>44302</c:v>
                </c:pt>
                <c:pt idx="120">
                  <c:v>44309</c:v>
                </c:pt>
                <c:pt idx="121">
                  <c:v>44316</c:v>
                </c:pt>
                <c:pt idx="122">
                  <c:v>44323</c:v>
                </c:pt>
                <c:pt idx="123">
                  <c:v>44330</c:v>
                </c:pt>
                <c:pt idx="124">
                  <c:v>44337</c:v>
                </c:pt>
                <c:pt idx="125">
                  <c:v>44344</c:v>
                </c:pt>
                <c:pt idx="126">
                  <c:v>44351</c:v>
                </c:pt>
                <c:pt idx="127">
                  <c:v>44358</c:v>
                </c:pt>
                <c:pt idx="128">
                  <c:v>44365</c:v>
                </c:pt>
                <c:pt idx="129">
                  <c:v>44372</c:v>
                </c:pt>
                <c:pt idx="130">
                  <c:v>44379</c:v>
                </c:pt>
                <c:pt idx="131">
                  <c:v>44386</c:v>
                </c:pt>
                <c:pt idx="132">
                  <c:v>44393</c:v>
                </c:pt>
                <c:pt idx="133">
                  <c:v>44400</c:v>
                </c:pt>
                <c:pt idx="134">
                  <c:v>44407</c:v>
                </c:pt>
                <c:pt idx="135">
                  <c:v>44414</c:v>
                </c:pt>
                <c:pt idx="136">
                  <c:v>44421</c:v>
                </c:pt>
                <c:pt idx="137">
                  <c:v>44428</c:v>
                </c:pt>
                <c:pt idx="138">
                  <c:v>44435</c:v>
                </c:pt>
                <c:pt idx="139">
                  <c:v>44442</c:v>
                </c:pt>
                <c:pt idx="140">
                  <c:v>44449</c:v>
                </c:pt>
                <c:pt idx="141">
                  <c:v>44456</c:v>
                </c:pt>
                <c:pt idx="142">
                  <c:v>44463</c:v>
                </c:pt>
                <c:pt idx="143">
                  <c:v>44470</c:v>
                </c:pt>
                <c:pt idx="144">
                  <c:v>44477</c:v>
                </c:pt>
                <c:pt idx="145">
                  <c:v>44484</c:v>
                </c:pt>
                <c:pt idx="146">
                  <c:v>44491</c:v>
                </c:pt>
                <c:pt idx="147">
                  <c:v>44498</c:v>
                </c:pt>
                <c:pt idx="148">
                  <c:v>44505</c:v>
                </c:pt>
                <c:pt idx="149">
                  <c:v>44512</c:v>
                </c:pt>
                <c:pt idx="150">
                  <c:v>44519</c:v>
                </c:pt>
                <c:pt idx="151">
                  <c:v>44526</c:v>
                </c:pt>
                <c:pt idx="152">
                  <c:v>44533</c:v>
                </c:pt>
                <c:pt idx="153">
                  <c:v>44540</c:v>
                </c:pt>
                <c:pt idx="154">
                  <c:v>44547</c:v>
                </c:pt>
                <c:pt idx="155">
                  <c:v>44554</c:v>
                </c:pt>
                <c:pt idx="156">
                  <c:v>44561</c:v>
                </c:pt>
                <c:pt idx="157">
                  <c:v>44568</c:v>
                </c:pt>
                <c:pt idx="158">
                  <c:v>44575</c:v>
                </c:pt>
                <c:pt idx="159">
                  <c:v>44582</c:v>
                </c:pt>
                <c:pt idx="160">
                  <c:v>44589</c:v>
                </c:pt>
                <c:pt idx="161">
                  <c:v>44596</c:v>
                </c:pt>
                <c:pt idx="162">
                  <c:v>44603</c:v>
                </c:pt>
                <c:pt idx="163">
                  <c:v>44610</c:v>
                </c:pt>
                <c:pt idx="164">
                  <c:v>44617</c:v>
                </c:pt>
                <c:pt idx="165">
                  <c:v>44624</c:v>
                </c:pt>
                <c:pt idx="166">
                  <c:v>44631</c:v>
                </c:pt>
                <c:pt idx="167">
                  <c:v>44638</c:v>
                </c:pt>
                <c:pt idx="168">
                  <c:v>44645</c:v>
                </c:pt>
                <c:pt idx="169">
                  <c:v>44652</c:v>
                </c:pt>
                <c:pt idx="170">
                  <c:v>44659</c:v>
                </c:pt>
                <c:pt idx="171">
                  <c:v>44666</c:v>
                </c:pt>
                <c:pt idx="172">
                  <c:v>44673</c:v>
                </c:pt>
                <c:pt idx="173">
                  <c:v>44680</c:v>
                </c:pt>
                <c:pt idx="174">
                  <c:v>44687</c:v>
                </c:pt>
                <c:pt idx="175">
                  <c:v>44694</c:v>
                </c:pt>
                <c:pt idx="176">
                  <c:v>44701</c:v>
                </c:pt>
                <c:pt idx="177">
                  <c:v>44708</c:v>
                </c:pt>
                <c:pt idx="178">
                  <c:v>44715</c:v>
                </c:pt>
                <c:pt idx="179">
                  <c:v>44722</c:v>
                </c:pt>
                <c:pt idx="180">
                  <c:v>44729</c:v>
                </c:pt>
                <c:pt idx="181">
                  <c:v>44736</c:v>
                </c:pt>
                <c:pt idx="182">
                  <c:v>44743</c:v>
                </c:pt>
                <c:pt idx="183">
                  <c:v>44750</c:v>
                </c:pt>
                <c:pt idx="184">
                  <c:v>44757</c:v>
                </c:pt>
                <c:pt idx="185">
                  <c:v>44764</c:v>
                </c:pt>
                <c:pt idx="186">
                  <c:v>44771</c:v>
                </c:pt>
                <c:pt idx="187">
                  <c:v>44778</c:v>
                </c:pt>
                <c:pt idx="188">
                  <c:v>44785</c:v>
                </c:pt>
                <c:pt idx="189">
                  <c:v>44792</c:v>
                </c:pt>
                <c:pt idx="190">
                  <c:v>44799</c:v>
                </c:pt>
                <c:pt idx="191">
                  <c:v>44806</c:v>
                </c:pt>
                <c:pt idx="192">
                  <c:v>44813</c:v>
                </c:pt>
                <c:pt idx="193">
                  <c:v>44820</c:v>
                </c:pt>
                <c:pt idx="194">
                  <c:v>44827</c:v>
                </c:pt>
                <c:pt idx="195">
                  <c:v>44834</c:v>
                </c:pt>
                <c:pt idx="196">
                  <c:v>44841</c:v>
                </c:pt>
                <c:pt idx="197">
                  <c:v>44848</c:v>
                </c:pt>
                <c:pt idx="198">
                  <c:v>44855</c:v>
                </c:pt>
                <c:pt idx="199">
                  <c:v>44862</c:v>
                </c:pt>
                <c:pt idx="200">
                  <c:v>44869</c:v>
                </c:pt>
                <c:pt idx="201">
                  <c:v>44876</c:v>
                </c:pt>
                <c:pt idx="202">
                  <c:v>44883</c:v>
                </c:pt>
                <c:pt idx="203">
                  <c:v>44890</c:v>
                </c:pt>
                <c:pt idx="204">
                  <c:v>44897</c:v>
                </c:pt>
                <c:pt idx="205">
                  <c:v>44904</c:v>
                </c:pt>
                <c:pt idx="206">
                  <c:v>44911</c:v>
                </c:pt>
                <c:pt idx="207">
                  <c:v>44918</c:v>
                </c:pt>
                <c:pt idx="208">
                  <c:v>44925</c:v>
                </c:pt>
                <c:pt idx="209">
                  <c:v>44932</c:v>
                </c:pt>
                <c:pt idx="210">
                  <c:v>44939</c:v>
                </c:pt>
                <c:pt idx="211">
                  <c:v>44946</c:v>
                </c:pt>
                <c:pt idx="212">
                  <c:v>44953</c:v>
                </c:pt>
                <c:pt idx="213">
                  <c:v>44960</c:v>
                </c:pt>
                <c:pt idx="214">
                  <c:v>44967</c:v>
                </c:pt>
                <c:pt idx="215">
                  <c:v>44974</c:v>
                </c:pt>
                <c:pt idx="216">
                  <c:v>44981</c:v>
                </c:pt>
                <c:pt idx="217">
                  <c:v>44988</c:v>
                </c:pt>
                <c:pt idx="218">
                  <c:v>44995</c:v>
                </c:pt>
                <c:pt idx="219">
                  <c:v>45002</c:v>
                </c:pt>
                <c:pt idx="220">
                  <c:v>45009</c:v>
                </c:pt>
                <c:pt idx="221">
                  <c:v>45016</c:v>
                </c:pt>
                <c:pt idx="222">
                  <c:v>45023</c:v>
                </c:pt>
                <c:pt idx="223">
                  <c:v>45030</c:v>
                </c:pt>
                <c:pt idx="224">
                  <c:v>45037</c:v>
                </c:pt>
                <c:pt idx="225">
                  <c:v>45044</c:v>
                </c:pt>
                <c:pt idx="226">
                  <c:v>45051</c:v>
                </c:pt>
                <c:pt idx="227">
                  <c:v>45058</c:v>
                </c:pt>
                <c:pt idx="228">
                  <c:v>45065</c:v>
                </c:pt>
                <c:pt idx="229">
                  <c:v>45072</c:v>
                </c:pt>
                <c:pt idx="230">
                  <c:v>45079</c:v>
                </c:pt>
                <c:pt idx="231">
                  <c:v>45086</c:v>
                </c:pt>
                <c:pt idx="232">
                  <c:v>45093</c:v>
                </c:pt>
                <c:pt idx="233">
                  <c:v>45100</c:v>
                </c:pt>
                <c:pt idx="234">
                  <c:v>45107</c:v>
                </c:pt>
                <c:pt idx="235">
                  <c:v>45114</c:v>
                </c:pt>
                <c:pt idx="236">
                  <c:v>45121</c:v>
                </c:pt>
                <c:pt idx="237">
                  <c:v>45128</c:v>
                </c:pt>
                <c:pt idx="238">
                  <c:v>45135</c:v>
                </c:pt>
                <c:pt idx="239">
                  <c:v>45142</c:v>
                </c:pt>
                <c:pt idx="240">
                  <c:v>45149</c:v>
                </c:pt>
                <c:pt idx="241">
                  <c:v>45156</c:v>
                </c:pt>
                <c:pt idx="242">
                  <c:v>45163</c:v>
                </c:pt>
                <c:pt idx="243">
                  <c:v>45170</c:v>
                </c:pt>
                <c:pt idx="244">
                  <c:v>45177</c:v>
                </c:pt>
                <c:pt idx="245">
                  <c:v>45184</c:v>
                </c:pt>
                <c:pt idx="246">
                  <c:v>45191</c:v>
                </c:pt>
                <c:pt idx="247">
                  <c:v>45198</c:v>
                </c:pt>
                <c:pt idx="248">
                  <c:v>45205</c:v>
                </c:pt>
                <c:pt idx="249">
                  <c:v>45212</c:v>
                </c:pt>
                <c:pt idx="250">
                  <c:v>45219</c:v>
                </c:pt>
                <c:pt idx="251">
                  <c:v>45226</c:v>
                </c:pt>
              </c:numCache>
            </c:numRef>
          </c:cat>
          <c:val>
            <c:numRef>
              <c:f>Sheet1!$E$315:$E$566</c:f>
              <c:numCache>
                <c:formatCode>General</c:formatCode>
                <c:ptCount val="252"/>
                <c:pt idx="35" formatCode="0.0000">
                  <c:v>538.25</c:v>
                </c:pt>
                <c:pt idx="36" formatCode="0.0000">
                  <c:v>542.25</c:v>
                </c:pt>
                <c:pt idx="37" formatCode="0.0000">
                  <c:v>569</c:v>
                </c:pt>
                <c:pt idx="38" formatCode="0.0000">
                  <c:v>566</c:v>
                </c:pt>
                <c:pt idx="39" formatCode="0.0000">
                  <c:v>543</c:v>
                </c:pt>
                <c:pt idx="40" formatCode="0.0000">
                  <c:v>530.75</c:v>
                </c:pt>
                <c:pt idx="41" formatCode="0.0000">
                  <c:v>541.25</c:v>
                </c:pt>
                <c:pt idx="42" formatCode="0.0000">
                  <c:v>546.5</c:v>
                </c:pt>
                <c:pt idx="43" formatCode="0.0000">
                  <c:v>550.75</c:v>
                </c:pt>
                <c:pt idx="44" formatCode="0.0000">
                  <c:v>552.75</c:v>
                </c:pt>
                <c:pt idx="45" formatCode="0.0000">
                  <c:v>543.5</c:v>
                </c:pt>
                <c:pt idx="46" formatCode="0.0000">
                  <c:v>543.25</c:v>
                </c:pt>
                <c:pt idx="47" formatCode="0.0000">
                  <c:v>556.25</c:v>
                </c:pt>
                <c:pt idx="48" formatCode="0.0000">
                  <c:v>572.5</c:v>
                </c:pt>
                <c:pt idx="49" formatCode="0.0000">
                  <c:v>595.25</c:v>
                </c:pt>
                <c:pt idx="50" formatCode="0.0000">
                  <c:v>648</c:v>
                </c:pt>
                <c:pt idx="51" formatCode="0.0000">
                  <c:v>689.25</c:v>
                </c:pt>
                <c:pt idx="52" formatCode="0.0000">
                  <c:v>722.75</c:v>
                </c:pt>
                <c:pt idx="53" formatCode="0.0000">
                  <c:v>726.25</c:v>
                </c:pt>
                <c:pt idx="54" formatCode="0.0000">
                  <c:v>659.5</c:v>
                </c:pt>
                <c:pt idx="55" formatCode="0.0000">
                  <c:v>627.25</c:v>
                </c:pt>
                <c:pt idx="56" formatCode="0.0000">
                  <c:v>581</c:v>
                </c:pt>
                <c:pt idx="57" formatCode="0.0000">
                  <c:v>546.75</c:v>
                </c:pt>
                <c:pt idx="58" formatCode="0.0000">
                  <c:v>517</c:v>
                </c:pt>
                <c:pt idx="59" formatCode="0.0000">
                  <c:v>507.5</c:v>
                </c:pt>
                <c:pt idx="60" formatCode="0.0000">
                  <c:v>440.75</c:v>
                </c:pt>
                <c:pt idx="61" formatCode="0.0000">
                  <c:v>436.75</c:v>
                </c:pt>
                <c:pt idx="62" formatCode="0.0000">
                  <c:v>331.75</c:v>
                </c:pt>
                <c:pt idx="63" formatCode="0.0000">
                  <c:v>268.25</c:v>
                </c:pt>
                <c:pt idx="64" formatCode="0.0000">
                  <c:v>272.75</c:v>
                </c:pt>
                <c:pt idx="65" formatCode="0.0000">
                  <c:v>262.5</c:v>
                </c:pt>
                <c:pt idx="66" formatCode="0.0000">
                  <c:v>264.5</c:v>
                </c:pt>
                <c:pt idx="67" formatCode="0.0000">
                  <c:v>254</c:v>
                </c:pt>
                <c:pt idx="68" formatCode="0.0000">
                  <c:v>219.75</c:v>
                </c:pt>
                <c:pt idx="69" formatCode="0.0000">
                  <c:v>231.75</c:v>
                </c:pt>
                <c:pt idx="70" formatCode="0.0000">
                  <c:v>258.25</c:v>
                </c:pt>
                <c:pt idx="71" formatCode="0.0000">
                  <c:v>242.25</c:v>
                </c:pt>
                <c:pt idx="72" formatCode="0.0000">
                  <c:v>283.75</c:v>
                </c:pt>
                <c:pt idx="73" formatCode="0.0000">
                  <c:v>270.25</c:v>
                </c:pt>
                <c:pt idx="74" formatCode="0.0000">
                  <c:v>296.5</c:v>
                </c:pt>
                <c:pt idx="75" formatCode="0.0000">
                  <c:v>319.25</c:v>
                </c:pt>
                <c:pt idx="76" formatCode="0.0000">
                  <c:v>326.25</c:v>
                </c:pt>
                <c:pt idx="77" formatCode="0.0000">
                  <c:v>322</c:v>
                </c:pt>
                <c:pt idx="78" formatCode="0.0000">
                  <c:v>329.75</c:v>
                </c:pt>
                <c:pt idx="79" formatCode="0.0000">
                  <c:v>336.75</c:v>
                </c:pt>
                <c:pt idx="80" formatCode="0.0000">
                  <c:v>334.75</c:v>
                </c:pt>
                <c:pt idx="81" formatCode="0.0000">
                  <c:v>355.75</c:v>
                </c:pt>
                <c:pt idx="82" formatCode="0.0000">
                  <c:v>344.25</c:v>
                </c:pt>
                <c:pt idx="83" formatCode="0.0000">
                  <c:v>348.5</c:v>
                </c:pt>
                <c:pt idx="84" formatCode="0.0000">
                  <c:v>348.75</c:v>
                </c:pt>
                <c:pt idx="85" formatCode="0.0000">
                  <c:v>346</c:v>
                </c:pt>
                <c:pt idx="86" formatCode="0.0000">
                  <c:v>349.75</c:v>
                </c:pt>
                <c:pt idx="87" formatCode="0.0000">
                  <c:v>345.75</c:v>
                </c:pt>
                <c:pt idx="88" formatCode="0.0000">
                  <c:v>310.75</c:v>
                </c:pt>
                <c:pt idx="89" formatCode="0.0000">
                  <c:v>330.75</c:v>
                </c:pt>
                <c:pt idx="90" formatCode="0.0000">
                  <c:v>327.75</c:v>
                </c:pt>
                <c:pt idx="91" formatCode="0.0000">
                  <c:v>334.5</c:v>
                </c:pt>
                <c:pt idx="92" formatCode="0.0000">
                  <c:v>341</c:v>
                </c:pt>
                <c:pt idx="93" formatCode="0.0000">
                  <c:v>344.25</c:v>
                </c:pt>
                <c:pt idx="94" formatCode="0.0000">
                  <c:v>338.75</c:v>
                </c:pt>
                <c:pt idx="95" formatCode="0.0000">
                  <c:v>323</c:v>
                </c:pt>
                <c:pt idx="96" formatCode="0.0000">
                  <c:v>336.75</c:v>
                </c:pt>
                <c:pt idx="97" formatCode="0.0000">
                  <c:v>365.75</c:v>
                </c:pt>
                <c:pt idx="98" formatCode="0.0000">
                  <c:v>364.5</c:v>
                </c:pt>
                <c:pt idx="99" formatCode="0.0000">
                  <c:v>384.5</c:v>
                </c:pt>
                <c:pt idx="100" formatCode="0.0000">
                  <c:v>381.75</c:v>
                </c:pt>
                <c:pt idx="101" formatCode="0.0000">
                  <c:v>387.5</c:v>
                </c:pt>
                <c:pt idx="102" formatCode="0.0000">
                  <c:v>401</c:v>
                </c:pt>
                <c:pt idx="103" formatCode="0.0000">
                  <c:v>395</c:v>
                </c:pt>
                <c:pt idx="104" formatCode="0.0000">
                  <c:v>413</c:v>
                </c:pt>
                <c:pt idx="105" formatCode="0.0000">
                  <c:v>426.25</c:v>
                </c:pt>
                <c:pt idx="106" formatCode="0.0000">
                  <c:v>451.25</c:v>
                </c:pt>
                <c:pt idx="107" formatCode="0.0000">
                  <c:v>449.5</c:v>
                </c:pt>
                <c:pt idx="108" formatCode="0.0000">
                  <c:v>451.75</c:v>
                </c:pt>
                <c:pt idx="109" formatCode="0.0000">
                  <c:v>472.5</c:v>
                </c:pt>
                <c:pt idx="110" formatCode="0.0000">
                  <c:v>498.25</c:v>
                </c:pt>
                <c:pt idx="111" formatCode="0.0000">
                  <c:v>512.5</c:v>
                </c:pt>
                <c:pt idx="112" formatCode="0.0000">
                  <c:v>519.25</c:v>
                </c:pt>
                <c:pt idx="113" formatCode="0.0000">
                  <c:v>517.5</c:v>
                </c:pt>
                <c:pt idx="114" formatCode="0.0000">
                  <c:v>519.75</c:v>
                </c:pt>
                <c:pt idx="115" formatCode="0.0000">
                  <c:v>510.25</c:v>
                </c:pt>
                <c:pt idx="116" formatCode="0.0000">
                  <c:v>480.25</c:v>
                </c:pt>
                <c:pt idx="117" formatCode="0.0000">
                  <c:v>483.5</c:v>
                </c:pt>
                <c:pt idx="118" formatCode="0.0000">
                  <c:v>478.25</c:v>
                </c:pt>
                <c:pt idx="119" formatCode="0.0000">
                  <c:v>499.25</c:v>
                </c:pt>
                <c:pt idx="120" formatCode="0.0000">
                  <c:v>496</c:v>
                </c:pt>
                <c:pt idx="121" formatCode="0.0000">
                  <c:v>499.75</c:v>
                </c:pt>
                <c:pt idx="122" formatCode="0.0000">
                  <c:v>513</c:v>
                </c:pt>
                <c:pt idx="123" formatCode="0.0000">
                  <c:v>505.25</c:v>
                </c:pt>
                <c:pt idx="124" formatCode="0.0000">
                  <c:v>483.5</c:v>
                </c:pt>
                <c:pt idx="125" formatCode="0.0000">
                  <c:v>490.75</c:v>
                </c:pt>
                <c:pt idx="126" formatCode="0.0000">
                  <c:v>517</c:v>
                </c:pt>
                <c:pt idx="127" formatCode="0.0000">
                  <c:v>520.5</c:v>
                </c:pt>
                <c:pt idx="128" formatCode="0.0000">
                  <c:v>536.5</c:v>
                </c:pt>
                <c:pt idx="129" formatCode="0.0000">
                  <c:v>541.25</c:v>
                </c:pt>
                <c:pt idx="130" formatCode="0.0000">
                  <c:v>548.5</c:v>
                </c:pt>
                <c:pt idx="131" formatCode="0.0000">
                  <c:v>543</c:v>
                </c:pt>
                <c:pt idx="132" formatCode="0.0000">
                  <c:v>549.5</c:v>
                </c:pt>
                <c:pt idx="133" formatCode="0.0000">
                  <c:v>536.75</c:v>
                </c:pt>
                <c:pt idx="134" formatCode="0.0000">
                  <c:v>550</c:v>
                </c:pt>
                <c:pt idx="135" formatCode="0.0000">
                  <c:v>532.75</c:v>
                </c:pt>
                <c:pt idx="136" formatCode="0.0000">
                  <c:v>531.5</c:v>
                </c:pt>
                <c:pt idx="137" formatCode="0.0000">
                  <c:v>514.5</c:v>
                </c:pt>
                <c:pt idx="138" formatCode="0.0000">
                  <c:v>531.5</c:v>
                </c:pt>
                <c:pt idx="139" formatCode="0.0000">
                  <c:v>540</c:v>
                </c:pt>
                <c:pt idx="140" formatCode="0.0000">
                  <c:v>546.75</c:v>
                </c:pt>
                <c:pt idx="141" formatCode="0.0000">
                  <c:v>555</c:v>
                </c:pt>
                <c:pt idx="142" formatCode="0.0000">
                  <c:v>559.75</c:v>
                </c:pt>
                <c:pt idx="143" formatCode="0.0000">
                  <c:v>571</c:v>
                </c:pt>
                <c:pt idx="144" formatCode="0.0000">
                  <c:v>580</c:v>
                </c:pt>
                <c:pt idx="145" formatCode="0.0000">
                  <c:v>613.5</c:v>
                </c:pt>
                <c:pt idx="146" formatCode="0.0000">
                  <c:v>623.25</c:v>
                </c:pt>
                <c:pt idx="147" formatCode="0.0000">
                  <c:v>619.75</c:v>
                </c:pt>
                <c:pt idx="148" formatCode="0.0000">
                  <c:v>606.25</c:v>
                </c:pt>
                <c:pt idx="149" formatCode="0.0000">
                  <c:v>632.25</c:v>
                </c:pt>
                <c:pt idx="150" formatCode="0.0000">
                  <c:v>612.25</c:v>
                </c:pt>
                <c:pt idx="151" formatCode="0.0000">
                  <c:v>636.25</c:v>
                </c:pt>
                <c:pt idx="152" formatCode="0.0000">
                  <c:v>589.5</c:v>
                </c:pt>
                <c:pt idx="153" formatCode="0.0000">
                  <c:v>605</c:v>
                </c:pt>
                <c:pt idx="154" formatCode="0.0000">
                  <c:v>602.5</c:v>
                </c:pt>
                <c:pt idx="155" formatCode="0.0000">
                  <c:v>600.75</c:v>
                </c:pt>
                <c:pt idx="156" formatCode="0.0000">
                  <c:v>642.5</c:v>
                </c:pt>
                <c:pt idx="157" formatCode="0.0000">
                  <c:v>639.5</c:v>
                </c:pt>
                <c:pt idx="158" formatCode="0.0000">
                  <c:v>674.5</c:v>
                </c:pt>
                <c:pt idx="159" formatCode="0.0000">
                  <c:v>694.5</c:v>
                </c:pt>
                <c:pt idx="160" formatCode="0.0000">
                  <c:v>688.75</c:v>
                </c:pt>
                <c:pt idx="161" formatCode="0.0000">
                  <c:v>700.75</c:v>
                </c:pt>
                <c:pt idx="162" formatCode="0.0000">
                  <c:v>725.5</c:v>
                </c:pt>
                <c:pt idx="163" formatCode="0.0000">
                  <c:v>745</c:v>
                </c:pt>
                <c:pt idx="164" formatCode="0.0000">
                  <c:v>765.75</c:v>
                </c:pt>
                <c:pt idx="165" formatCode="0.0000">
                  <c:v>887.5</c:v>
                </c:pt>
                <c:pt idx="166" formatCode="0.0000">
                  <c:v>953.75</c:v>
                </c:pt>
                <c:pt idx="167" formatCode="0.0000">
                  <c:v>805</c:v>
                </c:pt>
                <c:pt idx="168" formatCode="0.0000">
                  <c:v>913.5</c:v>
                </c:pt>
                <c:pt idx="169" formatCode="0.0000">
                  <c:v>875.75</c:v>
                </c:pt>
                <c:pt idx="170" formatCode="0.0000">
                  <c:v>833.75</c:v>
                </c:pt>
                <c:pt idx="171" formatCode="0.0000">
                  <c:v>850.25</c:v>
                </c:pt>
                <c:pt idx="172" formatCode="0.0000">
                  <c:v>861.75</c:v>
                </c:pt>
                <c:pt idx="173" formatCode="0.0000">
                  <c:v>836.75</c:v>
                </c:pt>
                <c:pt idx="174" formatCode="0.0000">
                  <c:v>875</c:v>
                </c:pt>
                <c:pt idx="175" formatCode="0.0000">
                  <c:v>846</c:v>
                </c:pt>
                <c:pt idx="176" formatCode="0.0000">
                  <c:v>922.5</c:v>
                </c:pt>
                <c:pt idx="177" formatCode="0.0000">
                  <c:v>994.5</c:v>
                </c:pt>
                <c:pt idx="178" formatCode="0.0000">
                  <c:v>1133</c:v>
                </c:pt>
                <c:pt idx="179" formatCode="0.0000">
                  <c:v>1137.75</c:v>
                </c:pt>
                <c:pt idx="180" formatCode="0.0000">
                  <c:v>1104</c:v>
                </c:pt>
                <c:pt idx="181" formatCode="0.0000">
                  <c:v>1067.5</c:v>
                </c:pt>
                <c:pt idx="182" formatCode="0.0000">
                  <c:v>1111.25</c:v>
                </c:pt>
                <c:pt idx="183" formatCode="0.0000">
                  <c:v>1012.75</c:v>
                </c:pt>
                <c:pt idx="184" formatCode="0.0000">
                  <c:v>1002.25</c:v>
                </c:pt>
                <c:pt idx="185" formatCode="0.0000">
                  <c:v>970.25</c:v>
                </c:pt>
                <c:pt idx="186" formatCode="0.0000">
                  <c:v>898.5</c:v>
                </c:pt>
                <c:pt idx="187" formatCode="0.0000">
                  <c:v>794.25</c:v>
                </c:pt>
                <c:pt idx="188" formatCode="0.0000">
                  <c:v>748.75</c:v>
                </c:pt>
                <c:pt idx="189" formatCode="0.0000">
                  <c:v>745.25</c:v>
                </c:pt>
                <c:pt idx="190" formatCode="0.0000">
                  <c:v>786.75</c:v>
                </c:pt>
                <c:pt idx="191" formatCode="0.0000">
                  <c:v>724.75</c:v>
                </c:pt>
                <c:pt idx="192" formatCode="0.0000">
                  <c:v>676.25</c:v>
                </c:pt>
                <c:pt idx="193" formatCode="0.0000">
                  <c:v>697.25</c:v>
                </c:pt>
                <c:pt idx="194" formatCode="0.0000">
                  <c:v>698.25</c:v>
                </c:pt>
                <c:pt idx="195" formatCode="0.0000">
                  <c:v>677.75</c:v>
                </c:pt>
                <c:pt idx="196" formatCode="0.0000">
                  <c:v>726.75</c:v>
                </c:pt>
                <c:pt idx="197" formatCode="0.0000">
                  <c:v>742.25</c:v>
                </c:pt>
                <c:pt idx="198" formatCode="0.0000">
                  <c:v>720</c:v>
                </c:pt>
                <c:pt idx="199" formatCode="0.0000">
                  <c:v>711.75</c:v>
                </c:pt>
                <c:pt idx="200" formatCode="0.0000">
                  <c:v>698</c:v>
                </c:pt>
                <c:pt idx="201" formatCode="0.0000">
                  <c:v>691.25</c:v>
                </c:pt>
                <c:pt idx="202" formatCode="0.0000">
                  <c:v>678.25</c:v>
                </c:pt>
                <c:pt idx="203" formatCode="0.0000">
                  <c:v>668</c:v>
                </c:pt>
                <c:pt idx="204" formatCode="0.0000">
                  <c:v>663</c:v>
                </c:pt>
                <c:pt idx="205" formatCode="0.0000">
                  <c:v>623.25</c:v>
                </c:pt>
                <c:pt idx="206" formatCode="0.0000">
                  <c:v>598.75</c:v>
                </c:pt>
                <c:pt idx="207" formatCode="0.0000">
                  <c:v>602</c:v>
                </c:pt>
                <c:pt idx="208" formatCode="0.0000">
                  <c:v>616.75</c:v>
                </c:pt>
                <c:pt idx="209" formatCode="0.0000">
                  <c:v>589</c:v>
                </c:pt>
                <c:pt idx="210" formatCode="0.0000">
                  <c:v>600</c:v>
                </c:pt>
                <c:pt idx="211" formatCode="0.0000">
                  <c:v>661</c:v>
                </c:pt>
                <c:pt idx="212" formatCode="0.0000">
                  <c:v>695.25</c:v>
                </c:pt>
                <c:pt idx="213" formatCode="0.0000">
                  <c:v>687</c:v>
                </c:pt>
                <c:pt idx="214" formatCode="0.0000">
                  <c:v>664.25</c:v>
                </c:pt>
                <c:pt idx="215" formatCode="0.0000">
                  <c:v>653.5</c:v>
                </c:pt>
                <c:pt idx="216" formatCode="0.0000">
                  <c:v>594.75</c:v>
                </c:pt>
                <c:pt idx="217" formatCode="0.0000">
                  <c:v>607.75</c:v>
                </c:pt>
                <c:pt idx="218" formatCode="0.0000">
                  <c:v>601</c:v>
                </c:pt>
                <c:pt idx="219" formatCode="0.0000">
                  <c:v>562.25</c:v>
                </c:pt>
                <c:pt idx="220" formatCode="0.0000">
                  <c:v>559.75</c:v>
                </c:pt>
                <c:pt idx="221" formatCode="0.0000">
                  <c:v>575.25</c:v>
                </c:pt>
                <c:pt idx="222" formatCode="0.0000">
                  <c:v>603.5</c:v>
                </c:pt>
                <c:pt idx="223" formatCode="0.0000">
                  <c:v>622.75</c:v>
                </c:pt>
                <c:pt idx="224" formatCode="0.0000">
                  <c:v>606</c:v>
                </c:pt>
                <c:pt idx="225" formatCode="0.0000">
                  <c:v>586.5</c:v>
                </c:pt>
                <c:pt idx="226" formatCode="0.0000">
                  <c:v>566.5</c:v>
                </c:pt>
                <c:pt idx="227" formatCode="0.0000">
                  <c:v>571.5</c:v>
                </c:pt>
                <c:pt idx="228" formatCode="0.0000">
                  <c:v>569</c:v>
                </c:pt>
                <c:pt idx="229" formatCode="0.0000">
                  <c:v>581.25</c:v>
                </c:pt>
                <c:pt idx="230" formatCode="0.0000">
                  <c:v>554</c:v>
                </c:pt>
                <c:pt idx="231" formatCode="0.0000">
                  <c:v>583</c:v>
                </c:pt>
                <c:pt idx="232" formatCode="0.0000">
                  <c:v>583</c:v>
                </c:pt>
                <c:pt idx="233" formatCode="0.0000">
                  <c:v>615.25</c:v>
                </c:pt>
                <c:pt idx="234" formatCode="0.0000">
                  <c:v>581.25</c:v>
                </c:pt>
                <c:pt idx="235" formatCode="0.0000">
                  <c:v>582.75</c:v>
                </c:pt>
                <c:pt idx="236" formatCode="0.0000">
                  <c:v>577.5</c:v>
                </c:pt>
                <c:pt idx="237" formatCode="0.0000">
                  <c:v>569</c:v>
                </c:pt>
                <c:pt idx="238" formatCode="0.0000">
                  <c:v>602.75</c:v>
                </c:pt>
                <c:pt idx="239" formatCode="0.0000">
                  <c:v>629.5</c:v>
                </c:pt>
                <c:pt idx="240" formatCode="0.0000">
                  <c:v>644.75</c:v>
                </c:pt>
                <c:pt idx="241" formatCode="0.0000">
                  <c:v>637.5</c:v>
                </c:pt>
                <c:pt idx="242" formatCode="0.0000">
                  <c:v>624.25</c:v>
                </c:pt>
                <c:pt idx="243" formatCode="0.0000">
                  <c:v>637.5</c:v>
                </c:pt>
                <c:pt idx="244" formatCode="0.0000">
                  <c:v>648.5</c:v>
                </c:pt>
                <c:pt idx="245" formatCode="0.0000">
                  <c:v>665</c:v>
                </c:pt>
                <c:pt idx="246" formatCode="0.0000">
                  <c:v>666</c:v>
                </c:pt>
                <c:pt idx="247" formatCode="0.0000">
                  <c:v>681.5</c:v>
                </c:pt>
                <c:pt idx="248" formatCode="0.0000">
                  <c:v>656.25</c:v>
                </c:pt>
                <c:pt idx="249" formatCode="0.0000">
                  <c:v>653.75</c:v>
                </c:pt>
                <c:pt idx="250" formatCode="0.0000">
                  <c:v>685</c:v>
                </c:pt>
                <c:pt idx="251" formatCode="0.0000">
                  <c:v>663.75</c:v>
                </c:pt>
              </c:numCache>
            </c:numRef>
          </c:val>
          <c:smooth val="0"/>
          <c:extLst>
            <c:ext xmlns:c16="http://schemas.microsoft.com/office/drawing/2014/chart" uri="{C3380CC4-5D6E-409C-BE32-E72D297353CC}">
              <c16:uniqueId val="{00000005-E4CE-4079-B1DE-2CB07AABC803}"/>
            </c:ext>
          </c:extLst>
        </c:ser>
        <c:dLbls>
          <c:showLegendKey val="0"/>
          <c:showVal val="0"/>
          <c:showCatName val="0"/>
          <c:showSerName val="0"/>
          <c:showPercent val="0"/>
          <c:showBubbleSize val="0"/>
        </c:dLbls>
        <c:marker val="1"/>
        <c:smooth val="0"/>
        <c:axId val="652783512"/>
        <c:axId val="652777240"/>
      </c:lineChart>
      <c:dateAx>
        <c:axId val="652778024"/>
        <c:scaling>
          <c:orientation val="minMax"/>
        </c:scaling>
        <c:delete val="0"/>
        <c:axPos val="b"/>
        <c:numFmt formatCode="yyyy\.m"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652776848"/>
        <c:crossesAt val="0"/>
        <c:auto val="0"/>
        <c:lblOffset val="100"/>
        <c:baseTimeUnit val="days"/>
        <c:majorUnit val="3"/>
        <c:majorTimeUnit val="months"/>
      </c:dateAx>
      <c:valAx>
        <c:axId val="65277684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652778024"/>
        <c:crosses val="autoZero"/>
        <c:crossBetween val="between"/>
      </c:valAx>
      <c:valAx>
        <c:axId val="652777240"/>
        <c:scaling>
          <c:orientation val="minMax"/>
        </c:scaling>
        <c:delete val="0"/>
        <c:axPos val="r"/>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crossAx val="652783512"/>
        <c:crosses val="max"/>
        <c:crossBetween val="between"/>
      </c:valAx>
      <c:dateAx>
        <c:axId val="652783512"/>
        <c:scaling>
          <c:orientation val="minMax"/>
        </c:scaling>
        <c:delete val="1"/>
        <c:axPos val="t"/>
        <c:numFmt formatCode="yyyy\.m" sourceLinked="1"/>
        <c:majorTickMark val="out"/>
        <c:minorTickMark val="none"/>
        <c:tickLblPos val="nextTo"/>
        <c:crossAx val="652777240"/>
        <c:crosses val="max"/>
        <c:auto val="1"/>
        <c:lblOffset val="100"/>
        <c:baseTimeUnit val="days"/>
      </c:dateAx>
      <c:spPr>
        <a:noFill/>
        <a:ln>
          <a:noFill/>
        </a:ln>
        <a:effectLst/>
      </c:spPr>
    </c:plotArea>
    <c:legend>
      <c:legendPos val="t"/>
      <c:layout>
        <c:manualLayout>
          <c:xMode val="edge"/>
          <c:yMode val="edge"/>
          <c:x val="0.18007224898717139"/>
          <c:y val="2.7531976841777585E-2"/>
          <c:w val="0.64001177169095469"/>
          <c:h val="0.11441885999679301"/>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defRPr>
      </a:pPr>
      <a:endParaRPr lang="ko-K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168014736412982"/>
          <c:w val="0.81563888888888902"/>
          <c:h val="0.74534119476676153"/>
        </c:manualLayout>
      </c:layout>
      <c:barChart>
        <c:barDir val="col"/>
        <c:grouping val="clustered"/>
        <c:varyColors val="0"/>
        <c:ser>
          <c:idx val="0"/>
          <c:order val="0"/>
          <c:tx>
            <c:strRef>
              <c:f>Sheet1!$B$1</c:f>
              <c:strCache>
                <c:ptCount val="1"/>
                <c:pt idx="0">
                  <c:v>전체 물동량(좌)</c:v>
                </c:pt>
              </c:strCache>
            </c:strRef>
          </c:tx>
          <c:spPr>
            <a:solidFill>
              <a:srgbClr val="ADE4FF"/>
            </a:solidFill>
            <a:ln w="25400">
              <a:noFill/>
            </a:ln>
            <a:effectLst/>
          </c:spPr>
          <c:invertIfNegative val="0"/>
          <c:dPt>
            <c:idx val="0"/>
            <c:invertIfNegative val="0"/>
            <c:bubble3D val="0"/>
            <c:spPr>
              <a:solidFill>
                <a:srgbClr val="ADE4FF"/>
              </a:solidFill>
              <a:ln w="25400">
                <a:noFill/>
              </a:ln>
              <a:effectLst/>
            </c:spPr>
            <c:extLst>
              <c:ext xmlns:c16="http://schemas.microsoft.com/office/drawing/2014/chart" uri="{C3380CC4-5D6E-409C-BE32-E72D297353CC}">
                <c16:uniqueId val="{00000001-7CC9-40F6-96F7-F176A3BC58A9}"/>
              </c:ext>
            </c:extLst>
          </c:dPt>
          <c:dPt>
            <c:idx val="15"/>
            <c:invertIfNegative val="0"/>
            <c:bubble3D val="0"/>
            <c:spPr>
              <a:solidFill>
                <a:srgbClr val="ADE4FF"/>
              </a:solidFill>
              <a:ln w="25400">
                <a:noFill/>
              </a:ln>
              <a:effectLst/>
            </c:spPr>
            <c:extLst>
              <c:ext xmlns:c16="http://schemas.microsoft.com/office/drawing/2014/chart" uri="{C3380CC4-5D6E-409C-BE32-E72D297353CC}">
                <c16:uniqueId val="{00000003-7CC9-40F6-96F7-F176A3BC58A9}"/>
              </c:ext>
            </c:extLst>
          </c:dPt>
          <c:dPt>
            <c:idx val="16"/>
            <c:invertIfNegative val="0"/>
            <c:bubble3D val="0"/>
            <c:spPr>
              <a:solidFill>
                <a:srgbClr val="ADE4FF"/>
              </a:solidFill>
              <a:ln w="25400">
                <a:noFill/>
              </a:ln>
              <a:effectLst/>
            </c:spPr>
            <c:extLst>
              <c:ext xmlns:c16="http://schemas.microsoft.com/office/drawing/2014/chart" uri="{C3380CC4-5D6E-409C-BE32-E72D297353CC}">
                <c16:uniqueId val="{00000005-7CC9-40F6-96F7-F176A3BC58A9}"/>
              </c:ext>
            </c:extLst>
          </c:dPt>
          <c:dPt>
            <c:idx val="23"/>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E-7CC9-40F6-96F7-F176A3BC58A9}"/>
              </c:ext>
            </c:extLst>
          </c:dPt>
          <c:dPt>
            <c:idx val="24"/>
            <c:invertIfNegative val="0"/>
            <c:bubble3D val="0"/>
            <c:spPr>
              <a:pattFill prst="dkUpDiag">
                <a:fgClr>
                  <a:srgbClr val="ADE4FF"/>
                </a:fgClr>
                <a:bgClr>
                  <a:srgbClr val="FFFFFF"/>
                </a:bgClr>
              </a:pattFill>
              <a:ln w="25400">
                <a:noFill/>
              </a:ln>
              <a:effectLst/>
            </c:spPr>
            <c:extLst>
              <c:ext xmlns:c16="http://schemas.microsoft.com/office/drawing/2014/chart" uri="{C3380CC4-5D6E-409C-BE32-E72D297353CC}">
                <c16:uniqueId val="{0000000F-7CC9-40F6-96F7-F176A3BC58A9}"/>
              </c:ext>
            </c:extLst>
          </c:dPt>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Sheet1!$B$2:$B$26</c:f>
              <c:numCache>
                <c:formatCode>#,##0.0</c:formatCode>
                <c:ptCount val="25"/>
                <c:pt idx="0">
                  <c:v>6394.3142399999997</c:v>
                </c:pt>
                <c:pt idx="1">
                  <c:v>6529.6161499999998</c:v>
                </c:pt>
                <c:pt idx="2">
                  <c:v>6684.9368899999999</c:v>
                </c:pt>
                <c:pt idx="3">
                  <c:v>7010.24521</c:v>
                </c:pt>
                <c:pt idx="4">
                  <c:v>7498.72174</c:v>
                </c:pt>
                <c:pt idx="5">
                  <c:v>7874.4373699999996</c:v>
                </c:pt>
                <c:pt idx="6">
                  <c:v>8164.7517200000002</c:v>
                </c:pt>
                <c:pt idx="7">
                  <c:v>8578.8676300000006</c:v>
                </c:pt>
                <c:pt idx="8">
                  <c:v>8798.8711000000003</c:v>
                </c:pt>
                <c:pt idx="9">
                  <c:v>8449.7960000000003</c:v>
                </c:pt>
                <c:pt idx="10">
                  <c:v>9175.80033</c:v>
                </c:pt>
                <c:pt idx="11">
                  <c:v>9616.6693899999991</c:v>
                </c:pt>
                <c:pt idx="12">
                  <c:v>9973.9257600000001</c:v>
                </c:pt>
                <c:pt idx="13">
                  <c:v>10322.89126</c:v>
                </c:pt>
                <c:pt idx="14">
                  <c:v>10629.566580000001</c:v>
                </c:pt>
                <c:pt idx="15">
                  <c:v>10861.092559999999</c:v>
                </c:pt>
                <c:pt idx="16">
                  <c:v>11184.683919999999</c:v>
                </c:pt>
                <c:pt idx="17">
                  <c:v>11651.06178</c:v>
                </c:pt>
                <c:pt idx="18">
                  <c:v>11978.32965</c:v>
                </c:pt>
                <c:pt idx="19">
                  <c:v>12033.00635</c:v>
                </c:pt>
                <c:pt idx="20">
                  <c:v>11659.78537</c:v>
                </c:pt>
                <c:pt idx="21">
                  <c:v>12052.908170000001</c:v>
                </c:pt>
                <c:pt idx="22">
                  <c:v>12001.922</c:v>
                </c:pt>
                <c:pt idx="23">
                  <c:v>12287.966189999999</c:v>
                </c:pt>
                <c:pt idx="24">
                  <c:v>12592.52363</c:v>
                </c:pt>
              </c:numCache>
            </c:numRef>
          </c:val>
          <c:extLst>
            <c:ext xmlns:c16="http://schemas.microsoft.com/office/drawing/2014/chart" uri="{C3380CC4-5D6E-409C-BE32-E72D297353CC}">
              <c16:uniqueId val="{00000006-7CC9-40F6-96F7-F176A3BC58A9}"/>
            </c:ext>
          </c:extLst>
        </c:ser>
        <c:dLbls>
          <c:showLegendKey val="0"/>
          <c:showVal val="0"/>
          <c:showCatName val="0"/>
          <c:showSerName val="0"/>
          <c:showPercent val="0"/>
          <c:showBubbleSize val="0"/>
        </c:dLbls>
        <c:gapWidth val="40"/>
        <c:overlap val="-10"/>
        <c:axId val="656009096"/>
        <c:axId val="656009488"/>
      </c:barChart>
      <c:lineChart>
        <c:grouping val="standard"/>
        <c:varyColors val="0"/>
        <c:ser>
          <c:idx val="1"/>
          <c:order val="1"/>
          <c:tx>
            <c:strRef>
              <c:f>Sheet1!$C$1</c:f>
              <c:strCache>
                <c:ptCount val="1"/>
                <c:pt idx="0">
                  <c:v>물동량 증감률(우)</c:v>
                </c:pt>
              </c:strCache>
            </c:strRef>
          </c:tx>
          <c:spPr>
            <a:ln w="19050" cap="rnd">
              <a:solidFill>
                <a:srgbClr val="00338D"/>
              </a:solidFill>
              <a:round/>
            </a:ln>
            <a:effectLst/>
          </c:spPr>
          <c:marker>
            <c:symbol val="none"/>
          </c:marker>
          <c:dPt>
            <c:idx val="15"/>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8-7CC9-40F6-96F7-F176A3BC58A9}"/>
              </c:ext>
            </c:extLst>
          </c:dPt>
          <c:dPt>
            <c:idx val="16"/>
            <c:marker>
              <c:symbol val="none"/>
            </c:marker>
            <c:bubble3D val="0"/>
            <c:spPr>
              <a:ln w="19050" cap="rnd">
                <a:solidFill>
                  <a:srgbClr val="00338D"/>
                </a:solidFill>
                <a:prstDash val="solid"/>
                <a:round/>
              </a:ln>
              <a:effectLst/>
            </c:spPr>
            <c:extLst>
              <c:ext xmlns:c16="http://schemas.microsoft.com/office/drawing/2014/chart" uri="{C3380CC4-5D6E-409C-BE32-E72D297353CC}">
                <c16:uniqueId val="{0000000A-7CC9-40F6-96F7-F176A3BC58A9}"/>
              </c:ext>
            </c:extLst>
          </c:dPt>
          <c:dPt>
            <c:idx val="23"/>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0-7CC9-40F6-96F7-F176A3BC58A9}"/>
              </c:ext>
            </c:extLst>
          </c:dPt>
          <c:dPt>
            <c:idx val="24"/>
            <c:marker>
              <c:symbol val="none"/>
            </c:marker>
            <c:bubble3D val="0"/>
            <c:spPr>
              <a:ln w="19050" cap="rnd">
                <a:solidFill>
                  <a:srgbClr val="00338D"/>
                </a:solidFill>
                <a:prstDash val="sysDot"/>
                <a:round/>
              </a:ln>
              <a:effectLst/>
            </c:spPr>
            <c:extLst>
              <c:ext xmlns:c16="http://schemas.microsoft.com/office/drawing/2014/chart" uri="{C3380CC4-5D6E-409C-BE32-E72D297353CC}">
                <c16:uniqueId val="{00000011-7CC9-40F6-96F7-F176A3BC58A9}"/>
              </c:ext>
            </c:extLst>
          </c:dPt>
          <c:dLbls>
            <c:dLbl>
              <c:idx val="25"/>
              <c:layout>
                <c:manualLayout>
                  <c:x val="-4.6173303834808374E-2"/>
                  <c:y val="2.7069898983392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CC9-40F6-96F7-F176A3BC58A9}"/>
                </c:ext>
              </c:extLst>
            </c:dLbl>
            <c:dLbl>
              <c:idx val="2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CC9-40F6-96F7-F176A3BC58A9}"/>
                </c:ext>
              </c:extLst>
            </c:dLbl>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2023(F)</c:v>
                </c:pt>
                <c:pt idx="24">
                  <c:v>2024(F)</c:v>
                </c:pt>
              </c:strCache>
            </c:strRef>
          </c:cat>
          <c:val>
            <c:numRef>
              <c:f>Sheet1!$C$2:$C$26</c:f>
              <c:numCache>
                <c:formatCode>#,##0.0</c:formatCode>
                <c:ptCount val="25"/>
                <c:pt idx="0">
                  <c:v>5.0205200000000003</c:v>
                </c:pt>
                <c:pt idx="1">
                  <c:v>2.1159699999999999</c:v>
                </c:pt>
                <c:pt idx="2">
                  <c:v>2.3787099999999999</c:v>
                </c:pt>
                <c:pt idx="3">
                  <c:v>4.8662900000000002</c:v>
                </c:pt>
                <c:pt idx="4">
                  <c:v>6.9680400000000002</c:v>
                </c:pt>
                <c:pt idx="5">
                  <c:v>5.0103999999999997</c:v>
                </c:pt>
                <c:pt idx="6">
                  <c:v>3.6867999999999999</c:v>
                </c:pt>
                <c:pt idx="7">
                  <c:v>5.0720000000000001</c:v>
                </c:pt>
                <c:pt idx="8">
                  <c:v>2.5644800000000001</c:v>
                </c:pt>
                <c:pt idx="9">
                  <c:v>-3.9672700000000001</c:v>
                </c:pt>
                <c:pt idx="10">
                  <c:v>8.5919799999999995</c:v>
                </c:pt>
                <c:pt idx="11">
                  <c:v>4.8046899999999999</c:v>
                </c:pt>
                <c:pt idx="12">
                  <c:v>3.7149700000000001</c:v>
                </c:pt>
                <c:pt idx="13">
                  <c:v>3.49878</c:v>
                </c:pt>
                <c:pt idx="14">
                  <c:v>2.9708299999999999</c:v>
                </c:pt>
                <c:pt idx="15">
                  <c:v>2.1781299999999999</c:v>
                </c:pt>
                <c:pt idx="16">
                  <c:v>2.9793599999999998</c:v>
                </c:pt>
                <c:pt idx="17">
                  <c:v>4.1697899999999999</c:v>
                </c:pt>
                <c:pt idx="18">
                  <c:v>2.80891</c:v>
                </c:pt>
                <c:pt idx="19">
                  <c:v>0.45645999999999998</c:v>
                </c:pt>
                <c:pt idx="20">
                  <c:v>-3.1016400000000002</c:v>
                </c:pt>
                <c:pt idx="21">
                  <c:v>3.37161</c:v>
                </c:pt>
                <c:pt idx="22">
                  <c:v>-0.42302000000000001</c:v>
                </c:pt>
                <c:pt idx="23">
                  <c:v>2.3833199999999999</c:v>
                </c:pt>
                <c:pt idx="24">
                  <c:v>2.4784999999999999</c:v>
                </c:pt>
              </c:numCache>
            </c:numRef>
          </c:val>
          <c:smooth val="1"/>
          <c:extLst>
            <c:ext xmlns:c16="http://schemas.microsoft.com/office/drawing/2014/chart" uri="{C3380CC4-5D6E-409C-BE32-E72D297353CC}">
              <c16:uniqueId val="{0000000D-7CC9-40F6-96F7-F176A3BC58A9}"/>
            </c:ext>
          </c:extLst>
        </c:ser>
        <c:dLbls>
          <c:showLegendKey val="0"/>
          <c:showVal val="0"/>
          <c:showCatName val="0"/>
          <c:showSerName val="0"/>
          <c:showPercent val="0"/>
          <c:showBubbleSize val="0"/>
        </c:dLbls>
        <c:marker val="1"/>
        <c:smooth val="0"/>
        <c:axId val="656012232"/>
        <c:axId val="656008704"/>
      </c:lineChart>
      <c:catAx>
        <c:axId val="656009096"/>
        <c:scaling>
          <c:orientation val="minMax"/>
        </c:scaling>
        <c:delete val="0"/>
        <c:axPos val="b"/>
        <c:numFmt formatCode="General" sourceLinked="1"/>
        <c:majorTickMark val="out"/>
        <c:minorTickMark val="none"/>
        <c:tickLblPos val="low"/>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9488"/>
        <c:crossesAt val="0"/>
        <c:auto val="0"/>
        <c:lblAlgn val="ctr"/>
        <c:lblOffset val="100"/>
        <c:noMultiLvlLbl val="0"/>
      </c:catAx>
      <c:valAx>
        <c:axId val="656009488"/>
        <c:scaling>
          <c:orientation val="minMax"/>
          <c:max val="15000"/>
          <c:min val="-9000"/>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09096"/>
        <c:crosses val="autoZero"/>
        <c:crossBetween val="between"/>
        <c:majorUnit val="3000"/>
      </c:valAx>
      <c:valAx>
        <c:axId val="656008704"/>
        <c:scaling>
          <c:orientation val="minMax"/>
        </c:scaling>
        <c:delete val="0"/>
        <c:axPos val="r"/>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6012232"/>
        <c:crosses val="max"/>
        <c:crossBetween val="between"/>
      </c:valAx>
      <c:catAx>
        <c:axId val="656012232"/>
        <c:scaling>
          <c:orientation val="minMax"/>
        </c:scaling>
        <c:delete val="1"/>
        <c:axPos val="b"/>
        <c:numFmt formatCode="General" sourceLinked="1"/>
        <c:majorTickMark val="out"/>
        <c:minorTickMark val="none"/>
        <c:tickLblPos val="nextTo"/>
        <c:crossAx val="656008704"/>
        <c:crossesAt val="0"/>
        <c:auto val="1"/>
        <c:lblAlgn val="ctr"/>
        <c:lblOffset val="100"/>
        <c:noMultiLvlLbl val="1"/>
      </c:catAx>
      <c:spPr>
        <a:noFill/>
        <a:ln>
          <a:noFill/>
        </a:ln>
        <a:effectLst/>
      </c:spPr>
    </c:plotArea>
    <c:legend>
      <c:legendPos val="t"/>
      <c:layout>
        <c:manualLayout>
          <c:xMode val="edge"/>
          <c:yMode val="edge"/>
          <c:x val="0.24424163895508458"/>
          <c:y val="3.1464959497512469E-2"/>
          <c:w val="0.51003579098067275"/>
          <c:h val="8.4304776468255196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75000"/>
                  <a:lumOff val="25000"/>
                </a:schemeClr>
              </a:gs>
              <a:gs pos="99000">
                <a:schemeClr val="tx1">
                  <a:lumMod val="75000"/>
                  <a:lumOff val="25000"/>
                </a:schemeClr>
              </a:gs>
            </a:gsLst>
            <a:lin ang="5400000" scaled="1"/>
          </a:gradFill>
        </a:defRPr>
      </a:pPr>
      <a:endParaRPr lang="ko-K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7301581895733"/>
          <c:y val="0.1791536049683424"/>
          <c:w val="0.74613493340315518"/>
          <c:h val="0.72112502781949239"/>
        </c:manualLayout>
      </c:layout>
      <c:doughnutChart>
        <c:varyColors val="1"/>
        <c:ser>
          <c:idx val="0"/>
          <c:order val="0"/>
          <c:tx>
            <c:strRef>
              <c:f>Sheet1!$B$1</c:f>
              <c:strCache>
                <c:ptCount val="1"/>
                <c:pt idx="0">
                  <c:v>품목별 비중</c:v>
                </c:pt>
              </c:strCache>
            </c:strRef>
          </c:tx>
          <c:dPt>
            <c:idx val="0"/>
            <c:bubble3D val="0"/>
            <c:spPr>
              <a:solidFill>
                <a:schemeClr val="accent1"/>
              </a:solidFill>
              <a:ln w="19050">
                <a:noFill/>
              </a:ln>
              <a:effectLst/>
            </c:spPr>
            <c:extLst>
              <c:ext xmlns:c16="http://schemas.microsoft.com/office/drawing/2014/chart" uri="{C3380CC4-5D6E-409C-BE32-E72D297353CC}">
                <c16:uniqueId val="{00000001-4EA8-40C7-81C3-B9C1604127BF}"/>
              </c:ext>
            </c:extLst>
          </c:dPt>
          <c:dPt>
            <c:idx val="1"/>
            <c:bubble3D val="0"/>
            <c:spPr>
              <a:solidFill>
                <a:schemeClr val="accent2"/>
              </a:solidFill>
              <a:ln w="19050">
                <a:noFill/>
              </a:ln>
              <a:effectLst/>
            </c:spPr>
            <c:extLst>
              <c:ext xmlns:c16="http://schemas.microsoft.com/office/drawing/2014/chart" uri="{C3380CC4-5D6E-409C-BE32-E72D297353CC}">
                <c16:uniqueId val="{00000003-4EA8-40C7-81C3-B9C1604127BF}"/>
              </c:ext>
            </c:extLst>
          </c:dPt>
          <c:dPt>
            <c:idx val="2"/>
            <c:bubble3D val="0"/>
            <c:spPr>
              <a:solidFill>
                <a:schemeClr val="accent3"/>
              </a:solidFill>
              <a:ln w="19050">
                <a:noFill/>
              </a:ln>
              <a:effectLst/>
            </c:spPr>
            <c:extLst>
              <c:ext xmlns:c16="http://schemas.microsoft.com/office/drawing/2014/chart" uri="{C3380CC4-5D6E-409C-BE32-E72D297353CC}">
                <c16:uniqueId val="{00000005-4EA8-40C7-81C3-B9C1604127BF}"/>
              </c:ext>
            </c:extLst>
          </c:dPt>
          <c:dPt>
            <c:idx val="3"/>
            <c:bubble3D val="0"/>
            <c:spPr>
              <a:solidFill>
                <a:schemeClr val="accent4"/>
              </a:solidFill>
              <a:ln w="19050">
                <a:noFill/>
              </a:ln>
              <a:effectLst/>
            </c:spPr>
            <c:extLst>
              <c:ext xmlns:c16="http://schemas.microsoft.com/office/drawing/2014/chart" uri="{C3380CC4-5D6E-409C-BE32-E72D297353CC}">
                <c16:uniqueId val="{00000007-4EA8-40C7-81C3-B9C1604127BF}"/>
              </c:ext>
            </c:extLst>
          </c:dPt>
          <c:dPt>
            <c:idx val="4"/>
            <c:bubble3D val="0"/>
            <c:spPr>
              <a:solidFill>
                <a:schemeClr val="accent5"/>
              </a:solidFill>
              <a:ln w="19050">
                <a:noFill/>
              </a:ln>
              <a:effectLst/>
            </c:spPr>
            <c:extLst>
              <c:ext xmlns:c16="http://schemas.microsoft.com/office/drawing/2014/chart" uri="{C3380CC4-5D6E-409C-BE32-E72D297353CC}">
                <c16:uniqueId val="{00000009-4EA8-40C7-81C3-B9C1604127BF}"/>
              </c:ext>
            </c:extLst>
          </c:dPt>
          <c:dPt>
            <c:idx val="5"/>
            <c:bubble3D val="0"/>
            <c:spPr>
              <a:solidFill>
                <a:schemeClr val="accent6"/>
              </a:solidFill>
              <a:ln w="19050">
                <a:noFill/>
              </a:ln>
              <a:effectLst/>
            </c:spPr>
            <c:extLst>
              <c:ext xmlns:c16="http://schemas.microsoft.com/office/drawing/2014/chart" uri="{C3380CC4-5D6E-409C-BE32-E72D297353CC}">
                <c16:uniqueId val="{0000000B-E366-4F8B-93DE-7142737D2278}"/>
              </c:ext>
            </c:extLst>
          </c:dPt>
          <c:dLbls>
            <c:dLbl>
              <c:idx val="4"/>
              <c:layout>
                <c:manualLayout>
                  <c:x val="-7.9297805989309248E-3"/>
                  <c:y val="-8.214035398171367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EA8-40C7-81C3-B9C1604127BF}"/>
                </c:ext>
              </c:extLst>
            </c:dLbl>
            <c:numFmt formatCode="0.0%" sourceLinked="0"/>
            <c:spPr>
              <a:noFill/>
              <a:ln>
                <a:noFill/>
              </a:ln>
              <a:effectLst/>
            </c:spPr>
            <c:txPr>
              <a:bodyPr rot="0" spcFirstLastPara="1" vertOverflow="ellipsis" vert="horz" wrap="square" anchor="ctr" anchorCtr="1"/>
              <a:lstStyle/>
              <a:p>
                <a:pPr>
                  <a:defRPr sz="1000" b="1" i="0" u="none" strike="noStrike" kern="1200" baseline="0">
                    <a:gradFill>
                      <a:gsLst>
                        <a:gs pos="0">
                          <a:schemeClr val="bg1"/>
                        </a:gs>
                        <a:gs pos="99000">
                          <a:schemeClr val="bg1"/>
                        </a:gs>
                      </a:gsLst>
                      <a:lin ang="5400000" scaled="1"/>
                    </a:gradFill>
                    <a:latin typeface="+mj-ea"/>
                    <a:ea typeface="+mj-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 벌크선</c:v>
                </c:pt>
                <c:pt idx="1">
                  <c:v>탱커선</c:v>
                </c:pt>
                <c:pt idx="2">
                  <c:v>LPG 선</c:v>
                </c:pt>
                <c:pt idx="3">
                  <c:v>LNG 선</c:v>
                </c:pt>
                <c:pt idx="4">
                  <c:v>컨테이너선</c:v>
                </c:pt>
                <c:pt idx="5">
                  <c:v>기타</c:v>
                </c:pt>
              </c:strCache>
            </c:strRef>
          </c:cat>
          <c:val>
            <c:numRef>
              <c:f>Sheet1!$B$2:$B$7</c:f>
              <c:numCache>
                <c:formatCode>0.0%</c:formatCode>
                <c:ptCount val="6"/>
                <c:pt idx="0">
                  <c:v>0.42901894619571479</c:v>
                </c:pt>
                <c:pt idx="1">
                  <c:v>0.31029640082553644</c:v>
                </c:pt>
                <c:pt idx="2">
                  <c:v>1.3315051381651304E-2</c:v>
                </c:pt>
                <c:pt idx="3">
                  <c:v>2.5579434478804314E-2</c:v>
                </c:pt>
                <c:pt idx="4">
                  <c:v>0.13483564428149059</c:v>
                </c:pt>
                <c:pt idx="5">
                  <c:v>8.6954522836802495E-2</c:v>
                </c:pt>
              </c:numCache>
            </c:numRef>
          </c:val>
          <c:extLst>
            <c:ext xmlns:c16="http://schemas.microsoft.com/office/drawing/2014/chart" uri="{C3380CC4-5D6E-409C-BE32-E72D297353CC}">
              <c16:uniqueId val="{0000000A-4EA8-40C7-81C3-B9C1604127BF}"/>
            </c:ext>
          </c:extLst>
        </c:ser>
        <c:dLbls>
          <c:showLegendKey val="0"/>
          <c:showVal val="0"/>
          <c:showCatName val="0"/>
          <c:showSerName val="0"/>
          <c:showPercent val="0"/>
          <c:showBubbleSize val="0"/>
          <c:showLeaderLines val="1"/>
        </c:dLbls>
        <c:firstSliceAng val="0"/>
        <c:holeSize val="40"/>
      </c:doughnutChart>
      <c:spPr>
        <a:noFill/>
        <a:ln>
          <a:noFill/>
        </a:ln>
        <a:effectLst/>
      </c:spPr>
    </c:plotArea>
    <c:legend>
      <c:legendPos val="t"/>
      <c:layout>
        <c:manualLayout>
          <c:xMode val="edge"/>
          <c:yMode val="edge"/>
          <c:x val="1.072688189339535E-2"/>
          <c:y val="2.3010532603237117E-2"/>
          <c:w val="0.97455621190233677"/>
          <c:h val="8.3267326523383325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481071779744333E-2"/>
          <c:y val="0.16358899827564166"/>
          <c:w val="0.80623785184032548"/>
          <c:h val="0.66390299998291546"/>
        </c:manualLayout>
      </c:layout>
      <c:lineChart>
        <c:grouping val="standard"/>
        <c:varyColors val="0"/>
        <c:ser>
          <c:idx val="0"/>
          <c:order val="0"/>
          <c:tx>
            <c:strRef>
              <c:f>Sheet1!$B$1</c:f>
              <c:strCache>
                <c:ptCount val="1"/>
                <c:pt idx="0">
                  <c:v>BDI(좌)</c:v>
                </c:pt>
              </c:strCache>
            </c:strRef>
          </c:tx>
          <c:spPr>
            <a:ln w="19050" cap="rnd">
              <a:solidFill>
                <a:srgbClr val="00338D"/>
              </a:solidFill>
              <a:round/>
            </a:ln>
            <a:effectLst/>
          </c:spPr>
          <c:marker>
            <c:symbol val="none"/>
          </c:marker>
          <c:dPt>
            <c:idx val="34"/>
            <c:marker>
              <c:symbol val="circle"/>
              <c:size val="5"/>
              <c:spPr>
                <a:solidFill>
                  <a:srgbClr val="FFFFFF"/>
                </a:solidFill>
                <a:ln w="9525">
                  <a:solidFill>
                    <a:srgbClr val="00338D"/>
                  </a:solidFill>
                </a:ln>
                <a:effectLst/>
              </c:spPr>
            </c:marker>
            <c:bubble3D val="0"/>
            <c:extLst>
              <c:ext xmlns:c16="http://schemas.microsoft.com/office/drawing/2014/chart" uri="{C3380CC4-5D6E-409C-BE32-E72D297353CC}">
                <c16:uniqueId val="{00000001-EBF6-42F9-B93A-DFCEDA53D343}"/>
              </c:ext>
            </c:extLst>
          </c:dPt>
          <c:dPt>
            <c:idx val="40"/>
            <c:marker>
              <c:symbol val="circle"/>
              <c:size val="5"/>
              <c:spPr>
                <a:solidFill>
                  <a:srgbClr val="FFFFFF"/>
                </a:solidFill>
                <a:ln w="9525">
                  <a:solidFill>
                    <a:srgbClr val="00338D"/>
                  </a:solidFill>
                </a:ln>
                <a:effectLst/>
              </c:spPr>
            </c:marker>
            <c:bubble3D val="0"/>
            <c:extLst>
              <c:ext xmlns:c16="http://schemas.microsoft.com/office/drawing/2014/chart" uri="{C3380CC4-5D6E-409C-BE32-E72D297353CC}">
                <c16:uniqueId val="{00000002-EBF6-42F9-B93A-DFCEDA53D343}"/>
              </c:ext>
            </c:extLst>
          </c:dPt>
          <c:dLbls>
            <c:dLbl>
              <c:idx val="34"/>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BF6-42F9-B93A-DFCEDA53D343}"/>
                </c:ext>
              </c:extLst>
            </c:dLbl>
            <c:dLbl>
              <c:idx val="4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BF6-42F9-B93A-DFCEDA53D343}"/>
                </c:ext>
              </c:extLst>
            </c:dLbl>
            <c:numFmt formatCode="#,##0_);[Red]\(#,##0\)" sourceLinked="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Sheet1!$A$6:$A$48</c:f>
              <c:strCache>
                <c:ptCount val="43"/>
                <c:pt idx="0">
                  <c:v>2013.1Q</c:v>
                </c:pt>
                <c:pt idx="1">
                  <c:v>2Q</c:v>
                </c:pt>
                <c:pt idx="2">
                  <c:v>3Q</c:v>
                </c:pt>
                <c:pt idx="3">
                  <c:v>4Q</c:v>
                </c:pt>
                <c:pt idx="4">
                  <c:v>2014.1Q</c:v>
                </c:pt>
                <c:pt idx="5">
                  <c:v>2Q</c:v>
                </c:pt>
                <c:pt idx="6">
                  <c:v>3Q</c:v>
                </c:pt>
                <c:pt idx="7">
                  <c:v>4Q</c:v>
                </c:pt>
                <c:pt idx="8">
                  <c:v>2015.1Q</c:v>
                </c:pt>
                <c:pt idx="9">
                  <c:v>2Q</c:v>
                </c:pt>
                <c:pt idx="10">
                  <c:v>3Q</c:v>
                </c:pt>
                <c:pt idx="11">
                  <c:v>4Q</c:v>
                </c:pt>
                <c:pt idx="12">
                  <c:v>2016.1Q</c:v>
                </c:pt>
                <c:pt idx="13">
                  <c:v>2Q</c:v>
                </c:pt>
                <c:pt idx="14">
                  <c:v>3Q</c:v>
                </c:pt>
                <c:pt idx="15">
                  <c:v>4Q</c:v>
                </c:pt>
                <c:pt idx="16">
                  <c:v>2017.1Q</c:v>
                </c:pt>
                <c:pt idx="17">
                  <c:v>2Q</c:v>
                </c:pt>
                <c:pt idx="18">
                  <c:v>3Q</c:v>
                </c:pt>
                <c:pt idx="19">
                  <c:v>4Q</c:v>
                </c:pt>
                <c:pt idx="20">
                  <c:v>2018.1Q</c:v>
                </c:pt>
                <c:pt idx="21">
                  <c:v>2Q</c:v>
                </c:pt>
                <c:pt idx="22">
                  <c:v>3Q</c:v>
                </c:pt>
                <c:pt idx="23">
                  <c:v>4Q</c:v>
                </c:pt>
                <c:pt idx="24">
                  <c:v>2019.1Q</c:v>
                </c:pt>
                <c:pt idx="25">
                  <c:v>2Q</c:v>
                </c:pt>
                <c:pt idx="26">
                  <c:v>3Q</c:v>
                </c:pt>
                <c:pt idx="27">
                  <c:v>4Q</c:v>
                </c:pt>
                <c:pt idx="28">
                  <c:v>2020.1Q</c:v>
                </c:pt>
                <c:pt idx="29">
                  <c:v>2Q</c:v>
                </c:pt>
                <c:pt idx="30">
                  <c:v>3Q</c:v>
                </c:pt>
                <c:pt idx="31">
                  <c:v>4Q</c:v>
                </c:pt>
                <c:pt idx="32">
                  <c:v>2021.1Q</c:v>
                </c:pt>
                <c:pt idx="33">
                  <c:v>2Q</c:v>
                </c:pt>
                <c:pt idx="34">
                  <c:v>3Q</c:v>
                </c:pt>
                <c:pt idx="35">
                  <c:v>4Q</c:v>
                </c:pt>
                <c:pt idx="36">
                  <c:v>2022.1Q</c:v>
                </c:pt>
                <c:pt idx="37">
                  <c:v>2Q</c:v>
                </c:pt>
                <c:pt idx="38">
                  <c:v>3Q</c:v>
                </c:pt>
                <c:pt idx="39">
                  <c:v>4Q</c:v>
                </c:pt>
                <c:pt idx="40">
                  <c:v>2023.1Q</c:v>
                </c:pt>
                <c:pt idx="41">
                  <c:v>2Q</c:v>
                </c:pt>
                <c:pt idx="42">
                  <c:v>3Q</c:v>
                </c:pt>
              </c:strCache>
            </c:strRef>
          </c:cat>
          <c:val>
            <c:numRef>
              <c:f>Sheet1!$B$6:$B$48</c:f>
              <c:numCache>
                <c:formatCode>#,##0.00</c:formatCode>
                <c:ptCount val="43"/>
                <c:pt idx="0">
                  <c:v>796.35483999999997</c:v>
                </c:pt>
                <c:pt idx="1">
                  <c:v>887.79031999999995</c:v>
                </c:pt>
                <c:pt idx="2">
                  <c:v>1291.89231</c:v>
                </c:pt>
                <c:pt idx="3">
                  <c:v>1853.7049199999999</c:v>
                </c:pt>
                <c:pt idx="4">
                  <c:v>1370.74603</c:v>
                </c:pt>
                <c:pt idx="5">
                  <c:v>981.77049</c:v>
                </c:pt>
                <c:pt idx="6">
                  <c:v>949.84614999999997</c:v>
                </c:pt>
                <c:pt idx="7">
                  <c:v>1120.2950800000001</c:v>
                </c:pt>
                <c:pt idx="8">
                  <c:v>614.09523999999999</c:v>
                </c:pt>
                <c:pt idx="9">
                  <c:v>631.95082000000002</c:v>
                </c:pt>
                <c:pt idx="10">
                  <c:v>973.76922999999999</c:v>
                </c:pt>
                <c:pt idx="11">
                  <c:v>639.63933999999995</c:v>
                </c:pt>
                <c:pt idx="12">
                  <c:v>358.40323000000001</c:v>
                </c:pt>
                <c:pt idx="13">
                  <c:v>611.55556000000001</c:v>
                </c:pt>
                <c:pt idx="14">
                  <c:v>736.47691999999995</c:v>
                </c:pt>
                <c:pt idx="15">
                  <c:v>994.33333000000005</c:v>
                </c:pt>
                <c:pt idx="16">
                  <c:v>945.17187999999999</c:v>
                </c:pt>
                <c:pt idx="17">
                  <c:v>1005.80328</c:v>
                </c:pt>
                <c:pt idx="18">
                  <c:v>1137.2031300000001</c:v>
                </c:pt>
                <c:pt idx="19">
                  <c:v>1508.95</c:v>
                </c:pt>
                <c:pt idx="20">
                  <c:v>1175.4761900000001</c:v>
                </c:pt>
                <c:pt idx="21">
                  <c:v>1259.9516100000001</c:v>
                </c:pt>
                <c:pt idx="22">
                  <c:v>1607.3593800000001</c:v>
                </c:pt>
                <c:pt idx="23">
                  <c:v>1362.52459</c:v>
                </c:pt>
                <c:pt idx="24">
                  <c:v>797.73015999999996</c:v>
                </c:pt>
                <c:pt idx="25">
                  <c:v>995.11474999999996</c:v>
                </c:pt>
                <c:pt idx="26">
                  <c:v>2030.38462</c:v>
                </c:pt>
                <c:pt idx="27">
                  <c:v>1561.8196700000001</c:v>
                </c:pt>
                <c:pt idx="28">
                  <c:v>591.5625</c:v>
                </c:pt>
                <c:pt idx="29">
                  <c:v>783.49180000000001</c:v>
                </c:pt>
                <c:pt idx="30">
                  <c:v>1521.6153899999999</c:v>
                </c:pt>
                <c:pt idx="31">
                  <c:v>1361.4918</c:v>
                </c:pt>
                <c:pt idx="32">
                  <c:v>1738.8412699999999</c:v>
                </c:pt>
                <c:pt idx="33">
                  <c:v>2792.5409800000002</c:v>
                </c:pt>
                <c:pt idx="34">
                  <c:v>3732.09231</c:v>
                </c:pt>
                <c:pt idx="35">
                  <c:v>3497.8196699999999</c:v>
                </c:pt>
                <c:pt idx="36">
                  <c:v>2041.0793699999999</c:v>
                </c:pt>
                <c:pt idx="37">
                  <c:v>2529.6666700000001</c:v>
                </c:pt>
                <c:pt idx="38">
                  <c:v>1654.8281300000001</c:v>
                </c:pt>
                <c:pt idx="39">
                  <c:v>1522.9333300000001</c:v>
                </c:pt>
                <c:pt idx="40">
                  <c:v>1010.67188</c:v>
                </c:pt>
                <c:pt idx="41">
                  <c:v>1312.76667</c:v>
                </c:pt>
                <c:pt idx="42">
                  <c:v>1193.7968800000001</c:v>
                </c:pt>
              </c:numCache>
            </c:numRef>
          </c:val>
          <c:smooth val="1"/>
          <c:extLst>
            <c:ext xmlns:c16="http://schemas.microsoft.com/office/drawing/2014/chart" uri="{C3380CC4-5D6E-409C-BE32-E72D297353CC}">
              <c16:uniqueId val="{00000000-BE3F-4B93-88EA-3A776FE0B97E}"/>
            </c:ext>
          </c:extLst>
        </c:ser>
        <c:dLbls>
          <c:showLegendKey val="0"/>
          <c:showVal val="0"/>
          <c:showCatName val="0"/>
          <c:showSerName val="0"/>
          <c:showPercent val="0"/>
          <c:showBubbleSize val="0"/>
        </c:dLbls>
        <c:marker val="1"/>
        <c:smooth val="0"/>
        <c:axId val="652778024"/>
        <c:axId val="652776848"/>
      </c:lineChart>
      <c:lineChart>
        <c:grouping val="standard"/>
        <c:varyColors val="0"/>
        <c:ser>
          <c:idx val="1"/>
          <c:order val="1"/>
          <c:tx>
            <c:strRef>
              <c:f>Sheet1!$C$1</c:f>
              <c:strCache>
                <c:ptCount val="1"/>
                <c:pt idx="0">
                  <c:v>벙커유(우)</c:v>
                </c:pt>
              </c:strCache>
            </c:strRef>
          </c:tx>
          <c:spPr>
            <a:ln w="19050" cap="rnd">
              <a:solidFill>
                <a:srgbClr val="00338D"/>
              </a:solidFill>
              <a:prstDash val="sysDot"/>
              <a:round/>
            </a:ln>
            <a:effectLst/>
          </c:spPr>
          <c:marker>
            <c:symbol val="none"/>
          </c:marker>
          <c:cat>
            <c:strRef>
              <c:f>Sheet1!$A$6:$A$48</c:f>
              <c:strCache>
                <c:ptCount val="43"/>
                <c:pt idx="0">
                  <c:v>2013.1Q</c:v>
                </c:pt>
                <c:pt idx="1">
                  <c:v>2Q</c:v>
                </c:pt>
                <c:pt idx="2">
                  <c:v>3Q</c:v>
                </c:pt>
                <c:pt idx="3">
                  <c:v>4Q</c:v>
                </c:pt>
                <c:pt idx="4">
                  <c:v>2014.1Q</c:v>
                </c:pt>
                <c:pt idx="5">
                  <c:v>2Q</c:v>
                </c:pt>
                <c:pt idx="6">
                  <c:v>3Q</c:v>
                </c:pt>
                <c:pt idx="7">
                  <c:v>4Q</c:v>
                </c:pt>
                <c:pt idx="8">
                  <c:v>2015.1Q</c:v>
                </c:pt>
                <c:pt idx="9">
                  <c:v>2Q</c:v>
                </c:pt>
                <c:pt idx="10">
                  <c:v>3Q</c:v>
                </c:pt>
                <c:pt idx="11">
                  <c:v>4Q</c:v>
                </c:pt>
                <c:pt idx="12">
                  <c:v>2016.1Q</c:v>
                </c:pt>
                <c:pt idx="13">
                  <c:v>2Q</c:v>
                </c:pt>
                <c:pt idx="14">
                  <c:v>3Q</c:v>
                </c:pt>
                <c:pt idx="15">
                  <c:v>4Q</c:v>
                </c:pt>
                <c:pt idx="16">
                  <c:v>2017.1Q</c:v>
                </c:pt>
                <c:pt idx="17">
                  <c:v>2Q</c:v>
                </c:pt>
                <c:pt idx="18">
                  <c:v>3Q</c:v>
                </c:pt>
                <c:pt idx="19">
                  <c:v>4Q</c:v>
                </c:pt>
                <c:pt idx="20">
                  <c:v>2018.1Q</c:v>
                </c:pt>
                <c:pt idx="21">
                  <c:v>2Q</c:v>
                </c:pt>
                <c:pt idx="22">
                  <c:v>3Q</c:v>
                </c:pt>
                <c:pt idx="23">
                  <c:v>4Q</c:v>
                </c:pt>
                <c:pt idx="24">
                  <c:v>2019.1Q</c:v>
                </c:pt>
                <c:pt idx="25">
                  <c:v>2Q</c:v>
                </c:pt>
                <c:pt idx="26">
                  <c:v>3Q</c:v>
                </c:pt>
                <c:pt idx="27">
                  <c:v>4Q</c:v>
                </c:pt>
                <c:pt idx="28">
                  <c:v>2020.1Q</c:v>
                </c:pt>
                <c:pt idx="29">
                  <c:v>2Q</c:v>
                </c:pt>
                <c:pt idx="30">
                  <c:v>3Q</c:v>
                </c:pt>
                <c:pt idx="31">
                  <c:v>4Q</c:v>
                </c:pt>
                <c:pt idx="32">
                  <c:v>2021.1Q</c:v>
                </c:pt>
                <c:pt idx="33">
                  <c:v>2Q</c:v>
                </c:pt>
                <c:pt idx="34">
                  <c:v>3Q</c:v>
                </c:pt>
                <c:pt idx="35">
                  <c:v>4Q</c:v>
                </c:pt>
                <c:pt idx="36">
                  <c:v>2022.1Q</c:v>
                </c:pt>
                <c:pt idx="37">
                  <c:v>2Q</c:v>
                </c:pt>
                <c:pt idx="38">
                  <c:v>3Q</c:v>
                </c:pt>
                <c:pt idx="39">
                  <c:v>4Q</c:v>
                </c:pt>
                <c:pt idx="40">
                  <c:v>2023.1Q</c:v>
                </c:pt>
                <c:pt idx="41">
                  <c:v>2Q</c:v>
                </c:pt>
                <c:pt idx="42">
                  <c:v>3Q</c:v>
                </c:pt>
              </c:strCache>
            </c:strRef>
          </c:cat>
          <c:val>
            <c:numRef>
              <c:f>Sheet1!$C$6:$C$48</c:f>
              <c:numCache>
                <c:formatCode>#,##0.00</c:formatCode>
                <c:ptCount val="43"/>
                <c:pt idx="0">
                  <c:v>641.69231000000002</c:v>
                </c:pt>
                <c:pt idx="1">
                  <c:v>607.15385000000003</c:v>
                </c:pt>
                <c:pt idx="2">
                  <c:v>600.73077000000001</c:v>
                </c:pt>
                <c:pt idx="3">
                  <c:v>613.30768999999998</c:v>
                </c:pt>
                <c:pt idx="4">
                  <c:v>612.23077000000001</c:v>
                </c:pt>
                <c:pt idx="5">
                  <c:v>595.26922999999999</c:v>
                </c:pt>
                <c:pt idx="6">
                  <c:v>588.69231000000002</c:v>
                </c:pt>
                <c:pt idx="7">
                  <c:v>447.11538999999999</c:v>
                </c:pt>
                <c:pt idx="8">
                  <c:v>322.65384999999998</c:v>
                </c:pt>
                <c:pt idx="9">
                  <c:v>357.26922999999999</c:v>
                </c:pt>
                <c:pt idx="10">
                  <c:v>269.15384999999998</c:v>
                </c:pt>
                <c:pt idx="11">
                  <c:v>220.92308</c:v>
                </c:pt>
                <c:pt idx="12">
                  <c:v>166.96154000000001</c:v>
                </c:pt>
                <c:pt idx="13">
                  <c:v>217.84614999999999</c:v>
                </c:pt>
                <c:pt idx="14">
                  <c:v>248</c:v>
                </c:pt>
                <c:pt idx="15">
                  <c:v>299.23077000000001</c:v>
                </c:pt>
                <c:pt idx="16">
                  <c:v>323.84615000000002</c:v>
                </c:pt>
                <c:pt idx="17">
                  <c:v>306.73077000000001</c:v>
                </c:pt>
                <c:pt idx="18">
                  <c:v>320.11538999999999</c:v>
                </c:pt>
                <c:pt idx="19">
                  <c:v>364.07691999999997</c:v>
                </c:pt>
                <c:pt idx="20">
                  <c:v>377.26922999999999</c:v>
                </c:pt>
                <c:pt idx="21">
                  <c:v>430.96154000000001</c:v>
                </c:pt>
                <c:pt idx="22">
                  <c:v>464.26922999999999</c:v>
                </c:pt>
                <c:pt idx="23">
                  <c:v>458.03845999999999</c:v>
                </c:pt>
                <c:pt idx="24">
                  <c:v>414.65384999999998</c:v>
                </c:pt>
                <c:pt idx="25">
                  <c:v>414.03845999999999</c:v>
                </c:pt>
                <c:pt idx="26">
                  <c:v>434.42308000000003</c:v>
                </c:pt>
                <c:pt idx="27">
                  <c:v>347.01922999999999</c:v>
                </c:pt>
                <c:pt idx="28">
                  <c:v>304.07691999999997</c:v>
                </c:pt>
                <c:pt idx="29">
                  <c:v>202.78845999999999</c:v>
                </c:pt>
                <c:pt idx="30">
                  <c:v>276</c:v>
                </c:pt>
                <c:pt idx="31">
                  <c:v>296.05768999999998</c:v>
                </c:pt>
                <c:pt idx="32">
                  <c:v>371</c:v>
                </c:pt>
                <c:pt idx="33">
                  <c:v>393.26922999999999</c:v>
                </c:pt>
                <c:pt idx="34">
                  <c:v>432.48077000000001</c:v>
                </c:pt>
                <c:pt idx="35">
                  <c:v>465.35714000000002</c:v>
                </c:pt>
                <c:pt idx="36">
                  <c:v>555.14583000000005</c:v>
                </c:pt>
                <c:pt idx="37">
                  <c:v>679.36539000000005</c:v>
                </c:pt>
                <c:pt idx="38">
                  <c:v>477.07143000000002</c:v>
                </c:pt>
                <c:pt idx="39">
                  <c:v>397.57691999999997</c:v>
                </c:pt>
                <c:pt idx="40">
                  <c:v>419</c:v>
                </c:pt>
                <c:pt idx="41">
                  <c:v>456.65384999999998</c:v>
                </c:pt>
                <c:pt idx="42">
                  <c:v>536.28845999999999</c:v>
                </c:pt>
              </c:numCache>
            </c:numRef>
          </c:val>
          <c:smooth val="1"/>
          <c:extLst>
            <c:ext xmlns:c16="http://schemas.microsoft.com/office/drawing/2014/chart" uri="{C3380CC4-5D6E-409C-BE32-E72D297353CC}">
              <c16:uniqueId val="{00000003-BE3F-4B93-88EA-3A776FE0B97E}"/>
            </c:ext>
          </c:extLst>
        </c:ser>
        <c:ser>
          <c:idx val="2"/>
          <c:order val="2"/>
          <c:tx>
            <c:strRef>
              <c:f>Sheet1!$D$1</c:f>
              <c:strCache>
                <c:ptCount val="1"/>
                <c:pt idx="0">
                  <c:v>MGO(우)</c:v>
                </c:pt>
              </c:strCache>
            </c:strRef>
          </c:tx>
          <c:spPr>
            <a:ln w="19050" cap="rnd">
              <a:solidFill>
                <a:srgbClr val="00B0F0"/>
              </a:solidFill>
              <a:prstDash val="sysDot"/>
              <a:round/>
            </a:ln>
            <a:effectLst/>
          </c:spPr>
          <c:marker>
            <c:symbol val="none"/>
          </c:marker>
          <c:cat>
            <c:strRef>
              <c:f>Sheet1!$A$6:$A$48</c:f>
              <c:strCache>
                <c:ptCount val="43"/>
                <c:pt idx="0">
                  <c:v>2013.1Q</c:v>
                </c:pt>
                <c:pt idx="1">
                  <c:v>2Q</c:v>
                </c:pt>
                <c:pt idx="2">
                  <c:v>3Q</c:v>
                </c:pt>
                <c:pt idx="3">
                  <c:v>4Q</c:v>
                </c:pt>
                <c:pt idx="4">
                  <c:v>2014.1Q</c:v>
                </c:pt>
                <c:pt idx="5">
                  <c:v>2Q</c:v>
                </c:pt>
                <c:pt idx="6">
                  <c:v>3Q</c:v>
                </c:pt>
                <c:pt idx="7">
                  <c:v>4Q</c:v>
                </c:pt>
                <c:pt idx="8">
                  <c:v>2015.1Q</c:v>
                </c:pt>
                <c:pt idx="9">
                  <c:v>2Q</c:v>
                </c:pt>
                <c:pt idx="10">
                  <c:v>3Q</c:v>
                </c:pt>
                <c:pt idx="11">
                  <c:v>4Q</c:v>
                </c:pt>
                <c:pt idx="12">
                  <c:v>2016.1Q</c:v>
                </c:pt>
                <c:pt idx="13">
                  <c:v>2Q</c:v>
                </c:pt>
                <c:pt idx="14">
                  <c:v>3Q</c:v>
                </c:pt>
                <c:pt idx="15">
                  <c:v>4Q</c:v>
                </c:pt>
                <c:pt idx="16">
                  <c:v>2017.1Q</c:v>
                </c:pt>
                <c:pt idx="17">
                  <c:v>2Q</c:v>
                </c:pt>
                <c:pt idx="18">
                  <c:v>3Q</c:v>
                </c:pt>
                <c:pt idx="19">
                  <c:v>4Q</c:v>
                </c:pt>
                <c:pt idx="20">
                  <c:v>2018.1Q</c:v>
                </c:pt>
                <c:pt idx="21">
                  <c:v>2Q</c:v>
                </c:pt>
                <c:pt idx="22">
                  <c:v>3Q</c:v>
                </c:pt>
                <c:pt idx="23">
                  <c:v>4Q</c:v>
                </c:pt>
                <c:pt idx="24">
                  <c:v>2019.1Q</c:v>
                </c:pt>
                <c:pt idx="25">
                  <c:v>2Q</c:v>
                </c:pt>
                <c:pt idx="26">
                  <c:v>3Q</c:v>
                </c:pt>
                <c:pt idx="27">
                  <c:v>4Q</c:v>
                </c:pt>
                <c:pt idx="28">
                  <c:v>2020.1Q</c:v>
                </c:pt>
                <c:pt idx="29">
                  <c:v>2Q</c:v>
                </c:pt>
                <c:pt idx="30">
                  <c:v>3Q</c:v>
                </c:pt>
                <c:pt idx="31">
                  <c:v>4Q</c:v>
                </c:pt>
                <c:pt idx="32">
                  <c:v>2021.1Q</c:v>
                </c:pt>
                <c:pt idx="33">
                  <c:v>2Q</c:v>
                </c:pt>
                <c:pt idx="34">
                  <c:v>3Q</c:v>
                </c:pt>
                <c:pt idx="35">
                  <c:v>4Q</c:v>
                </c:pt>
                <c:pt idx="36">
                  <c:v>2022.1Q</c:v>
                </c:pt>
                <c:pt idx="37">
                  <c:v>2Q</c:v>
                </c:pt>
                <c:pt idx="38">
                  <c:v>3Q</c:v>
                </c:pt>
                <c:pt idx="39">
                  <c:v>4Q</c:v>
                </c:pt>
                <c:pt idx="40">
                  <c:v>2023.1Q</c:v>
                </c:pt>
                <c:pt idx="41">
                  <c:v>2Q</c:v>
                </c:pt>
                <c:pt idx="42">
                  <c:v>3Q</c:v>
                </c:pt>
              </c:strCache>
            </c:strRef>
          </c:cat>
          <c:val>
            <c:numRef>
              <c:f>Sheet1!$D$6:$D$48</c:f>
              <c:numCache>
                <c:formatCode>#,##0.00</c:formatCode>
                <c:ptCount val="43"/>
                <c:pt idx="0">
                  <c:v>954.03845999999999</c:v>
                </c:pt>
                <c:pt idx="1">
                  <c:v>880.03845999999999</c:v>
                </c:pt>
                <c:pt idx="2">
                  <c:v>933.38462000000004</c:v>
                </c:pt>
                <c:pt idx="3">
                  <c:v>938.57691999999997</c:v>
                </c:pt>
                <c:pt idx="4">
                  <c:v>929.38462000000004</c:v>
                </c:pt>
                <c:pt idx="5">
                  <c:v>918.11539000000005</c:v>
                </c:pt>
                <c:pt idx="6">
                  <c:v>884.38462000000004</c:v>
                </c:pt>
                <c:pt idx="7">
                  <c:v>701.26922999999999</c:v>
                </c:pt>
                <c:pt idx="8">
                  <c:v>542.11539000000005</c:v>
                </c:pt>
                <c:pt idx="9">
                  <c:v>569.23077000000001</c:v>
                </c:pt>
                <c:pt idx="10">
                  <c:v>469.53845999999999</c:v>
                </c:pt>
                <c:pt idx="11">
                  <c:v>416.88461999999998</c:v>
                </c:pt>
                <c:pt idx="12">
                  <c:v>309.84615000000002</c:v>
                </c:pt>
                <c:pt idx="13">
                  <c:v>407.26922999999999</c:v>
                </c:pt>
                <c:pt idx="14">
                  <c:v>418.07143000000002</c:v>
                </c:pt>
                <c:pt idx="15">
                  <c:v>468.73077000000001</c:v>
                </c:pt>
                <c:pt idx="16">
                  <c:v>491.23077000000001</c:v>
                </c:pt>
                <c:pt idx="17">
                  <c:v>462.30768999999998</c:v>
                </c:pt>
                <c:pt idx="18">
                  <c:v>476.11538999999999</c:v>
                </c:pt>
                <c:pt idx="19">
                  <c:v>543.38462000000004</c:v>
                </c:pt>
                <c:pt idx="20">
                  <c:v>588.19231000000002</c:v>
                </c:pt>
                <c:pt idx="21">
                  <c:v>657.23077000000001</c:v>
                </c:pt>
                <c:pt idx="22">
                  <c:v>676.42308000000003</c:v>
                </c:pt>
                <c:pt idx="23">
                  <c:v>643.38462000000004</c:v>
                </c:pt>
                <c:pt idx="24">
                  <c:v>589.42308000000003</c:v>
                </c:pt>
                <c:pt idx="25">
                  <c:v>609.5</c:v>
                </c:pt>
                <c:pt idx="26">
                  <c:v>594.61539000000005</c:v>
                </c:pt>
                <c:pt idx="27">
                  <c:v>595.09614999999997</c:v>
                </c:pt>
                <c:pt idx="28">
                  <c:v>519.11539000000005</c:v>
                </c:pt>
                <c:pt idx="29">
                  <c:v>292.61538999999999</c:v>
                </c:pt>
                <c:pt idx="30">
                  <c:v>373.94231000000002</c:v>
                </c:pt>
                <c:pt idx="31">
                  <c:v>376.78845999999999</c:v>
                </c:pt>
                <c:pt idx="32">
                  <c:v>502.88461999999998</c:v>
                </c:pt>
                <c:pt idx="33">
                  <c:v>555.61539000000005</c:v>
                </c:pt>
                <c:pt idx="34">
                  <c:v>586.28845999999999</c:v>
                </c:pt>
                <c:pt idx="35">
                  <c:v>676.48213999999996</c:v>
                </c:pt>
                <c:pt idx="36">
                  <c:v>880.60416999999995</c:v>
                </c:pt>
                <c:pt idx="37">
                  <c:v>1203.3076900000001</c:v>
                </c:pt>
                <c:pt idx="38">
                  <c:v>1055.7142899999999</c:v>
                </c:pt>
                <c:pt idx="39">
                  <c:v>1002.21154</c:v>
                </c:pt>
                <c:pt idx="40">
                  <c:v>826.21154000000001</c:v>
                </c:pt>
                <c:pt idx="41">
                  <c:v>713.63462000000004</c:v>
                </c:pt>
                <c:pt idx="42">
                  <c:v>875.88462000000004</c:v>
                </c:pt>
              </c:numCache>
            </c:numRef>
          </c:val>
          <c:smooth val="1"/>
          <c:extLst>
            <c:ext xmlns:c16="http://schemas.microsoft.com/office/drawing/2014/chart" uri="{C3380CC4-5D6E-409C-BE32-E72D297353CC}">
              <c16:uniqueId val="{00000004-BE3F-4B93-88EA-3A776FE0B97E}"/>
            </c:ext>
          </c:extLst>
        </c:ser>
        <c:dLbls>
          <c:showLegendKey val="0"/>
          <c:showVal val="0"/>
          <c:showCatName val="0"/>
          <c:showSerName val="0"/>
          <c:showPercent val="0"/>
          <c:showBubbleSize val="0"/>
        </c:dLbls>
        <c:marker val="1"/>
        <c:smooth val="0"/>
        <c:axId val="652783512"/>
        <c:axId val="652777240"/>
      </c:lineChart>
      <c:catAx>
        <c:axId val="652778024"/>
        <c:scaling>
          <c:orientation val="minMax"/>
        </c:scaling>
        <c:delete val="0"/>
        <c:axPos val="b"/>
        <c:numFmt formatCode="General"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6848"/>
        <c:crossesAt val="0"/>
        <c:auto val="0"/>
        <c:lblAlgn val="ctr"/>
        <c:lblOffset val="100"/>
        <c:noMultiLvlLbl val="0"/>
      </c:catAx>
      <c:valAx>
        <c:axId val="652776848"/>
        <c:scaling>
          <c:orientation val="minMax"/>
        </c:scaling>
        <c:delete val="0"/>
        <c:axPos val="l"/>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8024"/>
        <c:crosses val="autoZero"/>
        <c:crossBetween val="between"/>
      </c:valAx>
      <c:valAx>
        <c:axId val="652777240"/>
        <c:scaling>
          <c:orientation val="minMax"/>
        </c:scaling>
        <c:delete val="0"/>
        <c:axPos val="r"/>
        <c:numFmt formatCode="#,##0_);[Red]\(#,##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83512"/>
        <c:crosses val="max"/>
        <c:crossBetween val="between"/>
      </c:valAx>
      <c:catAx>
        <c:axId val="652783512"/>
        <c:scaling>
          <c:orientation val="minMax"/>
        </c:scaling>
        <c:delete val="1"/>
        <c:axPos val="t"/>
        <c:numFmt formatCode="General" sourceLinked="1"/>
        <c:majorTickMark val="out"/>
        <c:minorTickMark val="none"/>
        <c:tickLblPos val="nextTo"/>
        <c:crossAx val="652777240"/>
        <c:crosses val="max"/>
        <c:auto val="1"/>
        <c:lblAlgn val="ctr"/>
        <c:lblOffset val="100"/>
        <c:noMultiLvlLbl val="0"/>
      </c:catAx>
      <c:spPr>
        <a:noFill/>
        <a:ln>
          <a:noFill/>
        </a:ln>
        <a:effectLst/>
      </c:spPr>
    </c:plotArea>
    <c:legend>
      <c:legendPos val="t"/>
      <c:layout>
        <c:manualLayout>
          <c:xMode val="edge"/>
          <c:yMode val="edge"/>
          <c:x val="0.16223725321297058"/>
          <c:y val="5.371844592130634E-2"/>
          <c:w val="0.64497345081286239"/>
          <c:h val="7.3517160559360348E-2"/>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75000"/>
                  <a:lumOff val="25000"/>
                </a:schemeClr>
              </a:gs>
              <a:gs pos="99000">
                <a:schemeClr val="tx1">
                  <a:lumMod val="75000"/>
                  <a:lumOff val="25000"/>
                </a:schemeClr>
              </a:gs>
            </a:gsLst>
            <a:lin ang="5400000" scaled="1"/>
          </a:gradFill>
        </a:defRPr>
      </a:pPr>
      <a:endParaRPr lang="ko-K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8288316025062E-2"/>
          <c:y val="0.18197078290161425"/>
          <c:w val="0.81841931174315163"/>
          <c:h val="0.66569272359782194"/>
        </c:manualLayout>
      </c:layout>
      <c:barChart>
        <c:barDir val="col"/>
        <c:grouping val="clustered"/>
        <c:varyColors val="0"/>
        <c:ser>
          <c:idx val="0"/>
          <c:order val="0"/>
          <c:tx>
            <c:strRef>
              <c:f>Sheet1!$B$1</c:f>
              <c:strCache>
                <c:ptCount val="1"/>
                <c:pt idx="0">
                  <c:v>수요증감률(좌)</c:v>
                </c:pt>
              </c:strCache>
            </c:strRef>
          </c:tx>
          <c:spPr>
            <a:solidFill>
              <a:srgbClr val="ADE4FF"/>
            </a:solidFill>
            <a:ln w="19050">
              <a:noFill/>
            </a:ln>
            <a:effectLst/>
          </c:spPr>
          <c:invertIfNegative val="0"/>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Sheet1!$B$12:$B$26</c:f>
              <c:numCache>
                <c:formatCode>#,##0.0</c:formatCode>
                <c:ptCount val="15"/>
                <c:pt idx="0">
                  <c:v>12.095179999999999</c:v>
                </c:pt>
                <c:pt idx="1">
                  <c:v>6.5855699999999997</c:v>
                </c:pt>
                <c:pt idx="2">
                  <c:v>6.1372200000000001</c:v>
                </c:pt>
                <c:pt idx="3">
                  <c:v>5.3579400000000001</c:v>
                </c:pt>
                <c:pt idx="4">
                  <c:v>5.7643899999999997</c:v>
                </c:pt>
                <c:pt idx="5">
                  <c:v>0.36275000000000002</c:v>
                </c:pt>
                <c:pt idx="6">
                  <c:v>1.6030199999999999</c:v>
                </c:pt>
                <c:pt idx="7">
                  <c:v>4.7852199999999998</c:v>
                </c:pt>
                <c:pt idx="8">
                  <c:v>2.68425</c:v>
                </c:pt>
                <c:pt idx="9">
                  <c:v>0.41006999999999999</c:v>
                </c:pt>
                <c:pt idx="10">
                  <c:v>-1.10589</c:v>
                </c:pt>
                <c:pt idx="11">
                  <c:v>3.3503500000000002</c:v>
                </c:pt>
                <c:pt idx="12">
                  <c:v>-2.8499400000000001</c:v>
                </c:pt>
                <c:pt idx="13">
                  <c:v>3.0630299999999999</c:v>
                </c:pt>
                <c:pt idx="14">
                  <c:v>1.2093100000000001</c:v>
                </c:pt>
              </c:numCache>
            </c:numRef>
          </c:val>
          <c:extLst>
            <c:ext xmlns:c16="http://schemas.microsoft.com/office/drawing/2014/chart" uri="{C3380CC4-5D6E-409C-BE32-E72D297353CC}">
              <c16:uniqueId val="{00000000-4026-4A9F-9A58-6DC085B9F1A3}"/>
            </c:ext>
          </c:extLst>
        </c:ser>
        <c:ser>
          <c:idx val="1"/>
          <c:order val="1"/>
          <c:tx>
            <c:strRef>
              <c:f>Sheet1!$C$1</c:f>
              <c:strCache>
                <c:ptCount val="1"/>
                <c:pt idx="0">
                  <c:v>공급증감률(좌)</c:v>
                </c:pt>
              </c:strCache>
            </c:strRef>
          </c:tx>
          <c:spPr>
            <a:pattFill prst="dkDnDiag">
              <a:fgClr>
                <a:srgbClr val="ADE4FF"/>
              </a:fgClr>
              <a:bgClr>
                <a:sysClr val="window" lastClr="FFFFFF"/>
              </a:bgClr>
            </a:pattFill>
            <a:ln w="19050">
              <a:noFill/>
              <a:prstDash val="sysDot"/>
            </a:ln>
            <a:effectLst/>
          </c:spPr>
          <c:invertIfNegative val="0"/>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Sheet1!$C$12:$C$26</c:f>
              <c:numCache>
                <c:formatCode>#,##0.0</c:formatCode>
                <c:ptCount val="15"/>
                <c:pt idx="0">
                  <c:v>17.085000000000001</c:v>
                </c:pt>
                <c:pt idx="1">
                  <c:v>14.835000000000001</c:v>
                </c:pt>
                <c:pt idx="2">
                  <c:v>10.617000000000001</c:v>
                </c:pt>
                <c:pt idx="3">
                  <c:v>5.72</c:v>
                </c:pt>
                <c:pt idx="4">
                  <c:v>4.3390000000000004</c:v>
                </c:pt>
                <c:pt idx="5">
                  <c:v>2.3460000000000001</c:v>
                </c:pt>
                <c:pt idx="6">
                  <c:v>2.1709999999999998</c:v>
                </c:pt>
                <c:pt idx="7">
                  <c:v>2.9209999999999998</c:v>
                </c:pt>
                <c:pt idx="8">
                  <c:v>2.9169999999999998</c:v>
                </c:pt>
                <c:pt idx="9">
                  <c:v>3.9769999999999999</c:v>
                </c:pt>
                <c:pt idx="10">
                  <c:v>3.798</c:v>
                </c:pt>
                <c:pt idx="11">
                  <c:v>3.6040000000000001</c:v>
                </c:pt>
                <c:pt idx="12">
                  <c:v>2.8540000000000001</c:v>
                </c:pt>
                <c:pt idx="13">
                  <c:v>2.855</c:v>
                </c:pt>
                <c:pt idx="14">
                  <c:v>2.2930000000000001</c:v>
                </c:pt>
              </c:numCache>
            </c:numRef>
          </c:val>
          <c:extLst>
            <c:ext xmlns:c16="http://schemas.microsoft.com/office/drawing/2014/chart" uri="{C3380CC4-5D6E-409C-BE32-E72D297353CC}">
              <c16:uniqueId val="{00000001-4026-4A9F-9A58-6DC085B9F1A3}"/>
            </c:ext>
          </c:extLst>
        </c:ser>
        <c:dLbls>
          <c:showLegendKey val="0"/>
          <c:showVal val="0"/>
          <c:showCatName val="0"/>
          <c:showSerName val="0"/>
          <c:showPercent val="0"/>
          <c:showBubbleSize val="0"/>
        </c:dLbls>
        <c:gapWidth val="110"/>
        <c:overlap val="-10"/>
        <c:axId val="652776456"/>
        <c:axId val="652779592"/>
      </c:barChart>
      <c:lineChart>
        <c:grouping val="standard"/>
        <c:varyColors val="0"/>
        <c:ser>
          <c:idx val="2"/>
          <c:order val="2"/>
          <c:tx>
            <c:strRef>
              <c:f>Sheet1!$D$1</c:f>
              <c:strCache>
                <c:ptCount val="1"/>
                <c:pt idx="0">
                  <c:v>수요증감률-공급증감률(우)</c:v>
                </c:pt>
              </c:strCache>
            </c:strRef>
          </c:tx>
          <c:spPr>
            <a:ln w="19050" cap="rnd">
              <a:solidFill>
                <a:srgbClr val="00338D"/>
              </a:solidFill>
              <a:prstDash val="solid"/>
              <a:round/>
            </a:ln>
            <a:effectLst/>
          </c:spPr>
          <c:marker>
            <c:symbol val="circle"/>
            <c:size val="6"/>
            <c:spPr>
              <a:solidFill>
                <a:sysClr val="window" lastClr="FFFFFF"/>
              </a:solidFill>
              <a:ln w="15875">
                <a:solidFill>
                  <a:srgbClr val="00338D"/>
                </a:solidFill>
                <a:prstDash val="solid"/>
              </a:ln>
              <a:effectLst/>
            </c:spPr>
          </c:marker>
          <c:dPt>
            <c:idx val="4"/>
            <c:marker>
              <c:symbol val="circle"/>
              <c:size val="6"/>
              <c:spPr>
                <a:solidFill>
                  <a:sysClr val="window" lastClr="FFFFFF"/>
                </a:solidFill>
                <a:ln w="15875">
                  <a:solidFill>
                    <a:srgbClr val="00338D"/>
                  </a:solidFill>
                  <a:prstDash val="solid"/>
                </a:ln>
                <a:effectLst/>
              </c:spPr>
            </c:marker>
            <c:bubble3D val="0"/>
            <c:extLst>
              <c:ext xmlns:c16="http://schemas.microsoft.com/office/drawing/2014/chart" uri="{C3380CC4-5D6E-409C-BE32-E72D297353CC}">
                <c16:uniqueId val="{00000002-4026-4A9F-9A58-6DC085B9F1A3}"/>
              </c:ext>
            </c:extLst>
          </c:dPt>
          <c:dPt>
            <c:idx val="5"/>
            <c:marker>
              <c:symbol val="circle"/>
              <c:size val="6"/>
              <c:spPr>
                <a:solidFill>
                  <a:sysClr val="window" lastClr="FFFFFF"/>
                </a:solidFill>
                <a:ln w="15875">
                  <a:solidFill>
                    <a:srgbClr val="00338D"/>
                  </a:solidFill>
                  <a:prstDash val="solid"/>
                </a:ln>
                <a:effectLst/>
              </c:spPr>
            </c:marker>
            <c:bubble3D val="0"/>
            <c:extLst>
              <c:ext xmlns:c16="http://schemas.microsoft.com/office/drawing/2014/chart" uri="{C3380CC4-5D6E-409C-BE32-E72D297353CC}">
                <c16:uniqueId val="{00000003-4026-4A9F-9A58-6DC085B9F1A3}"/>
              </c:ext>
            </c:extLst>
          </c:dPt>
          <c:dLbls>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Sheet1!$A$12:$A$26</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2023(F)</c:v>
                </c:pt>
                <c:pt idx="14">
                  <c:v>2024(F)</c:v>
                </c:pt>
              </c:strCache>
            </c:strRef>
          </c:cat>
          <c:val>
            <c:numRef>
              <c:f>Sheet1!$D$12:$D$26</c:f>
              <c:numCache>
                <c:formatCode>0.0</c:formatCode>
                <c:ptCount val="15"/>
                <c:pt idx="0">
                  <c:v>-4.9898200000000017</c:v>
                </c:pt>
                <c:pt idx="1">
                  <c:v>-8.2494300000000003</c:v>
                </c:pt>
                <c:pt idx="2">
                  <c:v>-4.4797800000000008</c:v>
                </c:pt>
                <c:pt idx="3">
                  <c:v>-0.3620599999999996</c:v>
                </c:pt>
                <c:pt idx="4">
                  <c:v>1.4253899999999993</c:v>
                </c:pt>
                <c:pt idx="5">
                  <c:v>-1.98325</c:v>
                </c:pt>
                <c:pt idx="6">
                  <c:v>-0.56797999999999993</c:v>
                </c:pt>
                <c:pt idx="7">
                  <c:v>1.86422</c:v>
                </c:pt>
                <c:pt idx="8">
                  <c:v>-0.23274999999999979</c:v>
                </c:pt>
                <c:pt idx="9">
                  <c:v>-3.5669299999999997</c:v>
                </c:pt>
                <c:pt idx="10">
                  <c:v>-4.9038900000000005</c:v>
                </c:pt>
                <c:pt idx="11">
                  <c:v>-0.25364999999999993</c:v>
                </c:pt>
                <c:pt idx="12">
                  <c:v>-5.7039400000000002</c:v>
                </c:pt>
                <c:pt idx="13">
                  <c:v>0.20802999999999994</c:v>
                </c:pt>
                <c:pt idx="14">
                  <c:v>-1.08369</c:v>
                </c:pt>
              </c:numCache>
            </c:numRef>
          </c:val>
          <c:smooth val="1"/>
          <c:extLst>
            <c:ext xmlns:c16="http://schemas.microsoft.com/office/drawing/2014/chart" uri="{C3380CC4-5D6E-409C-BE32-E72D297353CC}">
              <c16:uniqueId val="{00000004-4026-4A9F-9A58-6DC085B9F1A3}"/>
            </c:ext>
          </c:extLst>
        </c:ser>
        <c:dLbls>
          <c:showLegendKey val="0"/>
          <c:showVal val="0"/>
          <c:showCatName val="0"/>
          <c:showSerName val="0"/>
          <c:showPercent val="0"/>
          <c:showBubbleSize val="0"/>
        </c:dLbls>
        <c:marker val="1"/>
        <c:smooth val="0"/>
        <c:axId val="141738000"/>
        <c:axId val="351001168"/>
      </c:lineChart>
      <c:catAx>
        <c:axId val="652776456"/>
        <c:scaling>
          <c:orientation val="minMax"/>
        </c:scaling>
        <c:delete val="0"/>
        <c:axPos val="b"/>
        <c:numFmt formatCode="General" sourceLinked="1"/>
        <c:majorTickMark val="out"/>
        <c:minorTickMark val="none"/>
        <c:tickLblPos val="low"/>
        <c:spPr>
          <a:noFill/>
          <a:ln w="9525" cap="flat" cmpd="sng" algn="ctr">
            <a:solidFill>
              <a:sysClr val="window" lastClr="FFFFFF">
                <a:lumMod val="65000"/>
              </a:sysClr>
            </a:solidFill>
            <a:round/>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9592"/>
        <c:crosses val="autoZero"/>
        <c:auto val="1"/>
        <c:lblAlgn val="ctr"/>
        <c:lblOffset val="100"/>
        <c:noMultiLvlLbl val="0"/>
      </c:catAx>
      <c:valAx>
        <c:axId val="652779592"/>
        <c:scaling>
          <c:orientation val="minMax"/>
        </c:scaling>
        <c:delete val="0"/>
        <c:axPos val="l"/>
        <c:numFmt formatCode="#,##0_ "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652776456"/>
        <c:crosses val="autoZero"/>
        <c:crossBetween val="between"/>
      </c:valAx>
      <c:valAx>
        <c:axId val="351001168"/>
        <c:scaling>
          <c:orientation val="minMax"/>
          <c:max val="40"/>
          <c:min val="-10"/>
        </c:scaling>
        <c:delete val="0"/>
        <c:axPos val="r"/>
        <c:numFmt formatCode="#,##0_ " sourceLinked="0"/>
        <c:majorTickMark val="out"/>
        <c:minorTickMark val="none"/>
        <c:tickLblPos val="nextTo"/>
        <c:spPr>
          <a:noFill/>
          <a:ln>
            <a:solidFill>
              <a:srgbClr val="FFFFFF">
                <a:lumMod val="65000"/>
              </a:srgbClr>
            </a:solidFill>
          </a:ln>
          <a:effectLst/>
        </c:spPr>
        <c:txPr>
          <a:bodyPr rot="-60000000" spcFirstLastPara="1" vertOverflow="ellipsis" vert="horz" wrap="square" anchor="ctr" anchorCtr="1"/>
          <a:lstStyle/>
          <a:p>
            <a:pPr>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crossAx val="141738000"/>
        <c:crosses val="max"/>
        <c:crossBetween val="between"/>
        <c:majorUnit val="10"/>
      </c:valAx>
      <c:catAx>
        <c:axId val="141738000"/>
        <c:scaling>
          <c:orientation val="minMax"/>
        </c:scaling>
        <c:delete val="1"/>
        <c:axPos val="b"/>
        <c:numFmt formatCode="General" sourceLinked="1"/>
        <c:majorTickMark val="out"/>
        <c:minorTickMark val="none"/>
        <c:tickLblPos val="nextTo"/>
        <c:crossAx val="351001168"/>
        <c:crosses val="autoZero"/>
        <c:auto val="1"/>
        <c:lblAlgn val="ctr"/>
        <c:lblOffset val="100"/>
        <c:noMultiLvlLbl val="0"/>
      </c:catAx>
      <c:spPr>
        <a:noFill/>
        <a:ln>
          <a:noFill/>
        </a:ln>
        <a:effectLst/>
      </c:spPr>
    </c:plotArea>
    <c:legend>
      <c:legendPos val="t"/>
      <c:layout>
        <c:manualLayout>
          <c:xMode val="edge"/>
          <c:yMode val="edge"/>
          <c:x val="8.3580550794489478E-2"/>
          <c:y val="6.8243327319106567E-2"/>
          <c:w val="0.82388752142479726"/>
          <c:h val="0.13972676077437574"/>
        </c:manualLayout>
      </c:layout>
      <c:overlay val="0"/>
      <c:spPr>
        <a:noFill/>
        <a:ln>
          <a:noFill/>
        </a:ln>
        <a:effectLst/>
      </c:spPr>
      <c:txPr>
        <a:bodyPr rot="0" spcFirstLastPara="1" vertOverflow="ellipsis" vert="horz" wrap="square" anchor="ctr" anchorCtr="1"/>
        <a:lstStyle/>
        <a:p>
          <a:pPr marL="36000">
            <a:defRPr sz="800" b="0" i="0" u="none" strike="noStrike" kern="1200" baseline="0">
              <a:gradFill>
                <a:gsLst>
                  <a:gs pos="0">
                    <a:schemeClr val="tx1">
                      <a:lumMod val="75000"/>
                      <a:lumOff val="25000"/>
                    </a:schemeClr>
                  </a:gs>
                  <a:gs pos="99000">
                    <a:schemeClr val="tx1">
                      <a:lumMod val="75000"/>
                      <a:lumOff val="25000"/>
                    </a:schemeClr>
                  </a:gs>
                </a:gsLst>
                <a:lin ang="5400000" scaled="1"/>
              </a:gradFill>
              <a:latin typeface="+mn-lt"/>
              <a:ea typeface="+mn-ea"/>
              <a:cs typeface="+mn-cs"/>
            </a:defRPr>
          </a:pPr>
          <a:endParaRPr lang="ko-KR"/>
        </a:p>
      </c:txPr>
    </c:legend>
    <c:plotVisOnly val="1"/>
    <c:dispBlanksAs val="gap"/>
    <c:showDLblsOverMax val="0"/>
  </c:chart>
  <c:spPr>
    <a:noFill/>
    <a:ln>
      <a:noFill/>
    </a:ln>
    <a:effectLst/>
  </c:spPr>
  <c:txPr>
    <a:bodyPr/>
    <a:lstStyle/>
    <a:p>
      <a:pPr>
        <a:defRPr sz="800">
          <a:gradFill>
            <a:gsLst>
              <a:gs pos="0">
                <a:schemeClr val="tx1">
                  <a:lumMod val="75000"/>
                  <a:lumOff val="25000"/>
                </a:schemeClr>
              </a:gs>
              <a:gs pos="99000">
                <a:schemeClr val="tx1">
                  <a:lumMod val="75000"/>
                  <a:lumOff val="25000"/>
                </a:schemeClr>
              </a:gs>
            </a:gsLst>
            <a:lin ang="5400000" scaled="1"/>
          </a:gradFill>
        </a:defRPr>
      </a:pPr>
      <a:endParaRPr lang="ko-KR"/>
    </a:p>
  </c:txPr>
  <c:externalData r:id="rId4">
    <c:autoUpdate val="0"/>
  </c:externalData>
  <c:userShapes r:id="rId5"/>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설비투자</cx:pt>
          <cx:pt idx="1">인건비</cx:pt>
          <cx:pt idx="2">보험</cx:pt>
          <cx:pt idx="3">선용품</cx:pt>
          <cx:pt idx="4">유지 
보수</cx:pt>
          <cx:pt idx="5">경영
관리</cx:pt>
          <cx:pt idx="6">윤활유</cx:pt>
          <cx:pt idx="7">연료</cx:pt>
        </cx:lvl>
        <cx:lvl ptCount="0"/>
        <cx:lvl ptCount="0"/>
      </cx:strDim>
      <cx:numDim type="size">
        <cx:f>Sheet1!$B$2:$B$9</cx:f>
        <cx:lvl ptCount="8" formatCode="0.0%">
          <cx:pt idx="0">0.27000000000000002</cx:pt>
          <cx:pt idx="1">0.17000000000000001</cx:pt>
          <cx:pt idx="2">0.029999999999999999</cx:pt>
          <cx:pt idx="3">0.02</cx:pt>
          <cx:pt idx="4">0.070000000000000007</cx:pt>
          <cx:pt idx="5">0.040000000000000001</cx:pt>
          <cx:pt idx="6">0.02</cx:pt>
          <cx:pt idx="7">0.38</cx:pt>
        </cx:lvl>
      </cx:numDim>
    </cx:data>
  </cx:chartData>
  <cx:chart>
    <cx:plotArea>
      <cx:plotAreaRegion>
        <cx:series layoutId="treemap" uniqueId="{BA3F81E6-5F79-4568-B65E-F151ED5286A9}">
          <cx:tx>
            <cx:txData>
              <cx:f>Sheet1!$B$1</cx:f>
              <cx:v>계열1</cx:v>
            </cx:txData>
          </cx:tx>
          <cx:spPr>
            <a:ln w="6350">
              <a:solidFill>
                <a:schemeClr val="bg1"/>
              </a:solidFill>
            </a:ln>
          </cx:spPr>
          <cx:dataLabels pos="inEnd">
            <cx:txPr>
              <a:bodyPr vertOverflow="overflow" horzOverflow="overflow" wrap="square" lIns="0" tIns="0" rIns="0" bIns="0"/>
              <a:lstStyle/>
              <a:p>
                <a:pPr algn="ctr" rtl="0">
                  <a:defRPr sz="800" b="1" i="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pPr>
                <a:endParaRPr lang="ko-KR" altLang="en-US" sz="800" b="1">
                  <a:gradFill>
                    <a:gsLst>
                      <a:gs pos="0">
                        <a:schemeClr val="bg1"/>
                      </a:gs>
                      <a:gs pos="100000">
                        <a:schemeClr val="bg1"/>
                      </a:gs>
                    </a:gsLst>
                    <a:lin ang="5400000" scaled="1"/>
                  </a:gradFill>
                </a:endParaRPr>
              </a:p>
            </cx:txPr>
            <cx:visibility seriesName="0" categoryName="1" value="0"/>
            <cx:dataLabel idx="3">
              <cx:txPr>
                <a:bodyPr vertOverflow="overflow" horzOverflow="overflow" wrap="square" lIns="0" tIns="0" rIns="0" bIns="0"/>
                <a:lstStyle/>
                <a:p>
                  <a:pPr algn="ctr" rtl="0">
                    <a:defRPr sz="600"/>
                  </a:pPr>
                  <a:r>
                    <a:rPr lang="ko-KR" altLang="en-US" sz="600" b="1">
                      <a:gradFill>
                        <a:gsLst>
                          <a:gs pos="0">
                            <a:schemeClr val="bg1"/>
                          </a:gs>
                          <a:gs pos="100000">
                            <a:schemeClr val="bg1"/>
                          </a:gs>
                        </a:gsLst>
                        <a:lin ang="5400000" scaled="1"/>
                      </a:gradFill>
                    </a:rPr>
                    <a:t>선용품</a:t>
                  </a:r>
                </a:p>
              </cx:txPr>
            </cx:dataLabel>
            <cx:dataLabel idx="6">
              <cx:txPr>
                <a:bodyPr vertOverflow="overflow" horzOverflow="overflow" wrap="square" lIns="0" tIns="0" rIns="0" bIns="0"/>
                <a:lstStyle/>
                <a:p>
                  <a:pPr algn="ctr" rtl="0">
                    <a:defRPr sz="600"/>
                  </a:pPr>
                  <a:r>
                    <a:rPr lang="ko-KR" altLang="en-US" sz="600" b="1">
                      <a:gradFill>
                        <a:gsLst>
                          <a:gs pos="0">
                            <a:schemeClr val="bg1"/>
                          </a:gs>
                          <a:gs pos="100000">
                            <a:schemeClr val="bg1"/>
                          </a:gs>
                        </a:gsLst>
                        <a:lin ang="5400000" scaled="1"/>
                      </a:gradFill>
                    </a:rPr>
                    <a:t>윤활유</a:t>
                  </a:r>
                </a:p>
              </cx:txPr>
            </cx:dataLabel>
          </cx:dataLabels>
          <cx:dataId val="0"/>
          <cx:layoutPr>
            <cx:parentLabelLayout val="overlapping"/>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위반법령 규제사항 미준수(충돌예방규칙 등)</cx:pt>
          <cx:pt idx="1">향해일반원칙 미준수(경계, 침로선정 유지 등)</cx:pt>
          <cx:pt idx="2">기타 운항과실</cx:pt>
          <cx:pt idx="3">기관취급불량</cx:pt>
          <cx:pt idx="4">기상 등 불가항력</cx:pt>
        </cx:lvl>
        <cx:lvl ptCount="0"/>
        <cx:lvl ptCount="0"/>
      </cx:strDim>
      <cx:numDim type="size">
        <cx:f>Sheet1!$B$2:$B$6</cx:f>
        <cx:lvl ptCount="5" formatCode="0.00%">
          <cx:pt idx="0">0.22</cx:pt>
          <cx:pt idx="1">0.60999999999999999</cx:pt>
          <cx:pt idx="2">0.11899999999999999</cx:pt>
          <cx:pt idx="3">0.034000000000000002</cx:pt>
          <cx:pt idx="4">0.017000000000000001</cx:pt>
        </cx:lvl>
      </cx:numDim>
    </cx:data>
  </cx:chartData>
  <cx:chart>
    <cx:plotArea>
      <cx:plotAreaRegion>
        <cx:series layoutId="treemap" uniqueId="{BA3F81E6-5F79-4568-B65E-F151ED5286A9}">
          <cx:tx>
            <cx:txData>
              <cx:f>Sheet1!$B$1</cx:f>
              <cx:v>계열1</cx:v>
            </cx:txData>
          </cx:tx>
          <cx:spPr>
            <a:ln w="6350">
              <a:solidFill>
                <a:schemeClr val="bg1"/>
              </a:solidFill>
            </a:ln>
          </cx:spPr>
          <cx:dataLabels pos="inEnd">
            <cx:txPr>
              <a:bodyPr vertOverflow="overflow" horzOverflow="overflow" wrap="square" lIns="0" tIns="0" rIns="0" bIns="0"/>
              <a:lstStyle/>
              <a:p>
                <a:pPr algn="ctr" rtl="0">
                  <a:defRPr sz="800" b="1" i="0">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KoPub돋움체 Medium" panose="00000600000000000000" pitchFamily="2" charset="-127"/>
                  </a:defRPr>
                </a:pPr>
                <a:endParaRPr lang="ko-KR" altLang="en-US" sz="800" b="1">
                  <a:gradFill>
                    <a:gsLst>
                      <a:gs pos="0">
                        <a:schemeClr val="bg1"/>
                      </a:gs>
                      <a:gs pos="100000">
                        <a:schemeClr val="bg1"/>
                      </a:gs>
                    </a:gsLst>
                    <a:lin ang="5400000" scaled="1"/>
                  </a:gradFill>
                </a:endParaRPr>
              </a:p>
            </cx:txPr>
            <cx:visibility seriesName="0" categoryName="1" value="0"/>
            <cx:dataLabelHidden idx="0"/>
            <cx:dataLabelHidden idx="1"/>
            <cx:dataLabelHidden idx="3"/>
            <cx:dataLabelHidden idx="4"/>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0.03035</cdr:x>
      <cdr:y>0.02798</cdr:y>
    </cdr:from>
    <cdr:to>
      <cdr:x>0.13837</cdr:x>
      <cdr:y>0.09228</cdr:y>
    </cdr:to>
    <cdr:sp macro="" textlink="">
      <cdr:nvSpPr>
        <cdr:cNvPr id="2" name="TextBox 24">
          <a:extLst xmlns:a="http://schemas.openxmlformats.org/drawingml/2006/main">
            <a:ext uri="{FF2B5EF4-FFF2-40B4-BE49-F238E27FC236}">
              <a16:creationId xmlns:a16="http://schemas.microsoft.com/office/drawing/2014/main" id="{4F942EFD-4C73-DBE6-D759-56947C521D9C}"/>
            </a:ext>
          </a:extLst>
        </cdr:cNvPr>
        <cdr:cNvSpPr txBox="1"/>
      </cdr:nvSpPr>
      <cdr:spPr>
        <a:xfrm xmlns:a="http://schemas.openxmlformats.org/drawingml/2006/main">
          <a:off x="141288" y="93750"/>
          <a:ext cx="502921" cy="215468"/>
        </a:xfrm>
        <a:prstGeom xmlns:a="http://schemas.openxmlformats.org/drawingml/2006/main" prst="rect">
          <a:avLst/>
        </a:prstGeom>
        <a:noFill xmlns:a="http://schemas.openxmlformats.org/drawingml/2006/main"/>
      </cdr:spPr>
      <cdr:txBody>
        <a:bodyPr xmlns:a="http://schemas.openxmlformats.org/drawingml/2006/main" wrap="square" lIns="36000" rIns="36000" rtlCol="0" anchor="ctr">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defTabSz="429814"/>
          <a:r>
            <a:rPr lang="en-US" altLang="ko-KR" sz="800" dirty="0">
              <a:solidFill>
                <a:schemeClr val="tx1">
                  <a:lumMod val="65000"/>
                  <a:lumOff val="35000"/>
                </a:schemeClr>
              </a:solidFill>
              <a:latin typeface="+mn-ea"/>
            </a:rPr>
            <a:t>(%)</a:t>
          </a:r>
          <a:endParaRPr lang="ko-KR" altLang="en-US" sz="800" dirty="0">
            <a:solidFill>
              <a:schemeClr val="tx1">
                <a:lumMod val="65000"/>
                <a:lumOff val="35000"/>
              </a:schemeClr>
            </a:solidFill>
            <a:latin typeface="+mn-ea"/>
          </a:endParaRPr>
        </a:p>
      </cdr:txBody>
    </cdr:sp>
  </cdr:relSizeAnchor>
  <cdr:relSizeAnchor xmlns:cdr="http://schemas.openxmlformats.org/drawingml/2006/chartDrawing">
    <cdr:from>
      <cdr:x>0.85117</cdr:x>
      <cdr:y>0.02609</cdr:y>
    </cdr:from>
    <cdr:to>
      <cdr:x>0.95919</cdr:x>
      <cdr:y>0.09039</cdr:y>
    </cdr:to>
    <cdr:sp macro="" textlink="">
      <cdr:nvSpPr>
        <cdr:cNvPr id="3" name="TextBox 24">
          <a:extLst xmlns:a="http://schemas.openxmlformats.org/drawingml/2006/main">
            <a:ext uri="{FF2B5EF4-FFF2-40B4-BE49-F238E27FC236}">
              <a16:creationId xmlns:a16="http://schemas.microsoft.com/office/drawing/2014/main" id="{ED6654C0-11C9-8065-DCCF-677154DC87B4}"/>
            </a:ext>
          </a:extLst>
        </cdr:cNvPr>
        <cdr:cNvSpPr txBox="1"/>
      </cdr:nvSpPr>
      <cdr:spPr>
        <a:xfrm xmlns:a="http://schemas.openxmlformats.org/drawingml/2006/main">
          <a:off x="3962913" y="87432"/>
          <a:ext cx="502922" cy="215468"/>
        </a:xfrm>
        <a:prstGeom xmlns:a="http://schemas.openxmlformats.org/drawingml/2006/main" prst="rect">
          <a:avLst/>
        </a:prstGeom>
        <a:noFill xmlns:a="http://schemas.openxmlformats.org/drawingml/2006/main"/>
      </cdr:spPr>
      <cdr:txBody>
        <a:bodyPr xmlns:a="http://schemas.openxmlformats.org/drawingml/2006/main" wrap="square" lIns="36000" rIns="3600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defTabSz="429814"/>
          <a:r>
            <a:rPr lang="en-US" altLang="ko-KR" sz="800" dirty="0">
              <a:solidFill>
                <a:schemeClr val="tx1">
                  <a:lumMod val="65000"/>
                  <a:lumOff val="35000"/>
                </a:schemeClr>
              </a:solidFill>
              <a:latin typeface="+mn-ea"/>
            </a:rPr>
            <a:t>(%p)</a:t>
          </a:r>
          <a:endParaRPr lang="ko-KR" altLang="en-US" sz="800" dirty="0">
            <a:solidFill>
              <a:schemeClr val="tx1">
                <a:lumMod val="65000"/>
                <a:lumOff val="35000"/>
              </a:schemeClr>
            </a:solidFill>
            <a:latin typeface="+mn-ea"/>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0.1536</cdr:x>
      <cdr:y>0.03119</cdr:y>
    </cdr:from>
    <cdr:to>
      <cdr:x>1</cdr:x>
      <cdr:y>0.17545</cdr:y>
    </cdr:to>
    <cdr:sp macro="" textlink="">
      <cdr:nvSpPr>
        <cdr:cNvPr id="2" name="TextBox 1">
          <a:extLst xmlns:a="http://schemas.openxmlformats.org/drawingml/2006/main">
            <a:ext uri="{FF2B5EF4-FFF2-40B4-BE49-F238E27FC236}">
              <a16:creationId xmlns:a16="http://schemas.microsoft.com/office/drawing/2014/main" id="{19157F9C-1170-79A0-4A57-F65B98C45CA3}"/>
            </a:ext>
          </a:extLst>
        </cdr:cNvPr>
        <cdr:cNvSpPr txBox="1"/>
      </cdr:nvSpPr>
      <cdr:spPr>
        <a:xfrm xmlns:a="http://schemas.openxmlformats.org/drawingml/2006/main">
          <a:off x="119313" y="23291"/>
          <a:ext cx="657465" cy="107722"/>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l"/>
          <a:r>
            <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시애틀</a:t>
          </a:r>
          <a:r>
            <a:rPr lang="en-US" altLang="ko-KR"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7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타코마항</a:t>
          </a:r>
          <a:endPar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0.14867</cdr:x>
      <cdr:y>0.20633</cdr:y>
    </cdr:from>
    <cdr:to>
      <cdr:x>0.97222</cdr:x>
      <cdr:y>0.35059</cdr:y>
    </cdr:to>
    <cdr:sp macro="" textlink="">
      <cdr:nvSpPr>
        <cdr:cNvPr id="2" name="TextBox 1">
          <a:extLst xmlns:a="http://schemas.openxmlformats.org/drawingml/2006/main">
            <a:ext uri="{FF2B5EF4-FFF2-40B4-BE49-F238E27FC236}">
              <a16:creationId xmlns:a16="http://schemas.microsoft.com/office/drawing/2014/main" id="{3AF446C9-C1A8-A19B-F1A1-F93C7AB44567}"/>
            </a:ext>
          </a:extLst>
        </cdr:cNvPr>
        <cdr:cNvSpPr txBox="1"/>
      </cdr:nvSpPr>
      <cdr:spPr>
        <a:xfrm xmlns:a="http://schemas.openxmlformats.org/drawingml/2006/main">
          <a:off x="115484" y="154070"/>
          <a:ext cx="639715" cy="10772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ko-KR" altLang="en-US" sz="7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롱비치항</a:t>
          </a:r>
          <a:endPar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0.07758</cdr:x>
      <cdr:y>0.13799</cdr:y>
    </cdr:from>
    <cdr:to>
      <cdr:x>0.90112</cdr:x>
      <cdr:y>0.28225</cdr:y>
    </cdr:to>
    <cdr:sp macro="" textlink="">
      <cdr:nvSpPr>
        <cdr:cNvPr id="2" name="TextBox 1">
          <a:extLst xmlns:a="http://schemas.openxmlformats.org/drawingml/2006/main">
            <a:ext uri="{FF2B5EF4-FFF2-40B4-BE49-F238E27FC236}">
              <a16:creationId xmlns:a16="http://schemas.microsoft.com/office/drawing/2014/main" id="{A8A223DE-A283-800C-76BF-32C2DD073F8E}"/>
            </a:ext>
          </a:extLst>
        </cdr:cNvPr>
        <cdr:cNvSpPr txBox="1"/>
      </cdr:nvSpPr>
      <cdr:spPr>
        <a:xfrm xmlns:a="http://schemas.openxmlformats.org/drawingml/2006/main">
          <a:off x="60262" y="103037"/>
          <a:ext cx="639708" cy="10772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휴스턴항</a:t>
          </a:r>
        </a:p>
      </cdr:txBody>
    </cdr:sp>
  </cdr:relSizeAnchor>
</c:userShapes>
</file>

<file path=ppt/drawings/drawing5.xml><?xml version="1.0" encoding="utf-8"?>
<c:userShapes xmlns:c="http://schemas.openxmlformats.org/drawingml/2006/chart">
  <cdr:relSizeAnchor xmlns:cdr="http://schemas.openxmlformats.org/drawingml/2006/chartDrawing">
    <cdr:from>
      <cdr:x>0.13502</cdr:x>
      <cdr:y>0.17906</cdr:y>
    </cdr:from>
    <cdr:to>
      <cdr:x>0.95856</cdr:x>
      <cdr:y>0.32332</cdr:y>
    </cdr:to>
    <cdr:sp macro="" textlink="">
      <cdr:nvSpPr>
        <cdr:cNvPr id="2" name="TextBox 1">
          <a:extLst xmlns:a="http://schemas.openxmlformats.org/drawingml/2006/main">
            <a:ext uri="{FF2B5EF4-FFF2-40B4-BE49-F238E27FC236}">
              <a16:creationId xmlns:a16="http://schemas.microsoft.com/office/drawing/2014/main" id="{CA099045-42D1-C985-8865-BDC94E141BC9}"/>
            </a:ext>
          </a:extLst>
        </cdr:cNvPr>
        <cdr:cNvSpPr txBox="1"/>
      </cdr:nvSpPr>
      <cdr:spPr>
        <a:xfrm xmlns:a="http://schemas.openxmlformats.org/drawingml/2006/main">
          <a:off x="104881" y="133707"/>
          <a:ext cx="639707" cy="10772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ko-KR" altLang="en-US" sz="7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찰스턴항</a:t>
          </a:r>
          <a:endPar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0.08823</cdr:x>
      <cdr:y>0.18845</cdr:y>
    </cdr:from>
    <cdr:to>
      <cdr:x>0.91177</cdr:x>
      <cdr:y>0.33271</cdr:y>
    </cdr:to>
    <cdr:sp macro="" textlink="">
      <cdr:nvSpPr>
        <cdr:cNvPr id="2" name="TextBox 1">
          <a:extLst xmlns:a="http://schemas.openxmlformats.org/drawingml/2006/main">
            <a:ext uri="{FF2B5EF4-FFF2-40B4-BE49-F238E27FC236}">
              <a16:creationId xmlns:a16="http://schemas.microsoft.com/office/drawing/2014/main" id="{56163EF8-31D7-737F-6E3A-C02D2AEC478B}"/>
            </a:ext>
          </a:extLst>
        </cdr:cNvPr>
        <cdr:cNvSpPr txBox="1"/>
      </cdr:nvSpPr>
      <cdr:spPr>
        <a:xfrm xmlns:a="http://schemas.openxmlformats.org/drawingml/2006/main">
          <a:off x="68535" y="140719"/>
          <a:ext cx="639708" cy="107722"/>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뉴욕</a:t>
          </a:r>
          <a:r>
            <a:rPr lang="en-US" altLang="ko-KR"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뉴저지항</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12/6/2023</a:t>
            </a:fld>
            <a:endParaRPr lang="en-US"/>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6/12/2023</a:t>
            </a:fld>
            <a:endParaRPr lang="en-AU"/>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98828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7875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5364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6573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92450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4953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983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580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9664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6585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4751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2747073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a:t>메시지를 입력하세요</a:t>
            </a:r>
          </a:p>
        </p:txBody>
      </p:sp>
    </p:spTree>
    <p:extLst>
      <p:ext uri="{BB962C8B-B14F-4D97-AF65-F5344CB8AC3E}">
        <p14:creationId xmlns:p14="http://schemas.microsoft.com/office/powerpoint/2010/main" val="490267412"/>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3007" userDrawn="1">
          <p15:clr>
            <a:srgbClr val="FBAE40"/>
          </p15:clr>
        </p15:guide>
        <p15:guide id="3" pos="3233" userDrawn="1">
          <p15:clr>
            <a:srgbClr val="FBAE40"/>
          </p15:clr>
        </p15:guide>
        <p15:guide id="5" orient="horz" pos="1366" userDrawn="1">
          <p15:clr>
            <a:srgbClr val="FBAE40"/>
          </p15:clr>
        </p15:guide>
        <p15:guide id="6" orient="horz" pos="1616" userDrawn="1">
          <p15:clr>
            <a:srgbClr val="FBAE40"/>
          </p15:clr>
        </p15:guide>
        <p15:guide id="7" orient="horz" pos="3906" userDrawn="1">
          <p15:clr>
            <a:srgbClr val="FBAE40"/>
          </p15:clr>
        </p15:guide>
        <p15:guide id="8" orient="horz" pos="754" userDrawn="1">
          <p15:clr>
            <a:srgbClr val="FBAE40"/>
          </p15:clr>
        </p15:guide>
        <p15:guide id="9" pos="308" userDrawn="1">
          <p15:clr>
            <a:srgbClr val="FBAE40"/>
          </p15:clr>
        </p15:guide>
        <p15:guide id="10" pos="59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3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a:stretch>
            <a:fillRect/>
          </a:stretch>
        </p:blipFill>
        <p:spPr>
          <a:xfrm>
            <a:off x="812846" y="442914"/>
            <a:ext cx="1437787" cy="324000"/>
          </a:xfrm>
          <a:prstGeom prst="rect">
            <a:avLst/>
          </a:prstGeom>
        </p:spPr>
      </p:pic>
      <p:grpSp>
        <p:nvGrpSpPr>
          <p:cNvPr id="6" name="그룹 5">
            <a:extLst>
              <a:ext uri="{FF2B5EF4-FFF2-40B4-BE49-F238E27FC236}">
                <a16:creationId xmlns:a16="http://schemas.microsoft.com/office/drawing/2014/main" id="{098A6C12-B506-48DB-A0C6-DA88F2EB5286}"/>
              </a:ext>
            </a:extLst>
          </p:cNvPr>
          <p:cNvGrpSpPr/>
          <p:nvPr userDrawn="1"/>
        </p:nvGrpSpPr>
        <p:grpSpPr>
          <a:xfrm>
            <a:off x="814388" y="5345120"/>
            <a:ext cx="6439852" cy="1080834"/>
            <a:chOff x="814388" y="5345120"/>
            <a:chExt cx="6439852" cy="1080834"/>
          </a:xfrm>
        </p:grpSpPr>
        <p:sp>
          <p:nvSpPr>
            <p:cNvPr id="7" name="Rectangle 11">
              <a:hlinkClick r:id="rId3"/>
              <a:extLst>
                <a:ext uri="{FF2B5EF4-FFF2-40B4-BE49-F238E27FC236}">
                  <a16:creationId xmlns:a16="http://schemas.microsoft.com/office/drawing/2014/main" id="{53A611D6-422D-4943-98F6-BF1878D65952}"/>
                </a:ext>
              </a:extLst>
            </p:cNvPr>
            <p:cNvSpPr>
              <a:spLocks noChangeArrowheads="1"/>
            </p:cNvSpPr>
            <p:nvPr/>
          </p:nvSpPr>
          <p:spPr bwMode="auto">
            <a:xfrm>
              <a:off x="814388" y="5345120"/>
              <a:ext cx="1898317" cy="184666"/>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endParaRPr kumimoji="0" lang="en-GB" sz="1200" b="1" i="0" u="none" strike="noStrike" kern="0" cap="none" spc="0" normalizeH="0" baseline="0" noProof="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10" name="Content Placeholder 1">
              <a:extLst>
                <a:ext uri="{FF2B5EF4-FFF2-40B4-BE49-F238E27FC236}">
                  <a16:creationId xmlns:a16="http://schemas.microsoft.com/office/drawing/2014/main" id="{15C6FD03-35FB-45B6-8383-CB43DF7DD7A7}"/>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a:solidFill>
                    <a:schemeClr val="tx2"/>
                  </a:solidFill>
                </a:rPr>
                <a:t>© 2023 KPMG </a:t>
              </a:r>
              <a:r>
                <a:rPr lang="en-US" altLang="ko-KR" err="1">
                  <a:solidFill>
                    <a:schemeClr val="tx2"/>
                  </a:solidFill>
                </a:rPr>
                <a:t>Samjong</a:t>
              </a:r>
              <a:r>
                <a:rPr lang="en-US" altLang="ko-KR">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a:solidFill>
                    <a:schemeClr val="tx2"/>
                  </a:solidFill>
                </a:rPr>
                <a:t>The KPMG name and logo are trademarks used under license by the independent member firms of the KPMG global organization.</a:t>
              </a:r>
            </a:p>
          </p:txBody>
        </p:sp>
      </p:grpSp>
    </p:spTree>
    <p:extLst>
      <p:ext uri="{BB962C8B-B14F-4D97-AF65-F5344CB8AC3E}">
        <p14:creationId xmlns:p14="http://schemas.microsoft.com/office/powerpoint/2010/main" val="104213970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8"/>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prstClr val="white">
                    <a:lumMod val="65000"/>
                  </a:prstClr>
                </a:solidFill>
                <a:latin typeface="Arial"/>
              </a:rPr>
              <a:t>© 2023 KPMG </a:t>
            </a:r>
            <a:r>
              <a:rPr lang="en-US" err="1">
                <a:ln>
                  <a:solidFill>
                    <a:schemeClr val="accent1">
                      <a:alpha val="0"/>
                    </a:schemeClr>
                  </a:solidFill>
                </a:ln>
                <a:solidFill>
                  <a:prstClr val="white">
                    <a:lumMod val="65000"/>
                  </a:prstClr>
                </a:solidFill>
                <a:latin typeface="Arial"/>
              </a:rPr>
              <a:t>Samjong</a:t>
            </a:r>
            <a:r>
              <a:rPr lang="en-US">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59" r:id="rId1"/>
    <p:sldLayoutId id="2147484288" r:id="rId2"/>
    <p:sldLayoutId id="2147484325" r:id="rId3"/>
    <p:sldLayoutId id="2147484326" r:id="rId4"/>
    <p:sldLayoutId id="2147484361" r:id="rId5"/>
    <p:sldLayoutId id="2147484365" r:id="rId6"/>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6.xml"/></Relationships>
</file>

<file path=ppt/slides/_rels/slide2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28.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32.xml"/></Relationships>
</file>

<file path=ppt/slides/_rels/slide2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hart" Target="../charts/chart34.xml"/></Relationships>
</file>

<file path=ppt/slides/_rels/slide29.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hart" Target="../charts/chart38.xml"/></Relationships>
</file>

<file path=ppt/slides/_rels/slide3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14/relationships/chartEx" Target="../charts/chartEx2.xml"/></Relationships>
</file>

<file path=ppt/slides/_rels/slide39.xml.rels><?xml version="1.0" encoding="UTF-8" standalone="yes"?>
<Relationships xmlns="http://schemas.openxmlformats.org/package/2006/relationships"><Relationship Id="rId8" Type="http://schemas.openxmlformats.org/officeDocument/2006/relationships/chart" Target="../charts/chart48.xml"/><Relationship Id="rId3" Type="http://schemas.openxmlformats.org/officeDocument/2006/relationships/chart" Target="../charts/chart43.xml"/><Relationship Id="rId7" Type="http://schemas.openxmlformats.org/officeDocument/2006/relationships/chart" Target="../charts/chart4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chart" Target="../charts/chart44.xml"/></Relationships>
</file>

<file path=ppt/slides/_rels/slide4.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descr="교통, 선박, 물, 하늘이(가) 표시된 사진&#10;&#10;자동 생성된 설명">
            <a:extLst>
              <a:ext uri="{FF2B5EF4-FFF2-40B4-BE49-F238E27FC236}">
                <a16:creationId xmlns:a16="http://schemas.microsoft.com/office/drawing/2014/main" id="{4B849A13-65B7-AC54-4718-966F9447764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5992" t="8378"/>
          <a:stretch/>
        </p:blipFill>
        <p:spPr>
          <a:xfrm>
            <a:off x="6018213" y="1266222"/>
            <a:ext cx="3073399" cy="4428972"/>
          </a:xfrm>
          <a:prstGeom prst="rect">
            <a:avLst/>
          </a:prstGeom>
        </p:spPr>
      </p:pic>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December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err="1">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4"/>
          <a:stretch>
            <a:fillRect/>
          </a:stretch>
        </p:blipFill>
        <p:spPr>
          <a:xfrm>
            <a:off x="822701" y="442914"/>
            <a:ext cx="1437787" cy="324000"/>
          </a:xfrm>
          <a:prstGeom prst="rect">
            <a:avLst/>
          </a:prstGeom>
        </p:spPr>
      </p:pic>
      <p:sp>
        <p:nvSpPr>
          <p:cNvPr id="2" name="TextBox 1">
            <a:extLst>
              <a:ext uri="{FF2B5EF4-FFF2-40B4-BE49-F238E27FC236}">
                <a16:creationId xmlns:a16="http://schemas.microsoft.com/office/drawing/2014/main" id="{77E64653-2176-7834-147A-A308C32F856E}"/>
              </a:ext>
            </a:extLst>
          </p:cNvPr>
          <p:cNvSpPr txBox="1"/>
          <p:nvPr/>
        </p:nvSpPr>
        <p:spPr>
          <a:xfrm>
            <a:off x="779552" y="2262613"/>
            <a:ext cx="4813764"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해운산업 </a:t>
            </a:r>
            <a:endParaRPr lang="en-US" altLang="ko-KR" sz="3600" spc="-200" dirty="0">
              <a:ln>
                <a:solidFill>
                  <a:srgbClr val="1E49E2">
                    <a:alpha val="0"/>
                  </a:srgbClr>
                </a:solidFill>
              </a:ln>
              <a:solidFill>
                <a:prstClr val="white"/>
              </a:solidFill>
              <a:latin typeface="KoPub돋움체 Medium"/>
              <a:ea typeface="KoPub돋움체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동향 및 주요 이슈</a:t>
            </a:r>
          </a:p>
        </p:txBody>
      </p:sp>
      <p:sp>
        <p:nvSpPr>
          <p:cNvPr id="3" name="TextBox 2">
            <a:extLst>
              <a:ext uri="{FF2B5EF4-FFF2-40B4-BE49-F238E27FC236}">
                <a16:creationId xmlns:a16="http://schemas.microsoft.com/office/drawing/2014/main" id="{0E638870-7BB1-9650-EC76-2623D20AD722}"/>
              </a:ext>
            </a:extLst>
          </p:cNvPr>
          <p:cNvSpPr txBox="1"/>
          <p:nvPr/>
        </p:nvSpPr>
        <p:spPr>
          <a:xfrm>
            <a:off x="814388" y="1546849"/>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Market Frontier</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Tree>
    <p:extLst>
      <p:ext uri="{BB962C8B-B14F-4D97-AF65-F5344CB8AC3E}">
        <p14:creationId xmlns:p14="http://schemas.microsoft.com/office/powerpoint/2010/main" val="178571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3" name="Table 24">
            <a:extLst>
              <a:ext uri="{FF2B5EF4-FFF2-40B4-BE49-F238E27FC236}">
                <a16:creationId xmlns:a16="http://schemas.microsoft.com/office/drawing/2014/main" id="{D550357E-4C79-3BBB-1C7E-87798C59BB10}"/>
              </a:ext>
            </a:extLst>
          </p:cNvPr>
          <p:cNvGraphicFramePr>
            <a:graphicFrameLocks/>
          </p:cNvGraphicFramePr>
          <p:nvPr>
            <p:extLst>
              <p:ext uri="{D42A27DB-BD31-4B8C-83A1-F6EECF244321}">
                <p14:modId xmlns:p14="http://schemas.microsoft.com/office/powerpoint/2010/main" val="2750148425"/>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글로벌 주요 경제 지표</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개요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bg1"/>
                          </a:solidFill>
                          <a:effectLst/>
                          <a:uLnTx/>
                          <a:uFillTx/>
                          <a:latin typeface="+mn-ea"/>
                          <a:ea typeface="+mn-ea"/>
                          <a:cs typeface="+mn-cs"/>
                        </a:rPr>
                        <a:t>Ⅲ.</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해운산업 현황 및 전망</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벌크선</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탱커선</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가스선</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컨테이너선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n-ea"/>
                          <a:cs typeface="+mn-cs"/>
                        </a:rPr>
                        <a:t>9</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70651681"/>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Ⅳ.</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500" b="0" dirty="0">
                          <a:ln>
                            <a:solidFill>
                              <a:schemeClr val="accent1">
                                <a:alpha val="0"/>
                              </a:schemeClr>
                            </a:solidFill>
                          </a:ln>
                          <a:solidFill>
                            <a:schemeClr val="tx2"/>
                          </a:solidFill>
                          <a:latin typeface="+mn-ea"/>
                          <a:ea typeface="+mn-ea"/>
                        </a:rPr>
                        <a:t>32</a:t>
                      </a:r>
                      <a:endParaRPr lang="en-GB" sz="1500" b="0" dirty="0">
                        <a:ln>
                          <a:solidFill>
                            <a:schemeClr val="accent1">
                              <a:alpha val="0"/>
                            </a:schemeClr>
                          </a:solidFill>
                        </a:ln>
                        <a:solidFill>
                          <a:schemeClr val="tx2"/>
                        </a:solidFill>
                        <a:latin typeface="+mn-ea"/>
                        <a:ea typeface="+mn-ea"/>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746396"/>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Ⅴ.</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결론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40</a:t>
                      </a:r>
                      <a:endPar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282386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DF24F9F-DC81-56D7-F221-308A4D3CEC9D}"/>
              </a:ext>
            </a:extLst>
          </p:cNvPr>
          <p:cNvSpPr/>
          <p:nvPr/>
        </p:nvSpPr>
        <p:spPr>
          <a:xfrm>
            <a:off x="982639" y="4498160"/>
            <a:ext cx="4643461" cy="92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a:t>글로벌 해운 물동량 추이 및 품목별 비중</a:t>
            </a:r>
            <a:endParaRPr lang="en-US" altLang="ko-K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전 세계 해운 물동량은 세계 경기 둔화의 영향으로 </a:t>
            </a:r>
            <a:r>
              <a:rPr lang="en-US" altLang="ko-KR" dirty="0"/>
              <a:t>’22</a:t>
            </a:r>
            <a:r>
              <a:rPr lang="ko-KR" altLang="en-US" dirty="0"/>
              <a:t>년 </a:t>
            </a:r>
            <a:r>
              <a:rPr lang="en-US" altLang="ko-KR" dirty="0"/>
              <a:t>120</a:t>
            </a:r>
            <a:r>
              <a:rPr lang="ko-KR" altLang="en-US" dirty="0"/>
              <a:t>억 톤으로 전년 대비 </a:t>
            </a:r>
            <a:r>
              <a:rPr lang="en-US" altLang="ko-KR" dirty="0"/>
              <a:t>0.4% </a:t>
            </a:r>
            <a:r>
              <a:rPr lang="ko-KR" altLang="en-US" dirty="0"/>
              <a:t>감소</a:t>
            </a:r>
            <a:r>
              <a:rPr lang="en-US" altLang="ko-KR" dirty="0"/>
              <a:t>. ’23</a:t>
            </a:r>
            <a:r>
              <a:rPr lang="ko-KR" altLang="en-US" dirty="0"/>
              <a:t>년에는 전년 대비 </a:t>
            </a:r>
            <a:r>
              <a:rPr lang="en-US" altLang="ko-KR" dirty="0"/>
              <a:t>2.4%</a:t>
            </a:r>
            <a:r>
              <a:rPr lang="ko-KR" altLang="en-US" dirty="0"/>
              <a:t> 증가한 </a:t>
            </a:r>
            <a:r>
              <a:rPr lang="en-US" altLang="ko-KR" dirty="0"/>
              <a:t>123</a:t>
            </a:r>
            <a:r>
              <a:rPr lang="ko-KR" altLang="en-US" dirty="0"/>
              <a:t>억 톤으로 예상됨</a:t>
            </a:r>
            <a:r>
              <a:rPr lang="en-US" altLang="ko-KR" dirty="0"/>
              <a:t>. </a:t>
            </a:r>
            <a:r>
              <a:rPr lang="ko-KR" altLang="en-US" dirty="0" err="1"/>
              <a:t>선종별</a:t>
            </a:r>
            <a:r>
              <a:rPr lang="ko-KR" altLang="en-US" dirty="0"/>
              <a:t> 비중은 </a:t>
            </a:r>
            <a:r>
              <a:rPr lang="en-US" altLang="ko-KR" dirty="0"/>
              <a:t>’23</a:t>
            </a:r>
            <a:r>
              <a:rPr lang="ko-KR" altLang="en-US" dirty="0"/>
              <a:t>년 </a:t>
            </a:r>
            <a:r>
              <a:rPr lang="ko-KR" altLang="en-US" dirty="0" err="1"/>
              <a:t>벌크선이</a:t>
            </a:r>
            <a:r>
              <a:rPr lang="ko-KR" altLang="en-US" dirty="0"/>
              <a:t> </a:t>
            </a:r>
            <a:r>
              <a:rPr lang="en-US" altLang="ko-KR" dirty="0"/>
              <a:t>42.9%</a:t>
            </a:r>
            <a:r>
              <a:rPr lang="ko-KR" altLang="en-US" dirty="0"/>
              <a:t>로 높은 수준을 보일 것으로 예상되며</a:t>
            </a:r>
            <a:r>
              <a:rPr lang="en-US" altLang="ko-KR" dirty="0"/>
              <a:t>, </a:t>
            </a:r>
            <a:r>
              <a:rPr lang="ko-KR" altLang="en-US" dirty="0" err="1"/>
              <a:t>그다음으로</a:t>
            </a:r>
            <a:r>
              <a:rPr lang="ko-KR" altLang="en-US" dirty="0"/>
              <a:t> 탱커선</a:t>
            </a:r>
            <a:r>
              <a:rPr lang="en-US" altLang="ko-KR" dirty="0"/>
              <a:t>(31.0%), </a:t>
            </a:r>
            <a:r>
              <a:rPr lang="ko-KR" altLang="en-US" dirty="0"/>
              <a:t>컨테이너선</a:t>
            </a:r>
            <a:r>
              <a:rPr lang="en-US" altLang="ko-KR" dirty="0"/>
              <a:t>(13.5%)</a:t>
            </a:r>
            <a:r>
              <a:rPr lang="ko-KR" altLang="en-US" dirty="0"/>
              <a:t>이 뒤따름</a:t>
            </a:r>
          </a:p>
        </p:txBody>
      </p:sp>
      <p:sp>
        <p:nvSpPr>
          <p:cNvPr id="73" name="object 31">
            <a:extLst>
              <a:ext uri="{FF2B5EF4-FFF2-40B4-BE49-F238E27FC236}">
                <a16:creationId xmlns:a16="http://schemas.microsoft.com/office/drawing/2014/main" id="{A01D7BF3-2E8D-6915-CC4A-F4954700A0CC}"/>
              </a:ext>
            </a:extLst>
          </p:cNvPr>
          <p:cNvSpPr txBox="1"/>
          <p:nvPr/>
        </p:nvSpPr>
        <p:spPr>
          <a:xfrm>
            <a:off x="486683" y="5981700"/>
            <a:ext cx="4510767" cy="246221"/>
          </a:xfrm>
          <a:prstGeom prst="rect">
            <a:avLst/>
          </a:prstGeom>
        </p:spPr>
        <p:txBody>
          <a:bodyPr vert="horz" wrap="square" lIns="0" tIns="0" rIns="0" bIns="0" rtlCol="0">
            <a:spAutoFit/>
          </a:bodyPr>
          <a:lstStyle/>
          <a:p>
            <a:pPr marL="11526" latinLnBrk="1"/>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11526" latinLnBrk="1"/>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10" name="그룹 9">
            <a:extLst>
              <a:ext uri="{FF2B5EF4-FFF2-40B4-BE49-F238E27FC236}">
                <a16:creationId xmlns:a16="http://schemas.microsoft.com/office/drawing/2014/main" id="{0E887458-0586-D6E9-65D5-F47BE927F8B8}"/>
              </a:ext>
            </a:extLst>
          </p:cNvPr>
          <p:cNvGrpSpPr/>
          <p:nvPr/>
        </p:nvGrpSpPr>
        <p:grpSpPr>
          <a:xfrm>
            <a:off x="486682" y="2176483"/>
            <a:ext cx="5425019" cy="276837"/>
            <a:chOff x="704850" y="2013298"/>
            <a:chExt cx="4140200" cy="276837"/>
          </a:xfrm>
        </p:grpSpPr>
        <p:sp>
          <p:nvSpPr>
            <p:cNvPr id="11" name="TextBox 10">
              <a:extLst>
                <a:ext uri="{FF2B5EF4-FFF2-40B4-BE49-F238E27FC236}">
                  <a16:creationId xmlns:a16="http://schemas.microsoft.com/office/drawing/2014/main" id="{E259B030-E78D-8E7A-EF5F-6F49BEEAFE95}"/>
                </a:ext>
              </a:extLst>
            </p:cNvPr>
            <p:cNvSpPr txBox="1"/>
            <p:nvPr/>
          </p:nvSpPr>
          <p:spPr>
            <a:xfrm>
              <a:off x="704850" y="2046854"/>
              <a:ext cx="83794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kern="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rPr>
                <a:t>해운 물동량 추이</a:t>
              </a:r>
            </a:p>
          </p:txBody>
        </p:sp>
        <p:cxnSp>
          <p:nvCxnSpPr>
            <p:cNvPr id="12" name="직선 연결선 11">
              <a:extLst>
                <a:ext uri="{FF2B5EF4-FFF2-40B4-BE49-F238E27FC236}">
                  <a16:creationId xmlns:a16="http://schemas.microsoft.com/office/drawing/2014/main" id="{FBCA9458-78DE-8328-E590-778612CE15B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9DE5A62-43E3-6245-131B-B75684E8CD7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CFBC5196-4D0D-38D1-6FAC-3914C255F141}"/>
              </a:ext>
            </a:extLst>
          </p:cNvPr>
          <p:cNvGrpSpPr/>
          <p:nvPr/>
        </p:nvGrpSpPr>
        <p:grpSpPr>
          <a:xfrm>
            <a:off x="6313488" y="2176483"/>
            <a:ext cx="3103562" cy="276837"/>
            <a:chOff x="704850" y="2013298"/>
            <a:chExt cx="4140200" cy="276837"/>
          </a:xfrm>
        </p:grpSpPr>
        <p:sp>
          <p:nvSpPr>
            <p:cNvPr id="15" name="TextBox 14">
              <a:extLst>
                <a:ext uri="{FF2B5EF4-FFF2-40B4-BE49-F238E27FC236}">
                  <a16:creationId xmlns:a16="http://schemas.microsoft.com/office/drawing/2014/main" id="{77494BF9-908E-2173-3393-BFA1FAFA5095}"/>
                </a:ext>
              </a:extLst>
            </p:cNvPr>
            <p:cNvSpPr txBox="1"/>
            <p:nvPr/>
          </p:nvSpPr>
          <p:spPr>
            <a:xfrm>
              <a:off x="704850" y="2046854"/>
              <a:ext cx="103725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kern="0" err="1">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rPr>
                <a:t>선종별</a:t>
              </a:r>
              <a:r>
                <a:rPr lang="ko-KR" altLang="en-US" sz="1300" kern="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rPr>
                <a:t> 비중</a:t>
              </a:r>
            </a:p>
          </p:txBody>
        </p:sp>
        <p:cxnSp>
          <p:nvCxnSpPr>
            <p:cNvPr id="22" name="직선 연결선 21">
              <a:extLst>
                <a:ext uri="{FF2B5EF4-FFF2-40B4-BE49-F238E27FC236}">
                  <a16:creationId xmlns:a16="http://schemas.microsoft.com/office/drawing/2014/main" id="{E126BF8F-5C95-E184-9278-67CFD360F27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5ACF16BF-6FB5-662C-718F-1FF7CB87108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object 31">
            <a:extLst>
              <a:ext uri="{FF2B5EF4-FFF2-40B4-BE49-F238E27FC236}">
                <a16:creationId xmlns:a16="http://schemas.microsoft.com/office/drawing/2014/main" id="{759E8836-A74E-5332-3517-8454F52705FC}"/>
              </a:ext>
            </a:extLst>
          </p:cNvPr>
          <p:cNvSpPr txBox="1"/>
          <p:nvPr/>
        </p:nvSpPr>
        <p:spPr>
          <a:xfrm>
            <a:off x="6313682" y="5867400"/>
            <a:ext cx="2901354" cy="369332"/>
          </a:xfrm>
          <a:prstGeom prst="rect">
            <a:avLst/>
          </a:prstGeom>
        </p:spPr>
        <p:txBody>
          <a:bodyPr vert="horz" wrap="square" lIns="0" tIns="0" rIns="0" bIns="0" rtlCol="0">
            <a:spAutoFit/>
          </a:bodyPr>
          <a:lstStyle/>
          <a:p>
            <a:pPr marL="11526" latinLnBrk="1"/>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11526" latinLnBrk="1"/>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 전망치</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11526" latinLnBrk="1"/>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비중은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DWT</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기준</a:t>
            </a:r>
          </a:p>
        </p:txBody>
      </p:sp>
      <p:graphicFrame>
        <p:nvGraphicFramePr>
          <p:cNvPr id="6" name="차트 5">
            <a:extLst>
              <a:ext uri="{FF2B5EF4-FFF2-40B4-BE49-F238E27FC236}">
                <a16:creationId xmlns:a16="http://schemas.microsoft.com/office/drawing/2014/main" id="{36C4F286-1428-9F41-7469-CD0D9657814A}"/>
              </a:ext>
            </a:extLst>
          </p:cNvPr>
          <p:cNvGraphicFramePr/>
          <p:nvPr>
            <p:extLst>
              <p:ext uri="{D42A27DB-BD31-4B8C-83A1-F6EECF244321}">
                <p14:modId xmlns:p14="http://schemas.microsoft.com/office/powerpoint/2010/main" val="305813642"/>
              </p:ext>
            </p:extLst>
          </p:nvPr>
        </p:nvGraphicFramePr>
        <p:xfrm>
          <a:off x="488948" y="2565399"/>
          <a:ext cx="5688568" cy="331152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7FE486DF-70A6-2DF7-4A6B-5A1D6904DF7A}"/>
              </a:ext>
            </a:extLst>
          </p:cNvPr>
          <p:cNvSpPr txBox="1"/>
          <p:nvPr/>
        </p:nvSpPr>
        <p:spPr>
          <a:xfrm>
            <a:off x="479425" y="2535940"/>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백만 톤</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endParaRPr>
          </a:p>
        </p:txBody>
      </p:sp>
      <p:sp>
        <p:nvSpPr>
          <p:cNvPr id="8" name="TextBox 7">
            <a:extLst>
              <a:ext uri="{FF2B5EF4-FFF2-40B4-BE49-F238E27FC236}">
                <a16:creationId xmlns:a16="http://schemas.microsoft.com/office/drawing/2014/main" id="{1053DBA2-D9A3-C97E-3194-9312150162BC}"/>
              </a:ext>
            </a:extLst>
          </p:cNvPr>
          <p:cNvSpPr txBox="1"/>
          <p:nvPr/>
        </p:nvSpPr>
        <p:spPr>
          <a:xfrm>
            <a:off x="5659139" y="2535940"/>
            <a:ext cx="399793"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endParaRPr lang="ko-KR" altLang="en-US"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endParaRPr>
          </a:p>
        </p:txBody>
      </p:sp>
      <p:graphicFrame>
        <p:nvGraphicFramePr>
          <p:cNvPr id="3" name="차트 2">
            <a:extLst>
              <a:ext uri="{FF2B5EF4-FFF2-40B4-BE49-F238E27FC236}">
                <a16:creationId xmlns:a16="http://schemas.microsoft.com/office/drawing/2014/main" id="{83EBD8EA-1305-2F71-F284-19DCEED3DF6B}"/>
              </a:ext>
            </a:extLst>
          </p:cNvPr>
          <p:cNvGraphicFramePr/>
          <p:nvPr>
            <p:extLst>
              <p:ext uri="{D42A27DB-BD31-4B8C-83A1-F6EECF244321}">
                <p14:modId xmlns:p14="http://schemas.microsoft.com/office/powerpoint/2010/main" val="1667476322"/>
              </p:ext>
            </p:extLst>
          </p:nvPr>
        </p:nvGraphicFramePr>
        <p:xfrm>
          <a:off x="6226047" y="2583565"/>
          <a:ext cx="3200527" cy="3311527"/>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50F81AEB-6407-6613-7DE3-CA59C08945C3}"/>
              </a:ext>
            </a:extLst>
          </p:cNvPr>
          <p:cNvSpPr txBox="1"/>
          <p:nvPr/>
        </p:nvSpPr>
        <p:spPr>
          <a:xfrm>
            <a:off x="7411201" y="4253060"/>
            <a:ext cx="919165" cy="246221"/>
          </a:xfrm>
          <a:prstGeom prst="rect">
            <a:avLst/>
          </a:prstGeom>
          <a:noFill/>
        </p:spPr>
        <p:txBody>
          <a:bodyPr wrap="square" lIns="0" tIns="0" rIns="0" bIns="0" rtlCol="0">
            <a:spAutoFit/>
          </a:bodyPr>
          <a:lstStyle/>
          <a:p>
            <a:pPr algn="ctr"/>
            <a:r>
              <a:rPr lang="en-US" altLang="ko-KR" sz="1600" b="1" i="1" dirty="0">
                <a:gradFill>
                  <a:gsLst>
                    <a:gs pos="0">
                      <a:srgbClr val="00338D"/>
                    </a:gs>
                    <a:gs pos="99000">
                      <a:srgbClr val="00338D"/>
                    </a:gs>
                  </a:gsLst>
                  <a:lin ang="5400000" scaled="1"/>
                </a:gradFill>
                <a:latin typeface="+mn-ea"/>
              </a:rPr>
              <a:t>2023</a:t>
            </a:r>
            <a:r>
              <a:rPr lang="ko-KR" altLang="en-US" sz="1600" b="1" i="1" dirty="0">
                <a:gradFill>
                  <a:gsLst>
                    <a:gs pos="0">
                      <a:srgbClr val="00338D"/>
                    </a:gs>
                    <a:gs pos="99000">
                      <a:srgbClr val="00338D"/>
                    </a:gs>
                  </a:gsLst>
                  <a:lin ang="5400000" scaled="1"/>
                </a:gradFill>
                <a:latin typeface="+mn-ea"/>
              </a:rPr>
              <a:t>년</a:t>
            </a:r>
          </a:p>
        </p:txBody>
      </p:sp>
    </p:spTree>
    <p:extLst>
      <p:ext uri="{BB962C8B-B14F-4D97-AF65-F5344CB8AC3E}">
        <p14:creationId xmlns:p14="http://schemas.microsoft.com/office/powerpoint/2010/main" val="2157778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참고</a:t>
            </a:r>
            <a:r>
              <a:rPr lang="en-US" altLang="ko-KR" dirty="0"/>
              <a:t>] </a:t>
            </a:r>
            <a:r>
              <a:rPr lang="ko-KR" altLang="en-US" dirty="0"/>
              <a:t>국내 주요 해운선사</a:t>
            </a:r>
            <a:r>
              <a:rPr lang="en-US" altLang="ko-KR" dirty="0"/>
              <a:t>(1/2)</a:t>
            </a:r>
          </a:p>
        </p:txBody>
      </p:sp>
      <p:graphicFrame>
        <p:nvGraphicFramePr>
          <p:cNvPr id="10" name="표 9">
            <a:extLst>
              <a:ext uri="{FF2B5EF4-FFF2-40B4-BE49-F238E27FC236}">
                <a16:creationId xmlns:a16="http://schemas.microsoft.com/office/drawing/2014/main" id="{CD5BD974-422F-4415-8E43-47614C183237}"/>
              </a:ext>
            </a:extLst>
          </p:cNvPr>
          <p:cNvGraphicFramePr>
            <a:graphicFrameLocks noGrp="1"/>
          </p:cNvGraphicFramePr>
          <p:nvPr>
            <p:extLst>
              <p:ext uri="{D42A27DB-BD31-4B8C-83A1-F6EECF244321}">
                <p14:modId xmlns:p14="http://schemas.microsoft.com/office/powerpoint/2010/main" val="2436967176"/>
              </p:ext>
            </p:extLst>
          </p:nvPr>
        </p:nvGraphicFramePr>
        <p:xfrm>
          <a:off x="488949" y="1750651"/>
          <a:ext cx="8928516" cy="4126279"/>
        </p:xfrm>
        <a:graphic>
          <a:graphicData uri="http://schemas.openxmlformats.org/drawingml/2006/table">
            <a:tbl>
              <a:tblPr firstRow="1" bandRow="1">
                <a:tableStyleId>{5C22544A-7EE6-4342-B048-85BDC9FD1C3A}</a:tableStyleId>
              </a:tblPr>
              <a:tblGrid>
                <a:gridCol w="847723">
                  <a:extLst>
                    <a:ext uri="{9D8B030D-6E8A-4147-A177-3AD203B41FA5}">
                      <a16:colId xmlns:a16="http://schemas.microsoft.com/office/drawing/2014/main" val="1868029357"/>
                    </a:ext>
                  </a:extLst>
                </a:gridCol>
                <a:gridCol w="547353">
                  <a:extLst>
                    <a:ext uri="{9D8B030D-6E8A-4147-A177-3AD203B41FA5}">
                      <a16:colId xmlns:a16="http://schemas.microsoft.com/office/drawing/2014/main" val="2142738906"/>
                    </a:ext>
                  </a:extLst>
                </a:gridCol>
                <a:gridCol w="547353">
                  <a:extLst>
                    <a:ext uri="{9D8B030D-6E8A-4147-A177-3AD203B41FA5}">
                      <a16:colId xmlns:a16="http://schemas.microsoft.com/office/drawing/2014/main" val="1810979885"/>
                    </a:ext>
                  </a:extLst>
                </a:gridCol>
                <a:gridCol w="547353">
                  <a:extLst>
                    <a:ext uri="{9D8B030D-6E8A-4147-A177-3AD203B41FA5}">
                      <a16:colId xmlns:a16="http://schemas.microsoft.com/office/drawing/2014/main" val="3080212617"/>
                    </a:ext>
                  </a:extLst>
                </a:gridCol>
                <a:gridCol w="547353">
                  <a:extLst>
                    <a:ext uri="{9D8B030D-6E8A-4147-A177-3AD203B41FA5}">
                      <a16:colId xmlns:a16="http://schemas.microsoft.com/office/drawing/2014/main" val="1221713300"/>
                    </a:ext>
                  </a:extLst>
                </a:gridCol>
                <a:gridCol w="547353">
                  <a:extLst>
                    <a:ext uri="{9D8B030D-6E8A-4147-A177-3AD203B41FA5}">
                      <a16:colId xmlns:a16="http://schemas.microsoft.com/office/drawing/2014/main" val="150500148"/>
                    </a:ext>
                  </a:extLst>
                </a:gridCol>
                <a:gridCol w="520944">
                  <a:extLst>
                    <a:ext uri="{9D8B030D-6E8A-4147-A177-3AD203B41FA5}">
                      <a16:colId xmlns:a16="http://schemas.microsoft.com/office/drawing/2014/main" val="2794073378"/>
                    </a:ext>
                  </a:extLst>
                </a:gridCol>
                <a:gridCol w="704012">
                  <a:extLst>
                    <a:ext uri="{9D8B030D-6E8A-4147-A177-3AD203B41FA5}">
                      <a16:colId xmlns:a16="http://schemas.microsoft.com/office/drawing/2014/main" val="3355831025"/>
                    </a:ext>
                  </a:extLst>
                </a:gridCol>
                <a:gridCol w="700755">
                  <a:extLst>
                    <a:ext uri="{9D8B030D-6E8A-4147-A177-3AD203B41FA5}">
                      <a16:colId xmlns:a16="http://schemas.microsoft.com/office/drawing/2014/main" val="4235773029"/>
                    </a:ext>
                  </a:extLst>
                </a:gridCol>
                <a:gridCol w="3418317">
                  <a:extLst>
                    <a:ext uri="{9D8B030D-6E8A-4147-A177-3AD203B41FA5}">
                      <a16:colId xmlns:a16="http://schemas.microsoft.com/office/drawing/2014/main" val="1534057415"/>
                    </a:ext>
                  </a:extLst>
                </a:gridCol>
              </a:tblGrid>
              <a:tr h="202093">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기업</a:t>
                      </a:r>
                    </a:p>
                  </a:txBody>
                  <a:tcPr marL="0" marR="0" marT="0" marB="0" anchor="ctr">
                    <a:lnL w="6350" cap="flat" cmpd="sng" algn="ctr">
                      <a:noFill/>
                      <a:prstDash val="solid"/>
                      <a:round/>
                      <a:headEnd type="none" w="med" len="med"/>
                      <a:tailEnd type="none" w="med" len="med"/>
                    </a:lnL>
                    <a:lnR w="6350" cap="flat" cmpd="sng" algn="ctr">
                      <a:solidFill>
                        <a:srgbClr val="4789FF"/>
                      </a:solidFill>
                      <a:prstDash val="solid"/>
                      <a:round/>
                      <a:headEnd type="none" w="med" len="med"/>
                      <a:tailEnd type="none" w="med" len="med"/>
                    </a:lnR>
                    <a:lnT w="19050" cap="flat" cmpd="sng" algn="ctr">
                      <a:solidFill>
                        <a:srgbClr val="0072D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gridSpan="5">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보유 선종</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천 </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GT)</a:t>
                      </a:r>
                      <a:endPar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4789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선박평균 연령</a:t>
                      </a:r>
                      <a:endPar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19050" cap="flat" cmpd="sng" algn="ctr">
                      <a:solidFill>
                        <a:srgbClr val="0072D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매출액</a:t>
                      </a:r>
                      <a:b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err="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십억원</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19050" cap="flat" cmpd="sng" algn="ctr">
                      <a:solidFill>
                        <a:srgbClr val="0072D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영업이익율</a:t>
                      </a:r>
                      <a:b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19050" cap="flat" cmpd="sng" algn="ctr">
                      <a:solidFill>
                        <a:srgbClr val="0072D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참고사항</a:t>
                      </a:r>
                      <a:endPar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4789FF"/>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256224512"/>
                  </a:ext>
                </a:extLst>
              </a:tr>
              <a:tr h="390196">
                <a:tc vMerge="1">
                  <a:txBody>
                    <a:bodyPr/>
                    <a:lstStyle/>
                    <a:p>
                      <a:pPr latinLnBrk="1"/>
                      <a:endParaRPr lang="ko-KR" altLang="en-US"/>
                    </a:p>
                  </a:txBody>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벌크선</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6350" cap="flat" cmpd="sng" algn="ctr">
                      <a:solidFill>
                        <a:srgbClr val="4789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탱커선</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6350" cap="flat" cmpd="sng" algn="ctr">
                      <a:solidFill>
                        <a:srgbClr val="4789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LNG</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b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LPG</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6350" cap="flat" cmpd="sng" algn="ctr">
                      <a:solidFill>
                        <a:srgbClr val="4789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컨테이너선</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6350" cap="flat" cmpd="sng" algn="ctr">
                      <a:solidFill>
                        <a:srgbClr val="4789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기타</a:t>
                      </a:r>
                    </a:p>
                  </a:txBody>
                  <a:tcPr marL="0" marR="0" marT="0" marB="0" anchor="ctr">
                    <a:lnL w="6350" cap="flat" cmpd="sng" algn="ctr">
                      <a:solidFill>
                        <a:srgbClr val="4789FF"/>
                      </a:solidFill>
                      <a:prstDash val="solid"/>
                      <a:round/>
                      <a:headEnd type="none" w="med" len="med"/>
                      <a:tailEnd type="none" w="med" len="med"/>
                    </a:lnL>
                    <a:lnR w="6350" cap="flat" cmpd="sng" algn="ctr">
                      <a:solidFill>
                        <a:srgbClr val="4789FF"/>
                      </a:solidFill>
                      <a:prstDash val="solid"/>
                      <a:round/>
                      <a:headEnd type="none" w="med" len="med"/>
                      <a:tailEnd type="none" w="med" len="med"/>
                    </a:lnR>
                    <a:lnT w="6350" cap="flat" cmpd="sng" algn="ctr">
                      <a:solidFill>
                        <a:srgbClr val="4789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2DA"/>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940454949"/>
                  </a:ext>
                </a:extLst>
              </a:tr>
              <a:tr h="706798">
                <a:tc>
                  <a:txBody>
                    <a:bodyPr/>
                    <a:lstStyle/>
                    <a:p>
                      <a:pPr algn="ct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HMM</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164</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842</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5,467</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92</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9.0</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18,430</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53.8</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indent="-90488" algn="l" latinLnBrk="0">
                        <a:buFont typeface="Arial" panose="020B0604020202020204" pitchFamily="34" charset="0"/>
                        <a:buChar char="•"/>
                      </a:pP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’23</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분기 누계 매출 기준 컨테이너선</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(83%),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벌크선</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 </a:t>
                      </a:r>
                      <a:b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기타</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로 구성</a:t>
                      </a:r>
                      <a:endPar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90488" indent="-90488" algn="l" latinLnBrk="0">
                        <a:buFont typeface="Arial" panose="020B0604020202020204" pitchFamily="34" charset="0"/>
                        <a:buChar char="•"/>
                      </a:pP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메탄올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추진선</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등 저탄소</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친환경 선박 신조에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친환경 설비 등에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1,600</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억 원 투자 예정</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차세대 친환경 연료</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메탄올</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암모니아</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수소 등</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R&amp;D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투자</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친환경 연료 개발</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공급 파트너십 체결</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153216"/>
                  </a:ext>
                </a:extLst>
              </a:tr>
              <a:tr h="706798">
                <a:tc>
                  <a:txBody>
                    <a:bodyPr/>
                    <a:lstStyle/>
                    <a:p>
                      <a:pPr algn="ctr" latinLnBrk="1"/>
                      <a:r>
                        <a:rPr lang="ko-KR" altLang="en-US" sz="9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팬오션</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5,317</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764</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45</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859</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9.5</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5,700</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13.8</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’23</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분기 매출액 기준 </a:t>
                      </a: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벌크</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(80%),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컨테이너</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탱커</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구성</a:t>
                      </a:r>
                      <a:endPar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포트폴리오 다변화를 위해 </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‘LNG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운송사업 확대</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추진</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’23</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년에는 세계적인 에너지기업 쉘과 장기계약을 통해 </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LNG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운송</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 </a:t>
                      </a: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벙커링</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b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시장에도 본격 진출</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8491189"/>
                  </a:ext>
                </a:extLst>
              </a:tr>
              <a:tr h="706798">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고려해운</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806</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10.4</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4,862</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36.6</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한국</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일본</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한국</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중국 및 동남아 항로를 주요 운항 노선으로 하는 </a:t>
                      </a:r>
                      <a:b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컨테이너선 주력으로 하는 해운선사</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7936982"/>
                  </a:ext>
                </a:extLst>
              </a:tr>
              <a:tr h="706798">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장금상선</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150</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513</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10.3</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3,134</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37.1</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컨테이너선 및 </a:t>
                      </a: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벌크선을</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주력으로 하는 해운선사</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984462"/>
                  </a:ext>
                </a:extLst>
              </a:tr>
              <a:tr h="706798">
                <a:tc>
                  <a:txBody>
                    <a:bodyPr/>
                    <a:lstStyle/>
                    <a:p>
                      <a:pPr algn="ctr" latinLnBrk="1"/>
                      <a:r>
                        <a:rPr lang="ko-KR" altLang="en-US" sz="9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유코카캐리어스</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1,588</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15.7</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2,865</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24.7</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HMM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자동차 운송사업부를 모태로</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노르웨이 </a:t>
                      </a: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해운사</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발레니우스</a:t>
                      </a:r>
                      <a:b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0" i="0" u="none" strike="noStrike" kern="0" cap="none" spc="0" normalizeH="0" baseline="0" noProof="0" dirty="0" err="1">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윌헴슨과</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현대자동차그룹이 </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80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대 </a:t>
                      </a:r>
                      <a:r>
                        <a:rPr kumimoji="0" lang="en-US" altLang="ko-KR"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 </a:t>
                      </a:r>
                      <a:r>
                        <a:rPr kumimoji="0" lang="ko-KR" altLang="en-US" sz="800" b="0" i="0" u="none" strike="noStrike" kern="0" cap="none" spc="0" normalizeH="0" baseline="0" noProof="0" dirty="0">
                          <a:ln>
                            <a:solidFill>
                              <a:srgbClr val="40ADE3">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비율로 출자해 세운 해운회사</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2625008"/>
                  </a:ext>
                </a:extLst>
              </a:tr>
            </a:tbl>
          </a:graphicData>
        </a:graphic>
      </p:graphicFrame>
      <p:sp>
        <p:nvSpPr>
          <p:cNvPr id="12" name="TextBox 11">
            <a:extLst>
              <a:ext uri="{FF2B5EF4-FFF2-40B4-BE49-F238E27FC236}">
                <a16:creationId xmlns:a16="http://schemas.microsoft.com/office/drawing/2014/main" id="{3B74FD37-20DF-997E-9B0D-D9A696A04DB6}"/>
              </a:ext>
            </a:extLst>
          </p:cNvPr>
          <p:cNvSpPr txBox="1"/>
          <p:nvPr/>
        </p:nvSpPr>
        <p:spPr>
          <a:xfrm>
            <a:off x="499303" y="5871505"/>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KISVALUE, </a:t>
            </a:r>
            <a:r>
              <a:rPr lang="en-US" altLang="ko-KR" dirty="0" err="1">
                <a:solidFill>
                  <a:schemeClr val="bg1">
                    <a:lumMod val="50000"/>
                  </a:schemeClr>
                </a:solidFill>
              </a:rPr>
              <a:t>Clarksons</a:t>
            </a:r>
            <a:r>
              <a:rPr lang="en-US" altLang="ko-KR" dirty="0">
                <a:solidFill>
                  <a:schemeClr val="bg1">
                    <a:lumMod val="50000"/>
                  </a:schemeClr>
                </a:solidFill>
              </a:rPr>
              <a:t>, </a:t>
            </a:r>
            <a:r>
              <a:rPr lang="ko-KR" altLang="en-US" dirty="0">
                <a:solidFill>
                  <a:schemeClr val="bg1">
                    <a:lumMod val="50000"/>
                  </a:schemeClr>
                </a:solidFill>
              </a:rPr>
              <a:t>한국해양수산개발원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보유 선종은 </a:t>
            </a:r>
            <a:r>
              <a:rPr lang="en-US" altLang="ko-KR" dirty="0">
                <a:solidFill>
                  <a:schemeClr val="bg1">
                    <a:lumMod val="50000"/>
                  </a:schemeClr>
                </a:solidFill>
              </a:rPr>
              <a:t>2021</a:t>
            </a:r>
            <a:r>
              <a:rPr lang="ko-KR" altLang="en-US" dirty="0">
                <a:solidFill>
                  <a:schemeClr val="bg1">
                    <a:lumMod val="50000"/>
                  </a:schemeClr>
                </a:solidFill>
              </a:rPr>
              <a:t>년 기준</a:t>
            </a:r>
            <a:r>
              <a:rPr lang="en-US" altLang="ko-KR" dirty="0">
                <a:solidFill>
                  <a:schemeClr val="bg1">
                    <a:lumMod val="50000"/>
                  </a:schemeClr>
                </a:solidFill>
              </a:rPr>
              <a:t>, </a:t>
            </a:r>
            <a:r>
              <a:rPr lang="ko-KR" altLang="en-US" dirty="0">
                <a:solidFill>
                  <a:schemeClr val="bg1">
                    <a:lumMod val="50000"/>
                  </a:schemeClr>
                </a:solidFill>
              </a:rPr>
              <a:t>매출액 및 영업이익율은 </a:t>
            </a:r>
            <a:r>
              <a:rPr lang="en-US" altLang="ko-KR" dirty="0">
                <a:solidFill>
                  <a:schemeClr val="bg1">
                    <a:lumMod val="50000"/>
                  </a:schemeClr>
                </a:solidFill>
              </a:rPr>
              <a:t>2022</a:t>
            </a:r>
            <a:r>
              <a:rPr lang="ko-KR" altLang="en-US" dirty="0">
                <a:solidFill>
                  <a:schemeClr val="bg1">
                    <a:lumMod val="50000"/>
                  </a:schemeClr>
                </a:solidFill>
              </a:rPr>
              <a:t>년 기준</a:t>
            </a:r>
            <a:r>
              <a:rPr lang="en-US" altLang="ko-KR" dirty="0">
                <a:solidFill>
                  <a:schemeClr val="bg1">
                    <a:lumMod val="50000"/>
                  </a:schemeClr>
                </a:solidFill>
              </a:rPr>
              <a:t>, </a:t>
            </a:r>
            <a:r>
              <a:rPr lang="ko-KR" altLang="en-US" dirty="0">
                <a:solidFill>
                  <a:schemeClr val="bg1">
                    <a:lumMod val="50000"/>
                  </a:schemeClr>
                </a:solidFill>
              </a:rPr>
              <a:t>선박평균연령은 </a:t>
            </a:r>
            <a:r>
              <a:rPr lang="en-US" altLang="ko-KR" dirty="0">
                <a:solidFill>
                  <a:schemeClr val="bg1">
                    <a:lumMod val="50000"/>
                  </a:schemeClr>
                </a:solidFill>
              </a:rPr>
              <a:t>2023</a:t>
            </a:r>
            <a:r>
              <a:rPr lang="ko-KR" altLang="en-US" dirty="0">
                <a:solidFill>
                  <a:schemeClr val="bg1">
                    <a:lumMod val="50000"/>
                  </a:schemeClr>
                </a:solidFill>
              </a:rPr>
              <a:t>년 기준 </a:t>
            </a:r>
          </a:p>
        </p:txBody>
      </p:sp>
      <p:grpSp>
        <p:nvGrpSpPr>
          <p:cNvPr id="2" name="그룹 1">
            <a:extLst>
              <a:ext uri="{FF2B5EF4-FFF2-40B4-BE49-F238E27FC236}">
                <a16:creationId xmlns:a16="http://schemas.microsoft.com/office/drawing/2014/main" id="{8087F888-6D99-C497-1358-B25494D0745F}"/>
              </a:ext>
            </a:extLst>
          </p:cNvPr>
          <p:cNvGrpSpPr/>
          <p:nvPr/>
        </p:nvGrpSpPr>
        <p:grpSpPr>
          <a:xfrm>
            <a:off x="488950" y="1196977"/>
            <a:ext cx="8928100" cy="276837"/>
            <a:chOff x="704850" y="2013298"/>
            <a:chExt cx="4140200" cy="276837"/>
          </a:xfrm>
        </p:grpSpPr>
        <p:sp>
          <p:nvSpPr>
            <p:cNvPr id="3" name="TextBox 2">
              <a:extLst>
                <a:ext uri="{FF2B5EF4-FFF2-40B4-BE49-F238E27FC236}">
                  <a16:creationId xmlns:a16="http://schemas.microsoft.com/office/drawing/2014/main" id="{CDB5C8D2-F4DC-43D5-0384-A794356BA636}"/>
                </a:ext>
              </a:extLst>
            </p:cNvPr>
            <p:cNvSpPr txBox="1"/>
            <p:nvPr/>
          </p:nvSpPr>
          <p:spPr>
            <a:xfrm>
              <a:off x="704850" y="2046854"/>
              <a:ext cx="75005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주요 해운선사 현황</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 name="직선 연결선 3">
              <a:extLst>
                <a:ext uri="{FF2B5EF4-FFF2-40B4-BE49-F238E27FC236}">
                  <a16:creationId xmlns:a16="http://schemas.microsoft.com/office/drawing/2014/main" id="{6C025D19-B3E3-DE11-675B-7C62AB9ED10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DFD75CF7-2088-9E06-DE12-3D7013511CE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그림 6">
            <a:extLst>
              <a:ext uri="{FF2B5EF4-FFF2-40B4-BE49-F238E27FC236}">
                <a16:creationId xmlns:a16="http://schemas.microsoft.com/office/drawing/2014/main" id="{F2AA24E9-3089-19AE-709D-94DE2C6187BE}"/>
              </a:ext>
            </a:extLst>
          </p:cNvPr>
          <p:cNvPicPr>
            <a:picLocks noChangeAspect="1"/>
          </p:cNvPicPr>
          <p:nvPr/>
        </p:nvPicPr>
        <p:blipFill>
          <a:blip r:embed="rId2"/>
          <a:stretch>
            <a:fillRect/>
          </a:stretch>
        </p:blipFill>
        <p:spPr>
          <a:xfrm>
            <a:off x="488950" y="6426758"/>
            <a:ext cx="766820" cy="172800"/>
          </a:xfrm>
          <a:prstGeom prst="rect">
            <a:avLst/>
          </a:prstGeom>
        </p:spPr>
      </p:pic>
      <p:sp>
        <p:nvSpPr>
          <p:cNvPr id="8" name="TextBox 7">
            <a:extLst>
              <a:ext uri="{FF2B5EF4-FFF2-40B4-BE49-F238E27FC236}">
                <a16:creationId xmlns:a16="http://schemas.microsoft.com/office/drawing/2014/main" id="{59719A2D-95CF-4DF1-E6F5-3A7ABA2FC678}"/>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prstClr val="white">
                    <a:lumMod val="65000"/>
                  </a:prstClr>
                </a:solidFill>
                <a:latin typeface="Arial"/>
              </a:rPr>
              <a:t>© 2023 KPMG </a:t>
            </a:r>
            <a:r>
              <a:rPr lang="en-US" err="1">
                <a:ln>
                  <a:solidFill>
                    <a:schemeClr val="accent1">
                      <a:alpha val="0"/>
                    </a:schemeClr>
                  </a:solidFill>
                </a:ln>
                <a:solidFill>
                  <a:prstClr val="white">
                    <a:lumMod val="65000"/>
                  </a:prstClr>
                </a:solidFill>
                <a:latin typeface="Arial"/>
              </a:rPr>
              <a:t>Samjong</a:t>
            </a:r>
            <a:r>
              <a:rPr lang="en-US">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84469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참고</a:t>
            </a:r>
            <a:r>
              <a:rPr lang="en-US" altLang="ko-KR" dirty="0"/>
              <a:t>] </a:t>
            </a:r>
            <a:r>
              <a:rPr lang="ko-KR" altLang="en-US" dirty="0"/>
              <a:t>국내 주요 해운선사</a:t>
            </a:r>
            <a:r>
              <a:rPr lang="en-US" altLang="ko-KR" dirty="0"/>
              <a:t>(2/2)</a:t>
            </a:r>
          </a:p>
        </p:txBody>
      </p:sp>
      <p:graphicFrame>
        <p:nvGraphicFramePr>
          <p:cNvPr id="10" name="표 9">
            <a:extLst>
              <a:ext uri="{FF2B5EF4-FFF2-40B4-BE49-F238E27FC236}">
                <a16:creationId xmlns:a16="http://schemas.microsoft.com/office/drawing/2014/main" id="{CD5BD974-422F-4415-8E43-47614C183237}"/>
              </a:ext>
            </a:extLst>
          </p:cNvPr>
          <p:cNvGraphicFramePr>
            <a:graphicFrameLocks noGrp="1"/>
          </p:cNvGraphicFramePr>
          <p:nvPr>
            <p:extLst>
              <p:ext uri="{D42A27DB-BD31-4B8C-83A1-F6EECF244321}">
                <p14:modId xmlns:p14="http://schemas.microsoft.com/office/powerpoint/2010/main" val="2775796915"/>
              </p:ext>
            </p:extLst>
          </p:nvPr>
        </p:nvGraphicFramePr>
        <p:xfrm>
          <a:off x="497033" y="1752600"/>
          <a:ext cx="8911887" cy="4133850"/>
        </p:xfrm>
        <a:graphic>
          <a:graphicData uri="http://schemas.openxmlformats.org/drawingml/2006/table">
            <a:tbl>
              <a:tblPr firstRow="1" bandRow="1">
                <a:tableStyleId>{5C22544A-7EE6-4342-B048-85BDC9FD1C3A}</a:tableStyleId>
              </a:tblPr>
              <a:tblGrid>
                <a:gridCol w="845992">
                  <a:extLst>
                    <a:ext uri="{9D8B030D-6E8A-4147-A177-3AD203B41FA5}">
                      <a16:colId xmlns:a16="http://schemas.microsoft.com/office/drawing/2014/main" val="1868029357"/>
                    </a:ext>
                  </a:extLst>
                </a:gridCol>
                <a:gridCol w="539450">
                  <a:extLst>
                    <a:ext uri="{9D8B030D-6E8A-4147-A177-3AD203B41FA5}">
                      <a16:colId xmlns:a16="http://schemas.microsoft.com/office/drawing/2014/main" val="2142738906"/>
                    </a:ext>
                  </a:extLst>
                </a:gridCol>
                <a:gridCol w="551163">
                  <a:extLst>
                    <a:ext uri="{9D8B030D-6E8A-4147-A177-3AD203B41FA5}">
                      <a16:colId xmlns:a16="http://schemas.microsoft.com/office/drawing/2014/main" val="1810979885"/>
                    </a:ext>
                  </a:extLst>
                </a:gridCol>
                <a:gridCol w="551163">
                  <a:extLst>
                    <a:ext uri="{9D8B030D-6E8A-4147-A177-3AD203B41FA5}">
                      <a16:colId xmlns:a16="http://schemas.microsoft.com/office/drawing/2014/main" val="3080212617"/>
                    </a:ext>
                  </a:extLst>
                </a:gridCol>
                <a:gridCol w="551163">
                  <a:extLst>
                    <a:ext uri="{9D8B030D-6E8A-4147-A177-3AD203B41FA5}">
                      <a16:colId xmlns:a16="http://schemas.microsoft.com/office/drawing/2014/main" val="1221713300"/>
                    </a:ext>
                  </a:extLst>
                </a:gridCol>
                <a:gridCol w="531211">
                  <a:extLst>
                    <a:ext uri="{9D8B030D-6E8A-4147-A177-3AD203B41FA5}">
                      <a16:colId xmlns:a16="http://schemas.microsoft.com/office/drawing/2014/main" val="150500148"/>
                    </a:ext>
                  </a:extLst>
                </a:gridCol>
                <a:gridCol w="523875">
                  <a:extLst>
                    <a:ext uri="{9D8B030D-6E8A-4147-A177-3AD203B41FA5}">
                      <a16:colId xmlns:a16="http://schemas.microsoft.com/office/drawing/2014/main" val="2794073378"/>
                    </a:ext>
                  </a:extLst>
                </a:gridCol>
                <a:gridCol w="704850">
                  <a:extLst>
                    <a:ext uri="{9D8B030D-6E8A-4147-A177-3AD203B41FA5}">
                      <a16:colId xmlns:a16="http://schemas.microsoft.com/office/drawing/2014/main" val="3355831025"/>
                    </a:ext>
                  </a:extLst>
                </a:gridCol>
                <a:gridCol w="695325">
                  <a:extLst>
                    <a:ext uri="{9D8B030D-6E8A-4147-A177-3AD203B41FA5}">
                      <a16:colId xmlns:a16="http://schemas.microsoft.com/office/drawing/2014/main" val="4235773029"/>
                    </a:ext>
                  </a:extLst>
                </a:gridCol>
                <a:gridCol w="3417695">
                  <a:extLst>
                    <a:ext uri="{9D8B030D-6E8A-4147-A177-3AD203B41FA5}">
                      <a16:colId xmlns:a16="http://schemas.microsoft.com/office/drawing/2014/main" val="1534057415"/>
                    </a:ext>
                  </a:extLst>
                </a:gridCol>
              </a:tblGrid>
              <a:tr h="200952">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기업</a:t>
                      </a:r>
                    </a:p>
                  </a:txBody>
                  <a:tcPr marL="0" marR="0" marT="0" marB="0" anchor="ctr">
                    <a:lnL w="6350" cap="flat" cmpd="sng" algn="ctr">
                      <a:noFill/>
                      <a:prstDash val="solid"/>
                      <a:round/>
                      <a:headEnd type="none" w="med" len="med"/>
                      <a:tailEnd type="none" w="med" len="med"/>
                    </a:lnL>
                    <a:lnR w="6350" cap="flat" cmpd="sng" algn="ctr">
                      <a:solidFill>
                        <a:srgbClr val="71A4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gridSpan="5">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보유 선종</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천 </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GT)</a:t>
                      </a:r>
                      <a:endPar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71A4FF"/>
                      </a:solidFill>
                      <a:prstDash val="solid"/>
                      <a:round/>
                      <a:headEnd type="none" w="med" len="med"/>
                      <a:tailEnd type="none" w="med" len="med"/>
                    </a:lnL>
                    <a:lnR w="6350" cap="flat" cmpd="sng" algn="ctr">
                      <a:solidFill>
                        <a:srgbClr val="71A4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latinLnBrk="1"/>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선박평균  연령</a:t>
                      </a:r>
                      <a:endPar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71A4FF"/>
                      </a:solidFill>
                      <a:prstDash val="solid"/>
                      <a:round/>
                      <a:headEnd type="none" w="med" len="med"/>
                      <a:tailEnd type="none" w="med" len="med"/>
                    </a:lnL>
                    <a:lnR w="6350" cap="flat" cmpd="sng" algn="ctr">
                      <a:solidFill>
                        <a:srgbClr val="098A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매출액</a:t>
                      </a:r>
                      <a:br>
                        <a:rPr lang="en-US" altLang="ko-KR" sz="900" b="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err="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십억원</a:t>
                      </a:r>
                      <a:r>
                        <a:rPr lang="en-US" altLang="ko-KR" sz="900" b="1">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영업이익율</a:t>
                      </a:r>
                      <a:b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참고사항</a:t>
                      </a:r>
                      <a:endPar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solidFill>
                        <a:srgbClr val="098AFF"/>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256224512"/>
                  </a:ext>
                </a:extLst>
              </a:tr>
              <a:tr h="389598">
                <a:tc vMerge="1">
                  <a:txBody>
                    <a:bodyPr/>
                    <a:lstStyle/>
                    <a:p>
                      <a:pPr latinLnBrk="1"/>
                      <a:endParaRPr lang="ko-KR" altLang="en-US"/>
                    </a:p>
                  </a:txBody>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벌크선</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탱커선</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LNG</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a:t>
                      </a: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a:t>
                      </a:r>
                      <a:b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br>
                      <a:r>
                        <a:rPr lang="en-US" altLang="ko-KR"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LPG</a:t>
                      </a:r>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선</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컨테이너선</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a:txBody>
                    <a:bodyPr/>
                    <a:lstStyle/>
                    <a:p>
                      <a:pPr algn="ctr" latinLnBrk="1"/>
                      <a:r>
                        <a:rPr lang="ko-KR" altLang="en-US" sz="900" b="1" dirty="0">
                          <a:ln>
                            <a:solidFill>
                              <a:srgbClr val="40ADE3">
                                <a:alpha val="0"/>
                              </a:srgbClr>
                            </a:solidFill>
                          </a:ln>
                          <a:solidFill>
                            <a:schemeClr val="bg1"/>
                          </a:solidFill>
                          <a:latin typeface="KoPub돋움체 Medium" panose="02020603020101020101" pitchFamily="18" charset="-127"/>
                          <a:ea typeface="KoPub돋움체 Medium" panose="02020603020101020101" pitchFamily="18" charset="-127"/>
                        </a:rPr>
                        <a:t>기타</a:t>
                      </a:r>
                    </a:p>
                  </a:txBody>
                  <a:tcPr marL="0" marR="0" marT="0" marB="0" anchor="ctr">
                    <a:lnL w="6350" cap="flat" cmpd="sng" algn="ctr">
                      <a:solidFill>
                        <a:srgbClr val="098AFF"/>
                      </a:solidFill>
                      <a:prstDash val="solid"/>
                      <a:round/>
                      <a:headEnd type="none" w="med" len="med"/>
                      <a:tailEnd type="none" w="med" len="med"/>
                    </a:lnL>
                    <a:lnR w="6350" cap="flat" cmpd="sng" algn="ctr">
                      <a:solidFill>
                        <a:srgbClr val="098AFF"/>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rgbClr val="71A4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940454949"/>
                  </a:ext>
                </a:extLst>
              </a:tr>
              <a:tr h="702962">
                <a:tc>
                  <a:txBody>
                    <a:bodyPr/>
                    <a:lstStyle/>
                    <a:p>
                      <a:pPr algn="ctr" latinLnBrk="1"/>
                      <a:r>
                        <a:rPr lang="ko-KR" altLang="en-US" sz="9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에스엠상선</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565</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75</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11.4</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2,246</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48.1</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indent="-90488" algn="l" latinLnBrk="0">
                        <a:buFont typeface="Arial" panose="020B0604020202020204" pitchFamily="34" charset="0"/>
                        <a:buChar char="•"/>
                      </a:pP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에스엠그룹</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계열 국적 해운사로</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’16</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파산한 한진해운의 일부 노선을 인수해 설립</a:t>
                      </a:r>
                      <a:endPar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90488" indent="-90488" algn="l" latinLnBrk="0">
                        <a:buFont typeface="Arial" panose="020B0604020202020204" pitchFamily="34" charset="0"/>
                        <a:buChar char="•"/>
                      </a:pP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년까지 미주 동안 노선 신규 개설 계획</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미국과 캐나다 철도 회사와 협업을 통해 미주 서안 항만과 미주 내륙을 잇는 터미널</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철도 </a:t>
                      </a:r>
                      <a:b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운송 서비스를 북미 전역으로 확대할 계획</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1A4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153216"/>
                  </a:ext>
                </a:extLst>
              </a:tr>
              <a:tr h="702962">
                <a:tc>
                  <a:txBody>
                    <a:bodyPr/>
                    <a:lstStyle/>
                    <a:p>
                      <a:pPr algn="ctr" latinLnBrk="1"/>
                      <a:r>
                        <a:rPr lang="ko-KR" altLang="en-US" sz="90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에스케이해운</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831</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4,317</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1,499</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79</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11.2</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1,855</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19.9</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핵심 사업은 원유운반선으로 국내 최대 탱커 선사로</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장기계약을 기반으로 사업을 영위 중</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SK</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에너지를 비롯한 국내 주요 정유사들의 도입원유 중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이상을 수송</a:t>
                      </a:r>
                      <a:endPar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8491189"/>
                  </a:ext>
                </a:extLst>
              </a:tr>
              <a:tr h="702962">
                <a:tc>
                  <a:txBody>
                    <a:bodyPr/>
                    <a:lstStyle/>
                    <a:p>
                      <a:pPr algn="ctr" latinLnBrk="1"/>
                      <a:r>
                        <a:rPr lang="ko-KR" altLang="en-US" sz="90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흥아라인</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223</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16.7</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1,632</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32.8</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’19</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근해상선 통합 작업의 하나로 </a:t>
                      </a:r>
                      <a:r>
                        <a:rPr lang="ko-KR" altLang="en-US" sz="800" noProof="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흥아해운의</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컨테이너</a:t>
                      </a:r>
                      <a:b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사업부를 장금상선이 인수한 후 통합법인의 사명을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noProof="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흥아라인</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으로 </a:t>
                      </a:r>
                      <a:b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변경</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noProof="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흥아해운의</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컨테이너 분할 법인과 장금상선의 동남아 항로 </a:t>
                      </a:r>
                      <a:b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컨테이너 사업 부문을 통합</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7936982"/>
                  </a:ext>
                </a:extLst>
              </a:tr>
              <a:tr h="702962">
                <a:tc>
                  <a:txBody>
                    <a:bodyPr/>
                    <a:lstStyle/>
                    <a:p>
                      <a:pPr algn="ctr" latinLnBrk="1"/>
                      <a:r>
                        <a:rPr lang="ko-KR" altLang="en-US" sz="90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폴라리스쉬핑</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3,736</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296</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5.8</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1,399</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15.9</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국내 최대 광탄선사로 운용 선박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척 중 사선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31</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척의 평균 연령이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년에 불과하며</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최근 교체한 선박들은 </a:t>
                      </a:r>
                      <a: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LNG </a:t>
                      </a: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추진선으로 개조가 </a:t>
                      </a:r>
                      <a:br>
                        <a:rPr lang="en-US" altLang="ko-KR"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noProof="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가능해 해상 환경규제 강화할 능력을 갖춤</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984462"/>
                  </a:ext>
                </a:extLst>
              </a:tr>
              <a:tr h="731452">
                <a:tc>
                  <a:txBody>
                    <a:bodyPr/>
                    <a:lstStyle/>
                    <a:p>
                      <a:pPr algn="ctr" latinLnBrk="1"/>
                      <a:r>
                        <a:rPr lang="ko-KR" altLang="en-US" sz="9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에이치라인해운</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4,779</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488</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8.9</a:t>
                      </a:r>
                      <a:endPar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1,026</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24.0</a:t>
                      </a:r>
                      <a:endPar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사모펀드운용사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한앤컴퍼니가</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유동성 위기를 겪던 한진해운에서 벌크선 사업부를 인수해 설립</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이후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현대상선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벌크전용선</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사업부를 인수</a:t>
                      </a:r>
                      <a:endPar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90488" marR="0" lvl="0" indent="-9048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장기계약사업을 주력으로 하고 있으며</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포스코</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한국전력공사</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현대글로비스</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한국가스공사</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브라질 발레 등 글로벌 우량 화주와 장기</a:t>
                      </a:r>
                      <a:b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운송계약 및 장기선대계약 체결</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2625008"/>
                  </a:ext>
                </a:extLst>
              </a:tr>
            </a:tbl>
          </a:graphicData>
        </a:graphic>
      </p:graphicFrame>
      <p:sp>
        <p:nvSpPr>
          <p:cNvPr id="12" name="TextBox 11">
            <a:extLst>
              <a:ext uri="{FF2B5EF4-FFF2-40B4-BE49-F238E27FC236}">
                <a16:creationId xmlns:a16="http://schemas.microsoft.com/office/drawing/2014/main" id="{3B74FD37-20DF-997E-9B0D-D9A696A04DB6}"/>
              </a:ext>
            </a:extLst>
          </p:cNvPr>
          <p:cNvSpPr txBox="1"/>
          <p:nvPr/>
        </p:nvSpPr>
        <p:spPr>
          <a:xfrm>
            <a:off x="499303" y="5876925"/>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KISVALUE, </a:t>
            </a:r>
            <a:r>
              <a:rPr lang="en-US" altLang="ko-KR" dirty="0" err="1">
                <a:solidFill>
                  <a:schemeClr val="bg1">
                    <a:lumMod val="50000"/>
                  </a:schemeClr>
                </a:solidFill>
              </a:rPr>
              <a:t>Clarksons</a:t>
            </a:r>
            <a:r>
              <a:rPr lang="en-US" altLang="ko-KR" dirty="0">
                <a:solidFill>
                  <a:schemeClr val="bg1">
                    <a:lumMod val="50000"/>
                  </a:schemeClr>
                </a:solidFill>
              </a:rPr>
              <a:t>, </a:t>
            </a:r>
            <a:r>
              <a:rPr lang="ko-KR" altLang="en-US" dirty="0">
                <a:solidFill>
                  <a:schemeClr val="bg1">
                    <a:lumMod val="50000"/>
                  </a:schemeClr>
                </a:solidFill>
              </a:rPr>
              <a:t>한국해양수산개발원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보유 선종은 </a:t>
            </a:r>
            <a:r>
              <a:rPr lang="en-US" altLang="ko-KR" dirty="0">
                <a:solidFill>
                  <a:schemeClr val="bg1">
                    <a:lumMod val="50000"/>
                  </a:schemeClr>
                </a:solidFill>
              </a:rPr>
              <a:t>2021</a:t>
            </a:r>
            <a:r>
              <a:rPr lang="ko-KR" altLang="en-US" dirty="0">
                <a:solidFill>
                  <a:schemeClr val="bg1">
                    <a:lumMod val="50000"/>
                  </a:schemeClr>
                </a:solidFill>
              </a:rPr>
              <a:t>년 기준</a:t>
            </a:r>
            <a:r>
              <a:rPr lang="en-US" altLang="ko-KR" dirty="0">
                <a:solidFill>
                  <a:schemeClr val="bg1">
                    <a:lumMod val="50000"/>
                  </a:schemeClr>
                </a:solidFill>
              </a:rPr>
              <a:t>, </a:t>
            </a:r>
            <a:r>
              <a:rPr lang="ko-KR" altLang="en-US" dirty="0">
                <a:solidFill>
                  <a:schemeClr val="bg1">
                    <a:lumMod val="50000"/>
                  </a:schemeClr>
                </a:solidFill>
              </a:rPr>
              <a:t>매출액 및 영업이익율은 </a:t>
            </a:r>
            <a:r>
              <a:rPr lang="en-US" altLang="ko-KR" dirty="0">
                <a:solidFill>
                  <a:schemeClr val="bg1">
                    <a:lumMod val="50000"/>
                  </a:schemeClr>
                </a:solidFill>
              </a:rPr>
              <a:t>2022</a:t>
            </a:r>
            <a:r>
              <a:rPr lang="ko-KR" altLang="en-US" dirty="0">
                <a:solidFill>
                  <a:schemeClr val="bg1">
                    <a:lumMod val="50000"/>
                  </a:schemeClr>
                </a:solidFill>
              </a:rPr>
              <a:t>년 기준</a:t>
            </a:r>
            <a:r>
              <a:rPr lang="en-US" altLang="ko-KR" dirty="0">
                <a:solidFill>
                  <a:schemeClr val="bg1">
                    <a:lumMod val="50000"/>
                  </a:schemeClr>
                </a:solidFill>
              </a:rPr>
              <a:t>, </a:t>
            </a:r>
            <a:r>
              <a:rPr lang="ko-KR" altLang="en-US" dirty="0">
                <a:solidFill>
                  <a:schemeClr val="bg1">
                    <a:lumMod val="50000"/>
                  </a:schemeClr>
                </a:solidFill>
              </a:rPr>
              <a:t>선박평균연령은 </a:t>
            </a:r>
            <a:r>
              <a:rPr lang="en-US" altLang="ko-KR" dirty="0">
                <a:solidFill>
                  <a:schemeClr val="bg1">
                    <a:lumMod val="50000"/>
                  </a:schemeClr>
                </a:solidFill>
              </a:rPr>
              <a:t>2023</a:t>
            </a:r>
            <a:r>
              <a:rPr lang="ko-KR" altLang="en-US" dirty="0">
                <a:solidFill>
                  <a:schemeClr val="bg1">
                    <a:lumMod val="50000"/>
                  </a:schemeClr>
                </a:solidFill>
              </a:rPr>
              <a:t>년 기준 </a:t>
            </a:r>
          </a:p>
        </p:txBody>
      </p:sp>
      <p:grpSp>
        <p:nvGrpSpPr>
          <p:cNvPr id="2" name="그룹 1">
            <a:extLst>
              <a:ext uri="{FF2B5EF4-FFF2-40B4-BE49-F238E27FC236}">
                <a16:creationId xmlns:a16="http://schemas.microsoft.com/office/drawing/2014/main" id="{8087F888-6D99-C497-1358-B25494D0745F}"/>
              </a:ext>
            </a:extLst>
          </p:cNvPr>
          <p:cNvGrpSpPr/>
          <p:nvPr/>
        </p:nvGrpSpPr>
        <p:grpSpPr>
          <a:xfrm>
            <a:off x="488950" y="1196977"/>
            <a:ext cx="8848380" cy="276837"/>
            <a:chOff x="704850" y="2013298"/>
            <a:chExt cx="4140200" cy="276837"/>
          </a:xfrm>
        </p:grpSpPr>
        <p:sp>
          <p:nvSpPr>
            <p:cNvPr id="3" name="TextBox 2">
              <a:extLst>
                <a:ext uri="{FF2B5EF4-FFF2-40B4-BE49-F238E27FC236}">
                  <a16:creationId xmlns:a16="http://schemas.microsoft.com/office/drawing/2014/main" id="{CDB5C8D2-F4DC-43D5-0384-A794356BA636}"/>
                </a:ext>
              </a:extLst>
            </p:cNvPr>
            <p:cNvSpPr txBox="1"/>
            <p:nvPr/>
          </p:nvSpPr>
          <p:spPr>
            <a:xfrm>
              <a:off x="704850" y="2046854"/>
              <a:ext cx="75005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주요 해운선사 현황</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 name="직선 연결선 3">
              <a:extLst>
                <a:ext uri="{FF2B5EF4-FFF2-40B4-BE49-F238E27FC236}">
                  <a16:creationId xmlns:a16="http://schemas.microsoft.com/office/drawing/2014/main" id="{6C025D19-B3E3-DE11-675B-7C62AB9ED10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DFD75CF7-2088-9E06-DE12-3D7013511CE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그림 6">
            <a:extLst>
              <a:ext uri="{FF2B5EF4-FFF2-40B4-BE49-F238E27FC236}">
                <a16:creationId xmlns:a16="http://schemas.microsoft.com/office/drawing/2014/main" id="{F2AA24E9-3089-19AE-709D-94DE2C6187BE}"/>
              </a:ext>
            </a:extLst>
          </p:cNvPr>
          <p:cNvPicPr>
            <a:picLocks noChangeAspect="1"/>
          </p:cNvPicPr>
          <p:nvPr/>
        </p:nvPicPr>
        <p:blipFill>
          <a:blip r:embed="rId2"/>
          <a:stretch>
            <a:fillRect/>
          </a:stretch>
        </p:blipFill>
        <p:spPr>
          <a:xfrm>
            <a:off x="488950" y="6426758"/>
            <a:ext cx="766820" cy="172800"/>
          </a:xfrm>
          <a:prstGeom prst="rect">
            <a:avLst/>
          </a:prstGeom>
        </p:spPr>
      </p:pic>
      <p:sp>
        <p:nvSpPr>
          <p:cNvPr id="8" name="TextBox 7">
            <a:extLst>
              <a:ext uri="{FF2B5EF4-FFF2-40B4-BE49-F238E27FC236}">
                <a16:creationId xmlns:a16="http://schemas.microsoft.com/office/drawing/2014/main" id="{59719A2D-95CF-4DF1-E6F5-3A7ABA2FC678}"/>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prstClr val="white">
                    <a:lumMod val="65000"/>
                  </a:prstClr>
                </a:solidFill>
                <a:latin typeface="Arial"/>
              </a:rPr>
              <a:t>© 2023 KPMG </a:t>
            </a:r>
            <a:r>
              <a:rPr lang="en-US" err="1">
                <a:ln>
                  <a:solidFill>
                    <a:schemeClr val="accent1">
                      <a:alpha val="0"/>
                    </a:schemeClr>
                  </a:solidFill>
                </a:ln>
                <a:solidFill>
                  <a:prstClr val="white">
                    <a:lumMod val="65000"/>
                  </a:prstClr>
                </a:solidFill>
                <a:latin typeface="Arial"/>
              </a:rPr>
              <a:t>Samjong</a:t>
            </a:r>
            <a:r>
              <a:rPr lang="en-US">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68504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5720C8-7A7F-B821-8FFE-7378C634F7D5}"/>
              </a:ext>
            </a:extLst>
          </p:cNvPr>
          <p:cNvSpPr/>
          <p:nvPr/>
        </p:nvSpPr>
        <p:spPr>
          <a:xfrm>
            <a:off x="5379817" y="4908387"/>
            <a:ext cx="3801398" cy="455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① </a:t>
            </a:r>
            <a:r>
              <a:rPr lang="ko-KR" altLang="en-US" dirty="0"/>
              <a:t>벌크선</a:t>
            </a:r>
            <a:r>
              <a:rPr lang="en-US" altLang="ko-KR" dirty="0"/>
              <a:t>: </a:t>
            </a:r>
            <a:r>
              <a:rPr lang="ko-KR" altLang="en-US" dirty="0"/>
              <a:t>운임 동향 및 수요</a:t>
            </a:r>
            <a:r>
              <a:rPr lang="en-US" altLang="ko-KR" dirty="0"/>
              <a:t>/</a:t>
            </a:r>
            <a:r>
              <a:rPr lang="ko-KR" altLang="en-US" dirty="0"/>
              <a:t>공급 </a:t>
            </a:r>
            <a:r>
              <a:rPr lang="en-US" altLang="ko-KR" dirty="0"/>
              <a:t>Balance</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BDI(Baltic Dry Index)</a:t>
            </a:r>
            <a:r>
              <a:rPr lang="ko-KR" altLang="en-US" dirty="0"/>
              <a:t>는 코로나</a:t>
            </a:r>
            <a:r>
              <a:rPr lang="en-US" altLang="ko-KR" dirty="0"/>
              <a:t>19 </a:t>
            </a:r>
            <a:r>
              <a:rPr lang="ko-KR" altLang="en-US" dirty="0"/>
              <a:t>이후 원자재 가격 폭등과 함께 </a:t>
            </a:r>
            <a:r>
              <a:rPr lang="en-US" altLang="ko-KR" dirty="0"/>
              <a:t>’21</a:t>
            </a:r>
            <a:r>
              <a:rPr lang="ko-KR" altLang="en-US" dirty="0"/>
              <a:t>년 </a:t>
            </a:r>
            <a:r>
              <a:rPr lang="en-US" altLang="ko-KR" dirty="0"/>
              <a:t>3</a:t>
            </a:r>
            <a:r>
              <a:rPr lang="ko-KR" altLang="en-US" dirty="0"/>
              <a:t>분기 </a:t>
            </a:r>
            <a:r>
              <a:rPr lang="en-US" altLang="ko-KR" dirty="0"/>
              <a:t>3,732</a:t>
            </a:r>
            <a:r>
              <a:rPr lang="ko-KR" altLang="en-US" dirty="0"/>
              <a:t>로</a:t>
            </a:r>
            <a:r>
              <a:rPr lang="en-US" altLang="ko-KR" dirty="0"/>
              <a:t> </a:t>
            </a:r>
            <a:r>
              <a:rPr lang="ko-KR" altLang="en-US" dirty="0"/>
              <a:t>최고점을 기록한 이후 원자재 가격 급락</a:t>
            </a:r>
            <a:r>
              <a:rPr lang="en-US" altLang="ko-KR" dirty="0"/>
              <a:t>, </a:t>
            </a:r>
            <a:r>
              <a:rPr lang="ko-KR" altLang="en-US" dirty="0"/>
              <a:t>중국의 제로코로나 정책 등으로 하락세 유지</a:t>
            </a:r>
            <a:r>
              <a:rPr lang="en-US" altLang="ko-KR" dirty="0"/>
              <a:t>. ’23</a:t>
            </a:r>
            <a:r>
              <a:rPr lang="ko-KR" altLang="en-US" dirty="0"/>
              <a:t>년 </a:t>
            </a:r>
            <a:r>
              <a:rPr lang="en-US" altLang="ko-KR" dirty="0"/>
              <a:t>2</a:t>
            </a:r>
            <a:r>
              <a:rPr lang="ko-KR" altLang="en-US" dirty="0"/>
              <a:t>분기 평균 </a:t>
            </a:r>
            <a:r>
              <a:rPr lang="en-US" altLang="ko-KR" dirty="0"/>
              <a:t>BDI</a:t>
            </a:r>
            <a:r>
              <a:rPr lang="ko-KR" altLang="en-US" dirty="0"/>
              <a:t>는 </a:t>
            </a:r>
            <a:r>
              <a:rPr lang="en-US" altLang="ko-KR" dirty="0"/>
              <a:t>1,313</a:t>
            </a:r>
            <a:r>
              <a:rPr lang="ko-KR" altLang="en-US" dirty="0"/>
              <a:t>로 전년 동기 대비 </a:t>
            </a:r>
            <a:r>
              <a:rPr lang="en-US" altLang="ko-KR" dirty="0"/>
              <a:t>48% </a:t>
            </a:r>
            <a:r>
              <a:rPr lang="ko-KR" altLang="en-US" dirty="0"/>
              <a:t>하락</a:t>
            </a:r>
            <a:r>
              <a:rPr lang="en-US" altLang="ko-KR" dirty="0"/>
              <a:t>. ’23</a:t>
            </a:r>
            <a:r>
              <a:rPr lang="ko-KR" altLang="en-US" dirty="0"/>
              <a:t>년 벌크선 수요는 전년 대비 </a:t>
            </a:r>
            <a:r>
              <a:rPr lang="en-US" altLang="ko-KR" dirty="0"/>
              <a:t>3.1%, </a:t>
            </a:r>
            <a:r>
              <a:rPr lang="ko-KR" altLang="en-US" dirty="0" err="1"/>
              <a:t>선복량은</a:t>
            </a:r>
            <a:r>
              <a:rPr lang="ko-KR" altLang="en-US" dirty="0"/>
              <a:t> </a:t>
            </a:r>
            <a:r>
              <a:rPr lang="en-US" altLang="ko-KR" dirty="0"/>
              <a:t>2.9% </a:t>
            </a:r>
            <a:r>
              <a:rPr lang="ko-KR" altLang="en-US" dirty="0"/>
              <a:t>증가하여 수급 밸런스는</a:t>
            </a:r>
            <a:r>
              <a:rPr lang="en-US" altLang="ko-KR" dirty="0"/>
              <a:t> </a:t>
            </a:r>
            <a:r>
              <a:rPr lang="ko-KR" altLang="en-US" dirty="0"/>
              <a:t>안정화될 전망</a:t>
            </a:r>
          </a:p>
        </p:txBody>
      </p:sp>
      <p:grpSp>
        <p:nvGrpSpPr>
          <p:cNvPr id="8" name="그룹 7">
            <a:extLst>
              <a:ext uri="{FF2B5EF4-FFF2-40B4-BE49-F238E27FC236}">
                <a16:creationId xmlns:a16="http://schemas.microsoft.com/office/drawing/2014/main" id="{D7C72987-F9DC-1CB5-865C-9964C3908E3B}"/>
              </a:ext>
            </a:extLst>
          </p:cNvPr>
          <p:cNvGrpSpPr/>
          <p:nvPr/>
        </p:nvGrpSpPr>
        <p:grpSpPr>
          <a:xfrm>
            <a:off x="488950" y="2176483"/>
            <a:ext cx="4284000" cy="276837"/>
            <a:chOff x="704850" y="2013298"/>
            <a:chExt cx="4140200" cy="276837"/>
          </a:xfrm>
        </p:grpSpPr>
        <p:sp>
          <p:nvSpPr>
            <p:cNvPr id="9" name="TextBox 8">
              <a:extLst>
                <a:ext uri="{FF2B5EF4-FFF2-40B4-BE49-F238E27FC236}">
                  <a16:creationId xmlns:a16="http://schemas.microsoft.com/office/drawing/2014/main" id="{3BE054E4-641A-CFF3-9EFC-61FB68C11DE4}"/>
                </a:ext>
              </a:extLst>
            </p:cNvPr>
            <p:cNvSpPr txBox="1"/>
            <p:nvPr/>
          </p:nvSpPr>
          <p:spPr>
            <a:xfrm>
              <a:off x="704850" y="2046854"/>
              <a:ext cx="139272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BDI </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및 벙커유가 추이</a:t>
              </a:r>
            </a:p>
          </p:txBody>
        </p:sp>
        <p:cxnSp>
          <p:nvCxnSpPr>
            <p:cNvPr id="10" name="직선 연결선 9">
              <a:extLst>
                <a:ext uri="{FF2B5EF4-FFF2-40B4-BE49-F238E27FC236}">
                  <a16:creationId xmlns:a16="http://schemas.microsoft.com/office/drawing/2014/main" id="{42105149-A29F-1756-C569-88F872A7F5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8EF9588B-30D0-0232-A6BF-6DE567A03B1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6" name="차트 5">
            <a:extLst>
              <a:ext uri="{FF2B5EF4-FFF2-40B4-BE49-F238E27FC236}">
                <a16:creationId xmlns:a16="http://schemas.microsoft.com/office/drawing/2014/main" id="{41513CB9-8638-1F77-3721-E7A884BE1474}"/>
              </a:ext>
            </a:extLst>
          </p:cNvPr>
          <p:cNvGraphicFramePr/>
          <p:nvPr>
            <p:extLst>
              <p:ext uri="{D42A27DB-BD31-4B8C-83A1-F6EECF244321}">
                <p14:modId xmlns:p14="http://schemas.microsoft.com/office/powerpoint/2010/main" val="87078397"/>
              </p:ext>
            </p:extLst>
          </p:nvPr>
        </p:nvGraphicFramePr>
        <p:xfrm>
          <a:off x="488948" y="2495551"/>
          <a:ext cx="4412661" cy="339488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7F0B9BF3-0A85-4B19-23A7-BFF2BA2C0B20}"/>
              </a:ext>
            </a:extLst>
          </p:cNvPr>
          <p:cNvSpPr txBox="1"/>
          <p:nvPr/>
        </p:nvSpPr>
        <p:spPr>
          <a:xfrm>
            <a:off x="488947" y="5853652"/>
            <a:ext cx="2994027" cy="369332"/>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mn-ea"/>
              </a:rPr>
              <a:t>Source: </a:t>
            </a:r>
            <a:r>
              <a:rPr lang="en-US" altLang="ko-KR" sz="800" dirty="0" err="1">
                <a:ln>
                  <a:solidFill>
                    <a:prstClr val="white">
                      <a:lumMod val="75000"/>
                      <a:alpha val="0"/>
                    </a:prstClr>
                  </a:solidFill>
                </a:ln>
                <a:solidFill>
                  <a:schemeClr val="bg1">
                    <a:lumMod val="50000"/>
                  </a:schemeClr>
                </a:solidFill>
                <a:latin typeface="+mn-ea"/>
              </a:rPr>
              <a:t>Clarksons</a:t>
            </a:r>
            <a:endParaRPr lang="en-US" altLang="ko-KR" sz="800" dirty="0">
              <a:ln>
                <a:solidFill>
                  <a:prstClr val="white">
                    <a:lumMod val="75000"/>
                    <a:alpha val="0"/>
                  </a:prstClr>
                </a:solidFill>
              </a:ln>
              <a:solidFill>
                <a:schemeClr val="bg1">
                  <a:lumMod val="50000"/>
                </a:schemeClr>
              </a:solidFill>
              <a:latin typeface="+mn-ea"/>
            </a:endParaRPr>
          </a:p>
          <a:p>
            <a:r>
              <a:rPr lang="en-US" altLang="ko-KR" sz="800" dirty="0">
                <a:ln>
                  <a:solidFill>
                    <a:prstClr val="white">
                      <a:lumMod val="75000"/>
                      <a:alpha val="0"/>
                    </a:prstClr>
                  </a:solidFill>
                </a:ln>
                <a:solidFill>
                  <a:schemeClr val="bg1">
                    <a:lumMod val="50000"/>
                  </a:schemeClr>
                </a:solidFill>
                <a:latin typeface="+mn-ea"/>
              </a:rPr>
              <a:t>Note 1: 2023</a:t>
            </a:r>
            <a:r>
              <a:rPr lang="ko-KR" altLang="en-US" sz="800" dirty="0">
                <a:ln>
                  <a:solidFill>
                    <a:prstClr val="white">
                      <a:lumMod val="75000"/>
                      <a:alpha val="0"/>
                    </a:prstClr>
                  </a:solidFill>
                </a:ln>
                <a:solidFill>
                  <a:schemeClr val="bg1">
                    <a:lumMod val="50000"/>
                  </a:schemeClr>
                </a:solidFill>
                <a:latin typeface="+mn-ea"/>
              </a:rPr>
              <a:t>년 </a:t>
            </a:r>
            <a:r>
              <a:rPr lang="en-US" altLang="ko-KR" sz="800" dirty="0">
                <a:ln>
                  <a:solidFill>
                    <a:prstClr val="white">
                      <a:lumMod val="75000"/>
                      <a:alpha val="0"/>
                    </a:prstClr>
                  </a:solidFill>
                </a:ln>
                <a:solidFill>
                  <a:schemeClr val="bg1">
                    <a:lumMod val="50000"/>
                  </a:schemeClr>
                </a:solidFill>
                <a:latin typeface="+mn-ea"/>
              </a:rPr>
              <a:t>10</a:t>
            </a:r>
            <a:r>
              <a:rPr lang="ko-KR" altLang="en-US" sz="800" dirty="0">
                <a:ln>
                  <a:solidFill>
                    <a:prstClr val="white">
                      <a:lumMod val="75000"/>
                      <a:alpha val="0"/>
                    </a:prstClr>
                  </a:solidFill>
                </a:ln>
                <a:solidFill>
                  <a:schemeClr val="bg1">
                    <a:lumMod val="50000"/>
                  </a:schemeClr>
                </a:solidFill>
                <a:latin typeface="+mn-ea"/>
              </a:rPr>
              <a:t>월 기준</a:t>
            </a:r>
            <a:endParaRPr lang="en-US" altLang="ko-KR" sz="800" dirty="0">
              <a:ln>
                <a:solidFill>
                  <a:prstClr val="white">
                    <a:lumMod val="75000"/>
                    <a:alpha val="0"/>
                  </a:prstClr>
                </a:solidFill>
              </a:ln>
              <a:solidFill>
                <a:schemeClr val="bg1">
                  <a:lumMod val="50000"/>
                </a:schemeClr>
              </a:solidFill>
              <a:latin typeface="+mn-ea"/>
            </a:endParaRPr>
          </a:p>
          <a:p>
            <a:r>
              <a:rPr lang="en-US" altLang="ko-KR" sz="800" dirty="0">
                <a:ln>
                  <a:solidFill>
                    <a:prstClr val="white">
                      <a:lumMod val="75000"/>
                      <a:alpha val="0"/>
                    </a:prstClr>
                  </a:solidFill>
                </a:ln>
                <a:solidFill>
                  <a:schemeClr val="bg1">
                    <a:lumMod val="50000"/>
                  </a:schemeClr>
                </a:solidFill>
                <a:latin typeface="+mn-ea"/>
              </a:rPr>
              <a:t>Note 2: </a:t>
            </a:r>
            <a:r>
              <a:rPr lang="ko-KR" altLang="en-US" sz="800" dirty="0">
                <a:ln>
                  <a:solidFill>
                    <a:prstClr val="white">
                      <a:lumMod val="75000"/>
                      <a:alpha val="0"/>
                    </a:prstClr>
                  </a:solidFill>
                </a:ln>
                <a:solidFill>
                  <a:schemeClr val="bg1">
                    <a:lumMod val="50000"/>
                  </a:schemeClr>
                </a:solidFill>
                <a:latin typeface="+mn-ea"/>
              </a:rPr>
              <a:t>벙커유는 </a:t>
            </a:r>
            <a:r>
              <a:rPr lang="en-US" altLang="ko-KR" sz="800" dirty="0">
                <a:ln>
                  <a:solidFill>
                    <a:prstClr val="white">
                      <a:lumMod val="75000"/>
                      <a:alpha val="0"/>
                    </a:prstClr>
                  </a:solidFill>
                </a:ln>
                <a:solidFill>
                  <a:schemeClr val="bg1">
                    <a:lumMod val="50000"/>
                  </a:schemeClr>
                </a:solidFill>
                <a:latin typeface="+mn-ea"/>
              </a:rPr>
              <a:t>380CST </a:t>
            </a:r>
            <a:r>
              <a:rPr lang="ko-KR" altLang="en-US" sz="800" dirty="0">
                <a:ln>
                  <a:solidFill>
                    <a:prstClr val="white">
                      <a:lumMod val="75000"/>
                      <a:alpha val="0"/>
                    </a:prstClr>
                  </a:solidFill>
                </a:ln>
                <a:solidFill>
                  <a:schemeClr val="bg1">
                    <a:lumMod val="50000"/>
                  </a:schemeClr>
                </a:solidFill>
                <a:latin typeface="+mn-ea"/>
              </a:rPr>
              <a:t>싱가포르 기준이며</a:t>
            </a:r>
            <a:r>
              <a:rPr lang="en-US" altLang="ko-KR" sz="800" dirty="0">
                <a:ln>
                  <a:solidFill>
                    <a:prstClr val="white">
                      <a:lumMod val="75000"/>
                      <a:alpha val="0"/>
                    </a:prstClr>
                  </a:solidFill>
                </a:ln>
                <a:solidFill>
                  <a:schemeClr val="bg1">
                    <a:lumMod val="50000"/>
                  </a:schemeClr>
                </a:solidFill>
                <a:latin typeface="+mn-ea"/>
              </a:rPr>
              <a:t>, MGO</a:t>
            </a:r>
            <a:r>
              <a:rPr lang="ko-KR" altLang="en-US" sz="800" dirty="0">
                <a:ln>
                  <a:solidFill>
                    <a:prstClr val="white">
                      <a:lumMod val="75000"/>
                      <a:alpha val="0"/>
                    </a:prstClr>
                  </a:solidFill>
                </a:ln>
                <a:solidFill>
                  <a:schemeClr val="bg1">
                    <a:lumMod val="50000"/>
                  </a:schemeClr>
                </a:solidFill>
                <a:latin typeface="+mn-ea"/>
              </a:rPr>
              <a:t>도 싱가포르 기준</a:t>
            </a:r>
            <a:endParaRPr lang="en-US" altLang="ko-KR" sz="800" dirty="0">
              <a:ln>
                <a:solidFill>
                  <a:prstClr val="white">
                    <a:lumMod val="75000"/>
                    <a:alpha val="0"/>
                  </a:prstClr>
                </a:solidFill>
              </a:ln>
              <a:solidFill>
                <a:schemeClr val="bg1">
                  <a:lumMod val="50000"/>
                </a:schemeClr>
              </a:solidFill>
              <a:latin typeface="+mn-ea"/>
            </a:endParaRPr>
          </a:p>
        </p:txBody>
      </p:sp>
      <p:sp>
        <p:nvSpPr>
          <p:cNvPr id="25" name="TextBox 24">
            <a:extLst>
              <a:ext uri="{FF2B5EF4-FFF2-40B4-BE49-F238E27FC236}">
                <a16:creationId xmlns:a16="http://schemas.microsoft.com/office/drawing/2014/main" id="{4F942EFD-4C73-DBE6-D759-56947C521D9C}"/>
              </a:ext>
            </a:extLst>
          </p:cNvPr>
          <p:cNvSpPr txBox="1"/>
          <p:nvPr/>
        </p:nvSpPr>
        <p:spPr>
          <a:xfrm>
            <a:off x="4322193" y="2514783"/>
            <a:ext cx="502919" cy="215444"/>
          </a:xfrm>
          <a:prstGeom prst="rect">
            <a:avLst/>
          </a:prstGeom>
          <a:noFill/>
        </p:spPr>
        <p:txBody>
          <a:bodyPr wrap="square" lIns="36000" rIns="36000" rtlCol="0" anchor="ctr">
            <a:spAutoFit/>
          </a:bodyPr>
          <a:lstStyle/>
          <a:p>
            <a:pPr algn="ctr" defTabSz="429814">
              <a:defRPr sz="800" b="0" i="0" u="none" strike="noStrike" kern="1200" baseline="0">
                <a:solidFill>
                  <a:schemeClr val="tx1">
                    <a:lumMod val="65000"/>
                    <a:lumOff val="35000"/>
                  </a:schemeClr>
                </a:solidFill>
                <a:latin typeface="+mn-lt"/>
                <a:ea typeface="+mn-ea"/>
                <a:cs typeface="+mn-cs"/>
              </a:defRPr>
            </a:pP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달러</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톤</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grpSp>
        <p:nvGrpSpPr>
          <p:cNvPr id="4" name="그룹 3">
            <a:extLst>
              <a:ext uri="{FF2B5EF4-FFF2-40B4-BE49-F238E27FC236}">
                <a16:creationId xmlns:a16="http://schemas.microsoft.com/office/drawing/2014/main" id="{853DB812-2A64-BB1D-C711-F6A074E1AB62}"/>
              </a:ext>
            </a:extLst>
          </p:cNvPr>
          <p:cNvGrpSpPr/>
          <p:nvPr/>
        </p:nvGrpSpPr>
        <p:grpSpPr>
          <a:xfrm>
            <a:off x="5143330" y="2176483"/>
            <a:ext cx="4284001" cy="276837"/>
            <a:chOff x="704850" y="2013298"/>
            <a:chExt cx="4140200" cy="276837"/>
          </a:xfrm>
        </p:grpSpPr>
        <p:sp>
          <p:nvSpPr>
            <p:cNvPr id="5" name="TextBox 4">
              <a:extLst>
                <a:ext uri="{FF2B5EF4-FFF2-40B4-BE49-F238E27FC236}">
                  <a16:creationId xmlns:a16="http://schemas.microsoft.com/office/drawing/2014/main" id="{B8404569-BBDD-1783-FE92-70EA33100F01}"/>
                </a:ext>
              </a:extLst>
            </p:cNvPr>
            <p:cNvSpPr txBox="1"/>
            <p:nvPr/>
          </p:nvSpPr>
          <p:spPr>
            <a:xfrm>
              <a:off x="704850" y="2046854"/>
              <a:ext cx="20650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벌크선 수급 밸런스</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추이 및 전망</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6FA90C53-3887-7BB1-C55B-092FE133E82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555C75E-9003-27C5-3D9A-BECCD3419EB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94FB6B8-D1EE-B2EE-F5E6-243BB4696AA6}"/>
              </a:ext>
            </a:extLst>
          </p:cNvPr>
          <p:cNvSpPr txBox="1"/>
          <p:nvPr/>
        </p:nvSpPr>
        <p:spPr>
          <a:xfrm>
            <a:off x="5143330" y="5977985"/>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pic>
        <p:nvPicPr>
          <p:cNvPr id="17" name="그림 16">
            <a:extLst>
              <a:ext uri="{FF2B5EF4-FFF2-40B4-BE49-F238E27FC236}">
                <a16:creationId xmlns:a16="http://schemas.microsoft.com/office/drawing/2014/main" id="{B455B22A-C9D1-C899-C630-2FB7DA6A2B65}"/>
              </a:ext>
            </a:extLst>
          </p:cNvPr>
          <p:cNvPicPr preferRelativeResize="0">
            <a:picLocks/>
          </p:cNvPicPr>
          <p:nvPr/>
        </p:nvPicPr>
        <p:blipFill>
          <a:blip r:embed="rId4"/>
          <a:stretch>
            <a:fillRect/>
          </a:stretch>
        </p:blipFill>
        <p:spPr>
          <a:xfrm>
            <a:off x="7437050" y="239568"/>
            <a:ext cx="1980000" cy="360000"/>
          </a:xfrm>
          <a:prstGeom prst="rect">
            <a:avLst/>
          </a:prstGeom>
        </p:spPr>
      </p:pic>
      <p:graphicFrame>
        <p:nvGraphicFramePr>
          <p:cNvPr id="15" name="차트 15">
            <a:extLst>
              <a:ext uri="{FF2B5EF4-FFF2-40B4-BE49-F238E27FC236}">
                <a16:creationId xmlns:a16="http://schemas.microsoft.com/office/drawing/2014/main" id="{517EBD8A-1476-FD56-666D-EC7BCA19E839}"/>
              </a:ext>
            </a:extLst>
          </p:cNvPr>
          <p:cNvGraphicFramePr/>
          <p:nvPr>
            <p:extLst>
              <p:ext uri="{D42A27DB-BD31-4B8C-83A1-F6EECF244321}">
                <p14:modId xmlns:p14="http://schemas.microsoft.com/office/powerpoint/2010/main" val="1972814587"/>
              </p:ext>
            </p:extLst>
          </p:nvPr>
        </p:nvGraphicFramePr>
        <p:xfrm>
          <a:off x="4991100" y="2418669"/>
          <a:ext cx="4655820" cy="3471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5107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696741B-C634-C008-F4FD-B29437564D2D}"/>
              </a:ext>
            </a:extLst>
          </p:cNvPr>
          <p:cNvSpPr/>
          <p:nvPr/>
        </p:nvSpPr>
        <p:spPr>
          <a:xfrm>
            <a:off x="947250" y="4681433"/>
            <a:ext cx="3546214" cy="688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2" name="차트 1">
            <a:extLst>
              <a:ext uri="{FF2B5EF4-FFF2-40B4-BE49-F238E27FC236}">
                <a16:creationId xmlns:a16="http://schemas.microsoft.com/office/drawing/2014/main" id="{EF82E604-39B0-F67D-0287-D7BAAF62573B}"/>
              </a:ext>
            </a:extLst>
          </p:cNvPr>
          <p:cNvGraphicFramePr/>
          <p:nvPr>
            <p:extLst>
              <p:ext uri="{D42A27DB-BD31-4B8C-83A1-F6EECF244321}">
                <p14:modId xmlns:p14="http://schemas.microsoft.com/office/powerpoint/2010/main" val="315948342"/>
              </p:ext>
            </p:extLst>
          </p:nvPr>
        </p:nvGraphicFramePr>
        <p:xfrm>
          <a:off x="5163085" y="2567940"/>
          <a:ext cx="4253303" cy="33089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차트 2">
            <a:extLst>
              <a:ext uri="{FF2B5EF4-FFF2-40B4-BE49-F238E27FC236}">
                <a16:creationId xmlns:a16="http://schemas.microsoft.com/office/drawing/2014/main" id="{986DF55F-36CA-C7B9-0491-48793B6E362B}"/>
              </a:ext>
            </a:extLst>
          </p:cNvPr>
          <p:cNvGraphicFramePr/>
          <p:nvPr>
            <p:extLst>
              <p:ext uri="{D42A27DB-BD31-4B8C-83A1-F6EECF244321}">
                <p14:modId xmlns:p14="http://schemas.microsoft.com/office/powerpoint/2010/main" val="3332567047"/>
              </p:ext>
            </p:extLst>
          </p:nvPr>
        </p:nvGraphicFramePr>
        <p:xfrm>
          <a:off x="488950" y="2567939"/>
          <a:ext cx="4277548" cy="3308986"/>
        </p:xfrm>
        <a:graphic>
          <a:graphicData uri="http://schemas.openxmlformats.org/drawingml/2006/chart">
            <c:chart xmlns:c="http://schemas.openxmlformats.org/drawingml/2006/chart" xmlns:r="http://schemas.openxmlformats.org/officeDocument/2006/relationships" r:id="rId3"/>
          </a:graphicData>
        </a:graphic>
      </p:graphicFrame>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① </a:t>
            </a:r>
            <a:r>
              <a:rPr lang="ko-KR" altLang="en-US" dirty="0"/>
              <a:t>벌크선</a:t>
            </a:r>
            <a:r>
              <a:rPr lang="en-US" altLang="ko-KR" dirty="0"/>
              <a:t>: </a:t>
            </a:r>
            <a:r>
              <a:rPr lang="ko-KR" altLang="en-US" dirty="0"/>
              <a:t>운송 서비스 수요</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’23</a:t>
            </a:r>
            <a:r>
              <a:rPr lang="ko-KR" altLang="en-US" dirty="0"/>
              <a:t>년 벌크선 물동량은 중국의 </a:t>
            </a:r>
            <a:r>
              <a:rPr lang="ko-KR" altLang="en-US" dirty="0" err="1"/>
              <a:t>리오프닝과</a:t>
            </a:r>
            <a:r>
              <a:rPr lang="ko-KR" altLang="en-US" dirty="0"/>
              <a:t> 경기부양 정책으로 전년 대비 </a:t>
            </a:r>
            <a:r>
              <a:rPr lang="en-US" altLang="ko-KR" dirty="0"/>
              <a:t>3.1% </a:t>
            </a:r>
            <a:r>
              <a:rPr lang="ko-KR" altLang="en-US" dirty="0"/>
              <a:t>증가한 </a:t>
            </a:r>
            <a:r>
              <a:rPr lang="en-US" altLang="ko-KR" dirty="0"/>
              <a:t>54.3</a:t>
            </a:r>
            <a:r>
              <a:rPr lang="ko-KR" altLang="en-US" dirty="0"/>
              <a:t>억 톤으로 예상됨</a:t>
            </a:r>
            <a:r>
              <a:rPr lang="en-US" altLang="ko-KR" dirty="0"/>
              <a:t>. </a:t>
            </a:r>
            <a:r>
              <a:rPr lang="ko-KR" altLang="en-US" dirty="0"/>
              <a:t>하지만 중국이 </a:t>
            </a:r>
            <a:r>
              <a:rPr lang="en-US" altLang="ko-KR" dirty="0"/>
              <a:t>’23</a:t>
            </a:r>
            <a:r>
              <a:rPr lang="ko-KR" altLang="en-US" dirty="0"/>
              <a:t>년 국내총생산</a:t>
            </a:r>
            <a:r>
              <a:rPr lang="en-US" altLang="ko-KR" dirty="0"/>
              <a:t>(GDP) </a:t>
            </a:r>
            <a:r>
              <a:rPr lang="ko-KR" altLang="en-US" dirty="0"/>
              <a:t>성장률 목표를 </a:t>
            </a:r>
            <a:r>
              <a:rPr lang="en-US" altLang="ko-KR" dirty="0"/>
              <a:t>5% </a:t>
            </a:r>
            <a:r>
              <a:rPr lang="ko-KR" altLang="en-US" dirty="0"/>
              <a:t>안팎으로 제시하며</a:t>
            </a:r>
            <a:r>
              <a:rPr lang="en-US" altLang="ko-KR" dirty="0"/>
              <a:t>,</a:t>
            </a:r>
            <a:r>
              <a:rPr lang="ko-KR" altLang="en-US" dirty="0"/>
              <a:t> </a:t>
            </a:r>
            <a:r>
              <a:rPr lang="ko-KR" altLang="en-US" dirty="0" err="1"/>
              <a:t>벌크선의</a:t>
            </a:r>
            <a:r>
              <a:rPr lang="ko-KR" altLang="en-US" dirty="0"/>
              <a:t> 수요 성장 폭도 제한적인 수준에 그칠 전망</a:t>
            </a:r>
            <a:r>
              <a:rPr lang="en-US" altLang="ko-KR" dirty="0"/>
              <a:t>.</a:t>
            </a:r>
            <a:r>
              <a:rPr lang="ko-KR" altLang="en-US" dirty="0"/>
              <a:t> 이에 </a:t>
            </a:r>
            <a:r>
              <a:rPr lang="en-US" altLang="ko-KR" dirty="0"/>
              <a:t>’24</a:t>
            </a:r>
            <a:r>
              <a:rPr lang="ko-KR" altLang="en-US" dirty="0"/>
              <a:t>년 벌크선 물동량은 전년 대비 </a:t>
            </a:r>
            <a:r>
              <a:rPr lang="en-US" altLang="ko-KR" dirty="0"/>
              <a:t>1.2% </a:t>
            </a:r>
            <a:r>
              <a:rPr lang="ko-KR" altLang="en-US" dirty="0"/>
              <a:t>증가에 머무를 것으로 예상</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1"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34703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벌크선 물동량과 증감률 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DA875122-97C1-68F3-D39A-4CF517FA9338}"/>
              </a:ext>
            </a:extLst>
          </p:cNvPr>
          <p:cNvGrpSpPr/>
          <p:nvPr/>
        </p:nvGrpSpPr>
        <p:grpSpPr>
          <a:xfrm>
            <a:off x="5132388" y="2180439"/>
            <a:ext cx="4284001" cy="276837"/>
            <a:chOff x="704850" y="2013298"/>
            <a:chExt cx="4140200" cy="276837"/>
          </a:xfrm>
        </p:grpSpPr>
        <p:sp>
          <p:nvSpPr>
            <p:cNvPr id="15" name="TextBox 14">
              <a:extLst>
                <a:ext uri="{FF2B5EF4-FFF2-40B4-BE49-F238E27FC236}">
                  <a16:creationId xmlns:a16="http://schemas.microsoft.com/office/drawing/2014/main" id="{F6FE6A8D-7A76-7852-1113-375F57169C78}"/>
                </a:ext>
              </a:extLst>
            </p:cNvPr>
            <p:cNvSpPr txBox="1"/>
            <p:nvPr/>
          </p:nvSpPr>
          <p:spPr>
            <a:xfrm>
              <a:off x="704850" y="2046854"/>
              <a:ext cx="154919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벌크선 품목별 비중 전망</a:t>
              </a:r>
            </a:p>
          </p:txBody>
        </p:sp>
        <p:cxnSp>
          <p:nvCxnSpPr>
            <p:cNvPr id="16" name="직선 연결선 15">
              <a:extLst>
                <a:ext uri="{FF2B5EF4-FFF2-40B4-BE49-F238E27FC236}">
                  <a16:creationId xmlns:a16="http://schemas.microsoft.com/office/drawing/2014/main" id="{36F54AF2-BD25-8DE2-7749-98BE2CCAF57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D59F5685-95C7-05C3-8E91-A6F15A9195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0CDF1727-F862-6453-3238-82EFFF93A519}"/>
              </a:ext>
            </a:extLst>
          </p:cNvPr>
          <p:cNvSpPr txBox="1"/>
          <p:nvPr/>
        </p:nvSpPr>
        <p:spPr>
          <a:xfrm>
            <a:off x="488950" y="2573654"/>
            <a:ext cx="666750" cy="215444"/>
          </a:xfrm>
          <a:prstGeom prst="rect">
            <a:avLst/>
          </a:prstGeom>
          <a:noFill/>
        </p:spPr>
        <p:txBody>
          <a:bodyPr wrap="square" lIns="36000" rIns="36000" rtlCol="0">
            <a:spAutoFit/>
          </a:bodyPr>
          <a:lstStyle/>
          <a:p>
            <a:pPr defTabSz="429814"/>
            <a:r>
              <a:rPr lang="en-US" altLang="ko-KR" sz="800">
                <a:solidFill>
                  <a:schemeClr val="tx1">
                    <a:lumMod val="65000"/>
                    <a:lumOff val="35000"/>
                  </a:schemeClr>
                </a:solidFill>
                <a:latin typeface="+mn-ea"/>
              </a:rPr>
              <a:t>(</a:t>
            </a:r>
            <a:r>
              <a:rPr lang="ko-KR" altLang="en-US" sz="800">
                <a:solidFill>
                  <a:schemeClr val="tx1">
                    <a:lumMod val="65000"/>
                    <a:lumOff val="35000"/>
                  </a:schemeClr>
                </a:solidFill>
                <a:latin typeface="+mn-ea"/>
              </a:rPr>
              <a:t>백만 톤</a:t>
            </a:r>
            <a:r>
              <a:rPr lang="en-US" altLang="ko-KR" sz="800">
                <a:solidFill>
                  <a:schemeClr val="tx1">
                    <a:lumMod val="65000"/>
                    <a:lumOff val="35000"/>
                  </a:schemeClr>
                </a:solidFill>
                <a:latin typeface="+mn-ea"/>
              </a:rPr>
              <a:t>)</a:t>
            </a:r>
            <a:endParaRPr lang="ko-KR" altLang="en-US" sz="800">
              <a:solidFill>
                <a:schemeClr val="tx1">
                  <a:lumMod val="65000"/>
                  <a:lumOff val="35000"/>
                </a:schemeClr>
              </a:solidFill>
              <a:latin typeface="+mn-ea"/>
            </a:endParaRPr>
          </a:p>
        </p:txBody>
      </p:sp>
      <p:sp>
        <p:nvSpPr>
          <p:cNvPr id="24" name="TextBox 23">
            <a:extLst>
              <a:ext uri="{FF2B5EF4-FFF2-40B4-BE49-F238E27FC236}">
                <a16:creationId xmlns:a16="http://schemas.microsoft.com/office/drawing/2014/main" id="{143D6C3D-14F4-A1E0-569C-6BBA66C63899}"/>
              </a:ext>
            </a:extLst>
          </p:cNvPr>
          <p:cNvSpPr txBox="1"/>
          <p:nvPr/>
        </p:nvSpPr>
        <p:spPr>
          <a:xfrm>
            <a:off x="4057201" y="2573654"/>
            <a:ext cx="666750" cy="215444"/>
          </a:xfrm>
          <a:prstGeom prst="rect">
            <a:avLst/>
          </a:prstGeom>
          <a:noFill/>
        </p:spPr>
        <p:txBody>
          <a:bodyPr wrap="square" lIns="36000" rIns="36000" rtlCol="0">
            <a:spAutoFit/>
          </a:bodyPr>
          <a:lstStyle/>
          <a:p>
            <a:pPr algn="r" defTabSz="429814"/>
            <a:r>
              <a:rPr lang="en-US" altLang="ko-KR" sz="800">
                <a:solidFill>
                  <a:schemeClr val="tx1">
                    <a:lumMod val="65000"/>
                    <a:lumOff val="35000"/>
                  </a:schemeClr>
                </a:solidFill>
                <a:latin typeface="+mn-ea"/>
              </a:rPr>
              <a:t>(%)</a:t>
            </a:r>
            <a:endParaRPr lang="ko-KR" altLang="en-US" sz="800">
              <a:solidFill>
                <a:schemeClr val="tx1">
                  <a:lumMod val="65000"/>
                  <a:lumOff val="35000"/>
                </a:schemeClr>
              </a:solidFill>
              <a:latin typeface="+mn-ea"/>
            </a:endParaRPr>
          </a:p>
        </p:txBody>
      </p:sp>
      <p:sp>
        <p:nvSpPr>
          <p:cNvPr id="26" name="직사각형 25">
            <a:extLst>
              <a:ext uri="{FF2B5EF4-FFF2-40B4-BE49-F238E27FC236}">
                <a16:creationId xmlns:a16="http://schemas.microsoft.com/office/drawing/2014/main" id="{AB55444F-F596-EE85-D1B9-081AD86DA54F}"/>
              </a:ext>
            </a:extLst>
          </p:cNvPr>
          <p:cNvSpPr/>
          <p:nvPr/>
        </p:nvSpPr>
        <p:spPr>
          <a:xfrm>
            <a:off x="6842124" y="4211799"/>
            <a:ext cx="873957" cy="338554"/>
          </a:xfrm>
          <a:prstGeom prst="rect">
            <a:avLst/>
          </a:prstGeom>
        </p:spPr>
        <p:txBody>
          <a:bodyPr wrap="none">
            <a:spAutoFit/>
          </a:bodyPr>
          <a:lstStyle/>
          <a:p>
            <a:pPr algn="ctr" defTabSz="429814"/>
            <a:r>
              <a:rPr lang="en-US" altLang="ko-KR" sz="1600" b="1" i="1" dirty="0">
                <a:solidFill>
                  <a:srgbClr val="00338D">
                    <a:lumMod val="75000"/>
                  </a:srgbClr>
                </a:solidFill>
                <a:latin typeface="+mn-ea"/>
              </a:rPr>
              <a:t>2023</a:t>
            </a:r>
            <a:r>
              <a:rPr lang="ko-KR" altLang="en-US" sz="1600" b="1" i="1" dirty="0">
                <a:solidFill>
                  <a:srgbClr val="00338D">
                    <a:lumMod val="75000"/>
                  </a:srgbClr>
                </a:solidFill>
                <a:latin typeface="+mn-ea"/>
              </a:rPr>
              <a:t>년 </a:t>
            </a:r>
            <a:endParaRPr lang="ko-KR" altLang="en-US" sz="1600" b="1" i="1" dirty="0">
              <a:solidFill>
                <a:srgbClr val="000000"/>
              </a:solidFill>
              <a:latin typeface="+mn-ea"/>
            </a:endParaRPr>
          </a:p>
        </p:txBody>
      </p:sp>
      <p:sp>
        <p:nvSpPr>
          <p:cNvPr id="7" name="TextBox 6">
            <a:extLst>
              <a:ext uri="{FF2B5EF4-FFF2-40B4-BE49-F238E27FC236}">
                <a16:creationId xmlns:a16="http://schemas.microsoft.com/office/drawing/2014/main" id="{B580C86F-AE2D-E1A0-34AC-7A01905C57CA}"/>
              </a:ext>
            </a:extLst>
          </p:cNvPr>
          <p:cNvSpPr txBox="1"/>
          <p:nvPr/>
        </p:nvSpPr>
        <p:spPr>
          <a:xfrm>
            <a:off x="488949" y="6009084"/>
            <a:ext cx="2780031"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8" name="TextBox 7">
            <a:extLst>
              <a:ext uri="{FF2B5EF4-FFF2-40B4-BE49-F238E27FC236}">
                <a16:creationId xmlns:a16="http://schemas.microsoft.com/office/drawing/2014/main" id="{50A50548-E762-98DD-A134-BD8964950EBF}"/>
              </a:ext>
            </a:extLst>
          </p:cNvPr>
          <p:cNvSpPr txBox="1"/>
          <p:nvPr/>
        </p:nvSpPr>
        <p:spPr>
          <a:xfrm>
            <a:off x="5132388" y="6009084"/>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 전망치</a:t>
            </a:r>
          </a:p>
        </p:txBody>
      </p:sp>
      <p:pic>
        <p:nvPicPr>
          <p:cNvPr id="10" name="그림 9">
            <a:extLst>
              <a:ext uri="{FF2B5EF4-FFF2-40B4-BE49-F238E27FC236}">
                <a16:creationId xmlns:a16="http://schemas.microsoft.com/office/drawing/2014/main" id="{4A96AEE8-29BD-438D-FB6C-0A65BC969C5A}"/>
              </a:ext>
            </a:extLst>
          </p:cNvPr>
          <p:cNvPicPr preferRelativeResize="0">
            <a:picLocks/>
          </p:cNvPicPr>
          <p:nvPr/>
        </p:nvPicPr>
        <p:blipFill>
          <a:blip r:embed="rId4"/>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740189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① 벌크선</a:t>
            </a:r>
            <a:r>
              <a:rPr lang="en-US" altLang="ko-KR" dirty="0"/>
              <a:t>: </a:t>
            </a:r>
            <a:r>
              <a:rPr lang="ko-KR" altLang="en-US" dirty="0"/>
              <a:t>운송 서비스 공급</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’22</a:t>
            </a:r>
            <a:r>
              <a:rPr lang="ko-KR" altLang="en-US" dirty="0"/>
              <a:t>년 벌크선 </a:t>
            </a:r>
            <a:r>
              <a:rPr lang="ko-KR" altLang="en-US" dirty="0" err="1"/>
              <a:t>선복량은</a:t>
            </a:r>
            <a:r>
              <a:rPr lang="ko-KR" altLang="en-US" dirty="0"/>
              <a:t> </a:t>
            </a:r>
            <a:r>
              <a:rPr lang="en-US" altLang="ko-KR" dirty="0"/>
              <a:t>9</a:t>
            </a:r>
            <a:r>
              <a:rPr lang="ko-KR" altLang="en-US" dirty="0"/>
              <a:t>억 </a:t>
            </a:r>
            <a:r>
              <a:rPr lang="en-US" altLang="ko-KR" dirty="0"/>
              <a:t>4,600</a:t>
            </a:r>
            <a:r>
              <a:rPr lang="ko-KR" altLang="en-US" dirty="0"/>
              <a:t>만 </a:t>
            </a:r>
            <a:r>
              <a:rPr lang="en-US" altLang="ko-KR" dirty="0"/>
              <a:t>DWT</a:t>
            </a:r>
            <a:r>
              <a:rPr lang="ko-KR" altLang="en-US" dirty="0"/>
              <a:t>를 기록하며</a:t>
            </a:r>
            <a:r>
              <a:rPr lang="en-US" altLang="ko-KR" dirty="0"/>
              <a:t>, </a:t>
            </a:r>
            <a:r>
              <a:rPr lang="ko-KR" altLang="en-US" dirty="0"/>
              <a:t>전년 대비 </a:t>
            </a:r>
            <a:r>
              <a:rPr lang="en-US" altLang="ko-KR" dirty="0"/>
              <a:t>3.6% </a:t>
            </a:r>
            <a:r>
              <a:rPr lang="ko-KR" altLang="en-US" dirty="0"/>
              <a:t>증가했으며</a:t>
            </a:r>
            <a:r>
              <a:rPr lang="en-US" altLang="ko-KR" dirty="0"/>
              <a:t>, ’23</a:t>
            </a:r>
            <a:r>
              <a:rPr lang="ko-KR" altLang="en-US" dirty="0"/>
              <a:t>년은 전년 대비 </a:t>
            </a:r>
            <a:r>
              <a:rPr lang="en-US" altLang="ko-KR" dirty="0"/>
              <a:t>2.9% </a:t>
            </a:r>
            <a:r>
              <a:rPr lang="ko-KR" altLang="en-US" dirty="0"/>
              <a:t>증가할 전망</a:t>
            </a:r>
            <a:r>
              <a:rPr lang="en-US" altLang="ko-KR" dirty="0"/>
              <a:t>. ’23</a:t>
            </a:r>
            <a:r>
              <a:rPr lang="ko-KR" altLang="en-US" dirty="0"/>
              <a:t>년 </a:t>
            </a:r>
            <a:r>
              <a:rPr lang="en-US" altLang="ko-KR" dirty="0"/>
              <a:t>8</a:t>
            </a:r>
            <a:r>
              <a:rPr lang="ko-KR" altLang="en-US" dirty="0"/>
              <a:t>월 기준 </a:t>
            </a:r>
            <a:r>
              <a:rPr lang="ko-KR" altLang="en-US" dirty="0" err="1"/>
              <a:t>벌크선의</a:t>
            </a:r>
            <a:r>
              <a:rPr lang="ko-KR" altLang="en-US" dirty="0"/>
              <a:t> </a:t>
            </a:r>
            <a:r>
              <a:rPr lang="en-US" altLang="ko-KR" dirty="0"/>
              <a:t>15</a:t>
            </a:r>
            <a:r>
              <a:rPr lang="ko-KR" altLang="en-US" dirty="0"/>
              <a:t>년 이상 노후선박 비중은 </a:t>
            </a:r>
            <a:r>
              <a:rPr lang="en-US" altLang="ko-KR" dirty="0"/>
              <a:t>20%, </a:t>
            </a:r>
            <a:r>
              <a:rPr lang="ko-KR" altLang="en-US" dirty="0"/>
              <a:t>에코선박 비중은 </a:t>
            </a:r>
            <a:r>
              <a:rPr lang="en-US" altLang="ko-KR" dirty="0"/>
              <a:t>35%, </a:t>
            </a:r>
            <a:r>
              <a:rPr lang="ko-KR" altLang="en-US" dirty="0"/>
              <a:t>대체연료 사용 선박 비중은 </a:t>
            </a:r>
            <a:r>
              <a:rPr lang="en-US" altLang="ko-KR" dirty="0"/>
              <a:t>0.7% </a:t>
            </a:r>
            <a:r>
              <a:rPr lang="ko-KR" altLang="en-US" dirty="0"/>
              <a:t>기록</a:t>
            </a:r>
            <a:r>
              <a:rPr lang="en-US" altLang="ko-KR" dirty="0"/>
              <a:t>. ’23</a:t>
            </a:r>
            <a:r>
              <a:rPr lang="ko-KR" altLang="en-US" dirty="0"/>
              <a:t>년부터 </a:t>
            </a:r>
            <a:r>
              <a:rPr lang="en-US" altLang="ko-KR" dirty="0"/>
              <a:t>IMO</a:t>
            </a:r>
            <a:r>
              <a:rPr lang="ko-KR" altLang="en-US" dirty="0"/>
              <a:t>의 환경규제가 강화됨에 따라 노후 선박이 </a:t>
            </a:r>
            <a:r>
              <a:rPr lang="ko-KR" altLang="en-US" dirty="0" err="1"/>
              <a:t>폐선되면서</a:t>
            </a:r>
            <a:r>
              <a:rPr lang="en-US" altLang="ko-KR" dirty="0"/>
              <a:t>,</a:t>
            </a:r>
            <a:r>
              <a:rPr lang="ko-KR" altLang="en-US" dirty="0"/>
              <a:t> 향후 벌크선 공급에 영향을 줄 전망</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3999"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6785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벌크</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선복량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신규인도량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선박해체량</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DA875122-97C1-68F3-D39A-4CF517FA9338}"/>
              </a:ext>
            </a:extLst>
          </p:cNvPr>
          <p:cNvGrpSpPr/>
          <p:nvPr/>
        </p:nvGrpSpPr>
        <p:grpSpPr>
          <a:xfrm>
            <a:off x="5132388" y="2180439"/>
            <a:ext cx="4284000" cy="276837"/>
            <a:chOff x="704850" y="2013298"/>
            <a:chExt cx="4140200" cy="276837"/>
          </a:xfrm>
        </p:grpSpPr>
        <p:sp>
          <p:nvSpPr>
            <p:cNvPr id="15" name="TextBox 14">
              <a:extLst>
                <a:ext uri="{FF2B5EF4-FFF2-40B4-BE49-F238E27FC236}">
                  <a16:creationId xmlns:a16="http://schemas.microsoft.com/office/drawing/2014/main" id="{F6FE6A8D-7A76-7852-1113-375F57169C78}"/>
                </a:ext>
              </a:extLst>
            </p:cNvPr>
            <p:cNvSpPr txBox="1"/>
            <p:nvPr/>
          </p:nvSpPr>
          <p:spPr>
            <a:xfrm>
              <a:off x="704850" y="2046854"/>
              <a:ext cx="13617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벌크선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선령별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선복량</a:t>
              </a:r>
            </a:p>
          </p:txBody>
        </p:sp>
        <p:cxnSp>
          <p:nvCxnSpPr>
            <p:cNvPr id="16" name="직선 연결선 15">
              <a:extLst>
                <a:ext uri="{FF2B5EF4-FFF2-40B4-BE49-F238E27FC236}">
                  <a16:creationId xmlns:a16="http://schemas.microsoft.com/office/drawing/2014/main" id="{36F54AF2-BD25-8DE2-7749-98BE2CCAF57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D59F5685-95C7-05C3-8E91-A6F15A9195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A33158F-1400-8578-939A-62454328DF82}"/>
              </a:ext>
            </a:extLst>
          </p:cNvPr>
          <p:cNvSpPr txBox="1"/>
          <p:nvPr/>
        </p:nvSpPr>
        <p:spPr>
          <a:xfrm>
            <a:off x="488949" y="5970781"/>
            <a:ext cx="4104000" cy="246221"/>
          </a:xfrm>
          <a:prstGeom prst="rect">
            <a:avLst/>
          </a:prstGeom>
          <a:noFill/>
        </p:spPr>
        <p:txBody>
          <a:bodyPr wrap="square" lIns="0" tIns="0" rIns="0" bIns="0" rtlCol="0" anchor="b">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33" name="차트 32">
            <a:extLst>
              <a:ext uri="{FF2B5EF4-FFF2-40B4-BE49-F238E27FC236}">
                <a16:creationId xmlns:a16="http://schemas.microsoft.com/office/drawing/2014/main" id="{4D0BF6E4-E913-1734-2D07-9004FE34E546}"/>
              </a:ext>
            </a:extLst>
          </p:cNvPr>
          <p:cNvGraphicFramePr/>
          <p:nvPr>
            <p:extLst>
              <p:ext uri="{D42A27DB-BD31-4B8C-83A1-F6EECF244321}">
                <p14:modId xmlns:p14="http://schemas.microsoft.com/office/powerpoint/2010/main" val="2900297756"/>
              </p:ext>
            </p:extLst>
          </p:nvPr>
        </p:nvGraphicFramePr>
        <p:xfrm>
          <a:off x="482498" y="2565399"/>
          <a:ext cx="4429136" cy="3311526"/>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Box 33">
            <a:extLst>
              <a:ext uri="{FF2B5EF4-FFF2-40B4-BE49-F238E27FC236}">
                <a16:creationId xmlns:a16="http://schemas.microsoft.com/office/drawing/2014/main" id="{48BDBF7A-476F-0F8F-07E8-601ABAFC0765}"/>
              </a:ext>
            </a:extLst>
          </p:cNvPr>
          <p:cNvSpPr txBox="1"/>
          <p:nvPr/>
        </p:nvSpPr>
        <p:spPr>
          <a:xfrm>
            <a:off x="4106863" y="2525911"/>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DWT)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35" name="TextBox 34">
            <a:extLst>
              <a:ext uri="{FF2B5EF4-FFF2-40B4-BE49-F238E27FC236}">
                <a16:creationId xmlns:a16="http://schemas.microsoft.com/office/drawing/2014/main" id="{4C3DF508-85E3-AC86-ADE8-13C87597DD64}"/>
              </a:ext>
            </a:extLst>
          </p:cNvPr>
          <p:cNvSpPr txBox="1"/>
          <p:nvPr/>
        </p:nvSpPr>
        <p:spPr>
          <a:xfrm>
            <a:off x="5141913" y="5970781"/>
            <a:ext cx="4104000" cy="246221"/>
          </a:xfrm>
          <a:prstGeom prst="rect">
            <a:avLst/>
          </a:prstGeom>
          <a:noFill/>
        </p:spPr>
        <p:txBody>
          <a:bodyPr wrap="square" lIns="0" tIns="0" rIns="0" bIns="0" rtlCol="0" anchor="b">
            <a:spAutoFit/>
          </a:bodyPr>
          <a:lstStyle/>
          <a:p>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b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b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8</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36" name="TextBox 35">
            <a:extLst>
              <a:ext uri="{FF2B5EF4-FFF2-40B4-BE49-F238E27FC236}">
                <a16:creationId xmlns:a16="http://schemas.microsoft.com/office/drawing/2014/main" id="{62E38791-6848-A204-C161-46B466AF9444}"/>
              </a:ext>
            </a:extLst>
          </p:cNvPr>
          <p:cNvSpPr txBox="1"/>
          <p:nvPr/>
        </p:nvSpPr>
        <p:spPr>
          <a:xfrm>
            <a:off x="457433" y="2522138"/>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DWT)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graphicFrame>
        <p:nvGraphicFramePr>
          <p:cNvPr id="5" name="표 3">
            <a:extLst>
              <a:ext uri="{FF2B5EF4-FFF2-40B4-BE49-F238E27FC236}">
                <a16:creationId xmlns:a16="http://schemas.microsoft.com/office/drawing/2014/main" id="{818A274E-F187-CDBC-EBC9-2E3BB4A0EB60}"/>
              </a:ext>
            </a:extLst>
          </p:cNvPr>
          <p:cNvGraphicFramePr>
            <a:graphicFrameLocks noGrp="1"/>
          </p:cNvGraphicFramePr>
          <p:nvPr>
            <p:extLst>
              <p:ext uri="{D42A27DB-BD31-4B8C-83A1-F6EECF244321}">
                <p14:modId xmlns:p14="http://schemas.microsoft.com/office/powerpoint/2010/main" val="1973168491"/>
              </p:ext>
            </p:extLst>
          </p:nvPr>
        </p:nvGraphicFramePr>
        <p:xfrm>
          <a:off x="5132388" y="2582426"/>
          <a:ext cx="4291115" cy="1669238"/>
        </p:xfrm>
        <a:graphic>
          <a:graphicData uri="http://schemas.openxmlformats.org/drawingml/2006/table">
            <a:tbl>
              <a:tblPr firstRow="1" bandRow="1">
                <a:tableStyleId>{5C22544A-7EE6-4342-B048-85BDC9FD1C3A}</a:tableStyleId>
              </a:tblPr>
              <a:tblGrid>
                <a:gridCol w="735620">
                  <a:extLst>
                    <a:ext uri="{9D8B030D-6E8A-4147-A177-3AD203B41FA5}">
                      <a16:colId xmlns:a16="http://schemas.microsoft.com/office/drawing/2014/main" val="1126739354"/>
                    </a:ext>
                  </a:extLst>
                </a:gridCol>
                <a:gridCol w="1185165">
                  <a:extLst>
                    <a:ext uri="{9D8B030D-6E8A-4147-A177-3AD203B41FA5}">
                      <a16:colId xmlns:a16="http://schemas.microsoft.com/office/drawing/2014/main" val="1450240646"/>
                    </a:ext>
                  </a:extLst>
                </a:gridCol>
                <a:gridCol w="1185165">
                  <a:extLst>
                    <a:ext uri="{9D8B030D-6E8A-4147-A177-3AD203B41FA5}">
                      <a16:colId xmlns:a16="http://schemas.microsoft.com/office/drawing/2014/main" val="13564906"/>
                    </a:ext>
                  </a:extLst>
                </a:gridCol>
                <a:gridCol w="1185165">
                  <a:extLst>
                    <a:ext uri="{9D8B030D-6E8A-4147-A177-3AD203B41FA5}">
                      <a16:colId xmlns:a16="http://schemas.microsoft.com/office/drawing/2014/main" val="3882230194"/>
                    </a:ext>
                  </a:extLst>
                </a:gridCol>
              </a:tblGrid>
              <a:tr h="232979">
                <a:tc>
                  <a:txBody>
                    <a:bodyPr/>
                    <a:lstStyle/>
                    <a:p>
                      <a:pPr algn="ctr" latinLnBrk="0"/>
                      <a:r>
                        <a:rPr lang="ko-KR" altLang="en-US" sz="950" b="1"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선령</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척 수</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백만</a:t>
                      </a: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DWT</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선복량</a:t>
                      </a: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대비</a:t>
                      </a: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54565863"/>
                  </a:ext>
                </a:extLst>
              </a:tr>
              <a:tr h="232979">
                <a:tc>
                  <a:txBody>
                    <a:bodyPr/>
                    <a:lstStyle/>
                    <a:p>
                      <a:pPr algn="ctr" latinLnBrk="0"/>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미만</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2,261</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193.8</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solidFill>
                            <a:srgbClr val="404040"/>
                          </a:solidFill>
                          <a:effectLst/>
                          <a:latin typeface="KoPub돋움체 Medium" panose="00000600000000000000" pitchFamily="2" charset="-127"/>
                          <a:ea typeface="KoPub돋움체 Medium" panose="00000600000000000000" pitchFamily="2" charset="-127"/>
                        </a:rPr>
                        <a:t>19.5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8240327"/>
                  </a:ext>
                </a:extLst>
              </a:tr>
              <a:tr h="232979">
                <a:tc>
                  <a:txBody>
                    <a:bodyPr/>
                    <a:lstStyle/>
                    <a:p>
                      <a:pPr marL="0" indent="0" algn="ctr" latinLnBrk="0">
                        <a:lnSpc>
                          <a:spcPct val="125000"/>
                        </a:lnSpc>
                        <a:buFont typeface="Arial" panose="020B0604020202020204" pitchFamily="34" charset="0"/>
                        <a:buNone/>
                      </a:pP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5~10</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2,764</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221.1</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solidFill>
                            <a:srgbClr val="404040"/>
                          </a:solidFill>
                          <a:effectLst/>
                          <a:latin typeface="KoPub돋움체 Medium" panose="00000600000000000000" pitchFamily="2" charset="-127"/>
                          <a:ea typeface="KoPub돋움체 Medium" panose="00000600000000000000" pitchFamily="2" charset="-127"/>
                        </a:rPr>
                        <a:t>22.2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72210"/>
                  </a:ext>
                </a:extLst>
              </a:tr>
              <a:tr h="232979">
                <a:tc>
                  <a:txBody>
                    <a:bodyPr/>
                    <a:lstStyle/>
                    <a:p>
                      <a:pPr marL="0" indent="0" algn="ctr" latinLnBrk="0">
                        <a:lnSpc>
                          <a:spcPct val="125000"/>
                        </a:lnSpc>
                        <a:buFont typeface="Arial" panose="020B0604020202020204" pitchFamily="34" charset="0"/>
                        <a:buNone/>
                      </a:pP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10~15</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5,119</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384.4</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solidFill>
                            <a:srgbClr val="404040"/>
                          </a:solidFill>
                          <a:effectLst/>
                          <a:latin typeface="KoPub돋움체 Medium" panose="00000600000000000000" pitchFamily="2" charset="-127"/>
                          <a:ea typeface="KoPub돋움체 Medium" panose="00000600000000000000" pitchFamily="2" charset="-127"/>
                        </a:rPr>
                        <a:t>38.7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3373893"/>
                  </a:ext>
                </a:extLst>
              </a:tr>
              <a:tr h="232979">
                <a:tc>
                  <a:txBody>
                    <a:bodyPr/>
                    <a:lstStyle/>
                    <a:p>
                      <a:pPr marL="0" indent="0" algn="ctr" latinLnBrk="0">
                        <a:lnSpc>
                          <a:spcPct val="125000"/>
                        </a:lnSpc>
                        <a:buFont typeface="Arial" panose="020B0604020202020204" pitchFamily="34" charset="0"/>
                        <a:buNone/>
                      </a:pP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15~20</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1,642</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114.0</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solidFill>
                            <a:srgbClr val="404040"/>
                          </a:solidFill>
                          <a:effectLst/>
                          <a:latin typeface="KoPub돋움체 Medium" panose="00000600000000000000" pitchFamily="2" charset="-127"/>
                          <a:ea typeface="KoPub돋움체 Medium" panose="00000600000000000000" pitchFamily="2" charset="-127"/>
                        </a:rPr>
                        <a:t>11.5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894122"/>
                  </a:ext>
                </a:extLst>
              </a:tr>
              <a:tr h="232979">
                <a:tc>
                  <a:txBody>
                    <a:bodyPr/>
                    <a:lstStyle/>
                    <a:p>
                      <a:pPr marL="0" indent="0" algn="ctr" latinLnBrk="0">
                        <a:lnSpc>
                          <a:spcPct val="125000"/>
                        </a:lnSpc>
                        <a:buFont typeface="Arial" panose="020B0604020202020204" pitchFamily="34" charset="0"/>
                        <a:buNone/>
                      </a:pP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이상</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1,637</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80.7</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solidFill>
                            <a:srgbClr val="404040"/>
                          </a:solidFill>
                          <a:effectLst/>
                          <a:latin typeface="KoPub돋움체 Medium" panose="00000600000000000000" pitchFamily="2" charset="-127"/>
                          <a:ea typeface="KoPub돋움체 Medium" panose="00000600000000000000" pitchFamily="2" charset="-127"/>
                        </a:rPr>
                        <a:t>8.1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0699995"/>
                  </a:ext>
                </a:extLst>
              </a:tr>
              <a:tr h="149278">
                <a:tc>
                  <a:txBody>
                    <a:bodyPr/>
                    <a:lstStyle/>
                    <a:p>
                      <a:pPr marL="0" indent="0" algn="ctr" latinLnBrk="0">
                        <a:lnSpc>
                          <a:spcPct val="125000"/>
                        </a:lnSpc>
                        <a:buFont typeface="Arial" panose="020B0604020202020204" pitchFamily="34" charset="0"/>
                        <a:buNone/>
                      </a:pP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합계</a:t>
                      </a:r>
                    </a:p>
                  </a:txBody>
                  <a:tcPr marL="36000" marR="36000" marT="36000" marB="36000"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13,423</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marR="0" lvl="0" indent="0" algn="r" defTabSz="495285"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994.0</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marR="0" lvl="0" indent="0" algn="r" defTabSz="495285"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100</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extLst>
                  <a:ext uri="{0D108BD9-81ED-4DB2-BD59-A6C34878D82A}">
                    <a16:rowId xmlns:a16="http://schemas.microsoft.com/office/drawing/2014/main" val="1844887953"/>
                  </a:ext>
                </a:extLst>
              </a:tr>
            </a:tbl>
          </a:graphicData>
        </a:graphic>
      </p:graphicFrame>
      <p:grpSp>
        <p:nvGrpSpPr>
          <p:cNvPr id="2" name="그룹 1">
            <a:extLst>
              <a:ext uri="{FF2B5EF4-FFF2-40B4-BE49-F238E27FC236}">
                <a16:creationId xmlns:a16="http://schemas.microsoft.com/office/drawing/2014/main" id="{8FF824C4-B129-1579-C29B-9E8B7D995FCC}"/>
              </a:ext>
            </a:extLst>
          </p:cNvPr>
          <p:cNvGrpSpPr/>
          <p:nvPr/>
        </p:nvGrpSpPr>
        <p:grpSpPr>
          <a:xfrm>
            <a:off x="5684696" y="4478661"/>
            <a:ext cx="3179384" cy="933552"/>
            <a:chOff x="5687442" y="4714043"/>
            <a:chExt cx="3179384" cy="933552"/>
          </a:xfrm>
        </p:grpSpPr>
        <p:grpSp>
          <p:nvGrpSpPr>
            <p:cNvPr id="120" name="그룹 119">
              <a:extLst>
                <a:ext uri="{FF2B5EF4-FFF2-40B4-BE49-F238E27FC236}">
                  <a16:creationId xmlns:a16="http://schemas.microsoft.com/office/drawing/2014/main" id="{E8E4E6B3-CB6D-164E-9AAE-B3FD946E5007}"/>
                </a:ext>
              </a:extLst>
            </p:cNvPr>
            <p:cNvGrpSpPr/>
            <p:nvPr/>
          </p:nvGrpSpPr>
          <p:grpSpPr>
            <a:xfrm>
              <a:off x="5687442" y="4714043"/>
              <a:ext cx="952924" cy="933552"/>
              <a:chOff x="5157453" y="4714043"/>
              <a:chExt cx="952924" cy="933552"/>
            </a:xfrm>
          </p:grpSpPr>
          <p:sp>
            <p:nvSpPr>
              <p:cNvPr id="7" name="직사각형 6">
                <a:extLst>
                  <a:ext uri="{FF2B5EF4-FFF2-40B4-BE49-F238E27FC236}">
                    <a16:creationId xmlns:a16="http://schemas.microsoft.com/office/drawing/2014/main" id="{2ACB3325-71D4-59B6-78DD-0C5099FD838B}"/>
                  </a:ext>
                </a:extLst>
              </p:cNvPr>
              <p:cNvSpPr/>
              <p:nvPr/>
            </p:nvSpPr>
            <p:spPr>
              <a:xfrm>
                <a:off x="5157453" y="4714043"/>
                <a:ext cx="952924" cy="9335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19" name="그룹 118">
                <a:extLst>
                  <a:ext uri="{FF2B5EF4-FFF2-40B4-BE49-F238E27FC236}">
                    <a16:creationId xmlns:a16="http://schemas.microsoft.com/office/drawing/2014/main" id="{7CCC8352-01C0-075E-A944-D05149E2F7D2}"/>
                  </a:ext>
                </a:extLst>
              </p:cNvPr>
              <p:cNvGrpSpPr/>
              <p:nvPr/>
            </p:nvGrpSpPr>
            <p:grpSpPr>
              <a:xfrm>
                <a:off x="5238859" y="4802819"/>
                <a:ext cx="790112" cy="704330"/>
                <a:chOff x="5255581" y="4802819"/>
                <a:chExt cx="790112" cy="704330"/>
              </a:xfrm>
            </p:grpSpPr>
            <p:sp>
              <p:nvSpPr>
                <p:cNvPr id="11" name="TextBox 10">
                  <a:extLst>
                    <a:ext uri="{FF2B5EF4-FFF2-40B4-BE49-F238E27FC236}">
                      <a16:creationId xmlns:a16="http://schemas.microsoft.com/office/drawing/2014/main" id="{B7B48860-35A0-CA48-F025-31D4777F6FEF}"/>
                    </a:ext>
                  </a:extLst>
                </p:cNvPr>
                <p:cNvSpPr txBox="1"/>
                <p:nvPr/>
              </p:nvSpPr>
              <p:spPr>
                <a:xfrm>
                  <a:off x="5255581" y="4802819"/>
                  <a:ext cx="790112" cy="307777"/>
                </a:xfrm>
                <a:prstGeom prst="rect">
                  <a:avLst/>
                </a:prstGeom>
                <a:noFill/>
              </p:spPr>
              <p:txBody>
                <a:bodyPr wrap="square" lIns="0" tIns="0" rIns="0" bIns="0" rtlCol="0">
                  <a:spAutoFit/>
                </a:bodyPr>
                <a:lstStyle/>
                <a:p>
                  <a:pPr algn="ctr"/>
                  <a: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15</a:t>
                  </a: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년 이상 노후선박  비중</a:t>
                  </a:r>
                </a:p>
              </p:txBody>
            </p:sp>
            <p:sp>
              <p:nvSpPr>
                <p:cNvPr id="17" name="TextBox 16">
                  <a:extLst>
                    <a:ext uri="{FF2B5EF4-FFF2-40B4-BE49-F238E27FC236}">
                      <a16:creationId xmlns:a16="http://schemas.microsoft.com/office/drawing/2014/main" id="{8DB410B8-77C8-2DD6-F368-609472469E22}"/>
                    </a:ext>
                  </a:extLst>
                </p:cNvPr>
                <p:cNvSpPr txBox="1"/>
                <p:nvPr/>
              </p:nvSpPr>
              <p:spPr>
                <a:xfrm>
                  <a:off x="5374697" y="5199372"/>
                  <a:ext cx="559293" cy="307777"/>
                </a:xfrm>
                <a:prstGeom prst="rect">
                  <a:avLst/>
                </a:prstGeom>
                <a:noFill/>
              </p:spPr>
              <p:txBody>
                <a:bodyPr wrap="square" lIns="0" tIns="0" rIns="0" bIns="0" rtlCol="0">
                  <a:spAutoFit/>
                </a:bodyPr>
                <a:lstStyle/>
                <a:p>
                  <a:pPr algn="ct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20%</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123" name="그룹 122">
              <a:extLst>
                <a:ext uri="{FF2B5EF4-FFF2-40B4-BE49-F238E27FC236}">
                  <a16:creationId xmlns:a16="http://schemas.microsoft.com/office/drawing/2014/main" id="{72D26B94-50BE-6F7A-897C-CDB878ABB9EC}"/>
                </a:ext>
              </a:extLst>
            </p:cNvPr>
            <p:cNvGrpSpPr/>
            <p:nvPr/>
          </p:nvGrpSpPr>
          <p:grpSpPr>
            <a:xfrm>
              <a:off x="6800672" y="4714043"/>
              <a:ext cx="952924" cy="933552"/>
              <a:chOff x="6270183" y="4714043"/>
              <a:chExt cx="952924" cy="933552"/>
            </a:xfrm>
          </p:grpSpPr>
          <p:sp>
            <p:nvSpPr>
              <p:cNvPr id="8" name="직사각형 7">
                <a:extLst>
                  <a:ext uri="{FF2B5EF4-FFF2-40B4-BE49-F238E27FC236}">
                    <a16:creationId xmlns:a16="http://schemas.microsoft.com/office/drawing/2014/main" id="{CFBE603D-9D61-A5F7-2855-A32783C5D96A}"/>
                  </a:ext>
                </a:extLst>
              </p:cNvPr>
              <p:cNvSpPr/>
              <p:nvPr/>
            </p:nvSpPr>
            <p:spPr>
              <a:xfrm>
                <a:off x="6270183" y="4714043"/>
                <a:ext cx="952924" cy="93355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11" name="그룹 110">
                <a:extLst>
                  <a:ext uri="{FF2B5EF4-FFF2-40B4-BE49-F238E27FC236}">
                    <a16:creationId xmlns:a16="http://schemas.microsoft.com/office/drawing/2014/main" id="{8E923D11-0A79-4BE0-4D13-3BB5B26987DA}"/>
                  </a:ext>
                </a:extLst>
              </p:cNvPr>
              <p:cNvGrpSpPr/>
              <p:nvPr/>
            </p:nvGrpSpPr>
            <p:grpSpPr>
              <a:xfrm>
                <a:off x="6351589" y="4802819"/>
                <a:ext cx="790112" cy="704330"/>
                <a:chOff x="6390508" y="4802819"/>
                <a:chExt cx="790112" cy="704330"/>
              </a:xfrm>
            </p:grpSpPr>
            <p:sp>
              <p:nvSpPr>
                <p:cNvPr id="109" name="TextBox 108">
                  <a:extLst>
                    <a:ext uri="{FF2B5EF4-FFF2-40B4-BE49-F238E27FC236}">
                      <a16:creationId xmlns:a16="http://schemas.microsoft.com/office/drawing/2014/main" id="{FD448C00-7C34-15F6-3261-30F3181AF158}"/>
                    </a:ext>
                  </a:extLst>
                </p:cNvPr>
                <p:cNvSpPr txBox="1"/>
                <p:nvPr/>
              </p:nvSpPr>
              <p:spPr>
                <a:xfrm>
                  <a:off x="6390508"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에코선박 </a:t>
                  </a:r>
                  <a:b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b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비중</a:t>
                  </a:r>
                </a:p>
              </p:txBody>
            </p:sp>
            <p:sp>
              <p:nvSpPr>
                <p:cNvPr id="110" name="TextBox 109">
                  <a:extLst>
                    <a:ext uri="{FF2B5EF4-FFF2-40B4-BE49-F238E27FC236}">
                      <a16:creationId xmlns:a16="http://schemas.microsoft.com/office/drawing/2014/main" id="{A70AC45F-E8A4-D7D5-20E6-D2335E6C7B21}"/>
                    </a:ext>
                  </a:extLst>
                </p:cNvPr>
                <p:cNvSpPr txBox="1"/>
                <p:nvPr/>
              </p:nvSpPr>
              <p:spPr>
                <a:xfrm>
                  <a:off x="6509624" y="5199372"/>
                  <a:ext cx="559293" cy="307777"/>
                </a:xfrm>
                <a:prstGeom prst="rect">
                  <a:avLst/>
                </a:prstGeom>
                <a:noFill/>
              </p:spPr>
              <p:txBody>
                <a:bodyPr wrap="square" lIns="0" tIns="0" rIns="0" bIns="0" rtlCol="0">
                  <a:spAutoFit/>
                </a:bodyPr>
                <a:lstStyle/>
                <a:p>
                  <a:pPr algn="ct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35%</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122" name="그룹 121">
              <a:extLst>
                <a:ext uri="{FF2B5EF4-FFF2-40B4-BE49-F238E27FC236}">
                  <a16:creationId xmlns:a16="http://schemas.microsoft.com/office/drawing/2014/main" id="{E3C12D29-E230-865F-4DEA-A8B97FFCF4F2}"/>
                </a:ext>
              </a:extLst>
            </p:cNvPr>
            <p:cNvGrpSpPr/>
            <p:nvPr/>
          </p:nvGrpSpPr>
          <p:grpSpPr>
            <a:xfrm>
              <a:off x="7913902" y="4714043"/>
              <a:ext cx="952924" cy="933552"/>
              <a:chOff x="7382913" y="4714043"/>
              <a:chExt cx="952924" cy="933552"/>
            </a:xfrm>
          </p:grpSpPr>
          <p:sp>
            <p:nvSpPr>
              <p:cNvPr id="9" name="직사각형 8">
                <a:extLst>
                  <a:ext uri="{FF2B5EF4-FFF2-40B4-BE49-F238E27FC236}">
                    <a16:creationId xmlns:a16="http://schemas.microsoft.com/office/drawing/2014/main" id="{59F85FEE-282A-4972-A118-BE3B747DF848}"/>
                  </a:ext>
                </a:extLst>
              </p:cNvPr>
              <p:cNvSpPr/>
              <p:nvPr/>
            </p:nvSpPr>
            <p:spPr>
              <a:xfrm>
                <a:off x="7382913" y="4714043"/>
                <a:ext cx="952924" cy="933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13" name="그룹 112">
                <a:extLst>
                  <a:ext uri="{FF2B5EF4-FFF2-40B4-BE49-F238E27FC236}">
                    <a16:creationId xmlns:a16="http://schemas.microsoft.com/office/drawing/2014/main" id="{85975E56-CA42-6405-C573-C270D9D4DB9F}"/>
                  </a:ext>
                </a:extLst>
              </p:cNvPr>
              <p:cNvGrpSpPr/>
              <p:nvPr/>
            </p:nvGrpSpPr>
            <p:grpSpPr>
              <a:xfrm>
                <a:off x="7428808" y="4802819"/>
                <a:ext cx="861134" cy="704330"/>
                <a:chOff x="6390508" y="4802819"/>
                <a:chExt cx="861134" cy="704330"/>
              </a:xfrm>
            </p:grpSpPr>
            <p:sp>
              <p:nvSpPr>
                <p:cNvPr id="114" name="TextBox 113">
                  <a:extLst>
                    <a:ext uri="{FF2B5EF4-FFF2-40B4-BE49-F238E27FC236}">
                      <a16:creationId xmlns:a16="http://schemas.microsoft.com/office/drawing/2014/main" id="{B006C182-7414-4E9E-7792-34146987A33F}"/>
                    </a:ext>
                  </a:extLst>
                </p:cNvPr>
                <p:cNvSpPr txBox="1"/>
                <p:nvPr/>
              </p:nvSpPr>
              <p:spPr>
                <a:xfrm>
                  <a:off x="6430263"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대체연료 사용 선박 비중</a:t>
                  </a:r>
                </a:p>
              </p:txBody>
            </p:sp>
            <p:sp>
              <p:nvSpPr>
                <p:cNvPr id="115" name="TextBox 114">
                  <a:extLst>
                    <a:ext uri="{FF2B5EF4-FFF2-40B4-BE49-F238E27FC236}">
                      <a16:creationId xmlns:a16="http://schemas.microsoft.com/office/drawing/2014/main" id="{DA614A8E-AC18-BD8C-BC9B-6CAE152D3E04}"/>
                    </a:ext>
                  </a:extLst>
                </p:cNvPr>
                <p:cNvSpPr txBox="1"/>
                <p:nvPr/>
              </p:nvSpPr>
              <p:spPr>
                <a:xfrm>
                  <a:off x="6390508" y="5199372"/>
                  <a:ext cx="861134" cy="307777"/>
                </a:xfrm>
                <a:prstGeom prst="rect">
                  <a:avLst/>
                </a:prstGeom>
                <a:noFill/>
              </p:spPr>
              <p:txBody>
                <a:bodyPr wrap="square" lIns="0" tIns="0" rIns="0" bIns="0" rtlCol="0">
                  <a:spAutoFit/>
                </a:bodyPr>
                <a:lstStyle/>
                <a:p>
                  <a:pPr algn="ct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0.7%</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pic>
        <p:nvPicPr>
          <p:cNvPr id="10" name="그림 9">
            <a:extLst>
              <a:ext uri="{FF2B5EF4-FFF2-40B4-BE49-F238E27FC236}">
                <a16:creationId xmlns:a16="http://schemas.microsoft.com/office/drawing/2014/main" id="{CA051411-AA43-383F-2251-5B36411282CA}"/>
              </a:ext>
            </a:extLst>
          </p:cNvPr>
          <p:cNvPicPr preferRelativeResize="0">
            <a:picLocks/>
          </p:cNvPicPr>
          <p:nvPr/>
        </p:nvPicPr>
        <p:blipFill>
          <a:blip r:embed="rId3"/>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364054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① </a:t>
            </a:r>
            <a:r>
              <a:rPr lang="ko-KR" altLang="en-US" dirty="0"/>
              <a:t>벌크선</a:t>
            </a:r>
            <a:r>
              <a:rPr lang="en-US" altLang="ko-KR" dirty="0"/>
              <a:t>:</a:t>
            </a:r>
            <a:r>
              <a:rPr lang="ko-KR" altLang="en-US" dirty="0"/>
              <a:t> 신조선</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벌크선 신규 발주는 </a:t>
            </a:r>
            <a:r>
              <a:rPr lang="en-US" altLang="ko-KR" dirty="0"/>
              <a:t>’22</a:t>
            </a:r>
            <a:r>
              <a:rPr lang="ko-KR" altLang="en-US" dirty="0"/>
              <a:t>년 </a:t>
            </a:r>
            <a:r>
              <a:rPr lang="en-US" altLang="ko-KR" dirty="0"/>
              <a:t>3,496</a:t>
            </a:r>
            <a:r>
              <a:rPr lang="ko-KR" altLang="en-US" dirty="0"/>
              <a:t>만 </a:t>
            </a:r>
            <a:r>
              <a:rPr lang="en-US" altLang="ko-KR" dirty="0"/>
              <a:t>DWT, 519</a:t>
            </a:r>
            <a:r>
              <a:rPr lang="ko-KR" altLang="en-US" dirty="0"/>
              <a:t>척으로 전년 대비 약 </a:t>
            </a:r>
            <a:r>
              <a:rPr lang="en-US" altLang="ko-KR" dirty="0"/>
              <a:t>33% </a:t>
            </a:r>
            <a:r>
              <a:rPr lang="ko-KR" altLang="en-US" dirty="0"/>
              <a:t>감소했으며</a:t>
            </a:r>
            <a:r>
              <a:rPr lang="en-US" altLang="ko-KR" dirty="0"/>
              <a:t>, ’23</a:t>
            </a:r>
            <a:r>
              <a:rPr lang="ko-KR" altLang="en-US" dirty="0"/>
              <a:t>년 </a:t>
            </a:r>
            <a:r>
              <a:rPr lang="en-US" altLang="ko-KR" dirty="0"/>
              <a:t>1</a:t>
            </a:r>
            <a:r>
              <a:rPr lang="ko-KR" altLang="en-US" dirty="0"/>
              <a:t>월부터 </a:t>
            </a:r>
            <a:r>
              <a:rPr lang="en-US" altLang="ko-KR" dirty="0"/>
              <a:t>9</a:t>
            </a:r>
            <a:r>
              <a:rPr lang="ko-KR" altLang="en-US" dirty="0"/>
              <a:t>월까지의 신규 발주는 </a:t>
            </a:r>
            <a:r>
              <a:rPr lang="en-US" altLang="ko-KR" dirty="0"/>
              <a:t>2,728</a:t>
            </a:r>
            <a:r>
              <a:rPr lang="ko-KR" altLang="en-US" dirty="0"/>
              <a:t>만 </a:t>
            </a:r>
            <a:r>
              <a:rPr lang="en-US" altLang="ko-KR" dirty="0"/>
              <a:t>DWT, 408</a:t>
            </a:r>
            <a:r>
              <a:rPr lang="ko-KR" altLang="en-US" dirty="0"/>
              <a:t>척으로</a:t>
            </a:r>
            <a:r>
              <a:rPr lang="en-US" altLang="ko-KR" dirty="0"/>
              <a:t> </a:t>
            </a:r>
            <a:r>
              <a:rPr lang="ko-KR" altLang="en-US" dirty="0"/>
              <a:t>전년과</a:t>
            </a:r>
            <a:r>
              <a:rPr lang="en-US" altLang="ko-KR" dirty="0"/>
              <a:t> </a:t>
            </a:r>
            <a:r>
              <a:rPr lang="ko-KR" altLang="en-US" dirty="0"/>
              <a:t>비슷한 수준을 보이고 있음</a:t>
            </a:r>
            <a:r>
              <a:rPr lang="en-US" altLang="ko-KR" dirty="0"/>
              <a:t>. ’23</a:t>
            </a:r>
            <a:r>
              <a:rPr lang="ko-KR" altLang="en-US" dirty="0"/>
              <a:t>년 </a:t>
            </a:r>
            <a:r>
              <a:rPr lang="en-US" altLang="ko-KR" dirty="0"/>
              <a:t>9</a:t>
            </a:r>
            <a:r>
              <a:rPr lang="ko-KR" altLang="en-US" dirty="0"/>
              <a:t>월 기준 벌크선 오더잔고는 </a:t>
            </a:r>
            <a:br>
              <a:rPr lang="en-US" altLang="ko-KR" dirty="0"/>
            </a:br>
            <a:r>
              <a:rPr lang="en-US" altLang="ko-KR" dirty="0"/>
              <a:t>8,262</a:t>
            </a:r>
            <a:r>
              <a:rPr lang="ko-KR" altLang="en-US" dirty="0"/>
              <a:t>만 </a:t>
            </a:r>
            <a:r>
              <a:rPr lang="en-US" altLang="ko-KR" dirty="0"/>
              <a:t>DWT</a:t>
            </a:r>
            <a:r>
              <a:rPr lang="ko-KR" altLang="en-US" dirty="0"/>
              <a:t>이며</a:t>
            </a:r>
            <a:r>
              <a:rPr lang="en-US" altLang="ko-KR" dirty="0"/>
              <a:t>, </a:t>
            </a:r>
            <a:r>
              <a:rPr lang="ko-KR" altLang="en-US" dirty="0"/>
              <a:t>전체 선복량 대비 </a:t>
            </a:r>
            <a:r>
              <a:rPr lang="en-US" altLang="ko-KR" dirty="0"/>
              <a:t>8.5%</a:t>
            </a:r>
            <a:r>
              <a:rPr lang="ko-KR" altLang="en-US" dirty="0"/>
              <a:t>로 낮은 수준을 유지하고 있음</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4082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벌크선 신규 발주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DA875122-97C1-68F3-D39A-4CF517FA9338}"/>
              </a:ext>
            </a:extLst>
          </p:cNvPr>
          <p:cNvGrpSpPr/>
          <p:nvPr/>
        </p:nvGrpSpPr>
        <p:grpSpPr>
          <a:xfrm>
            <a:off x="5132388" y="2180439"/>
            <a:ext cx="4284000" cy="276837"/>
            <a:chOff x="704850" y="2013298"/>
            <a:chExt cx="4140200" cy="276837"/>
          </a:xfrm>
        </p:grpSpPr>
        <p:sp>
          <p:nvSpPr>
            <p:cNvPr id="15" name="TextBox 14">
              <a:extLst>
                <a:ext uri="{FF2B5EF4-FFF2-40B4-BE49-F238E27FC236}">
                  <a16:creationId xmlns:a16="http://schemas.microsoft.com/office/drawing/2014/main" id="{F6FE6A8D-7A76-7852-1113-375F57169C78}"/>
                </a:ext>
              </a:extLst>
            </p:cNvPr>
            <p:cNvSpPr txBox="1"/>
            <p:nvPr/>
          </p:nvSpPr>
          <p:spPr>
            <a:xfrm>
              <a:off x="704850" y="2046854"/>
              <a:ext cx="13617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벌크선 오더잔고 추이</a:t>
              </a:r>
            </a:p>
          </p:txBody>
        </p:sp>
        <p:cxnSp>
          <p:nvCxnSpPr>
            <p:cNvPr id="16" name="직선 연결선 15">
              <a:extLst>
                <a:ext uri="{FF2B5EF4-FFF2-40B4-BE49-F238E27FC236}">
                  <a16:creationId xmlns:a16="http://schemas.microsoft.com/office/drawing/2014/main" id="{36F54AF2-BD25-8DE2-7749-98BE2CCAF57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D59F5685-95C7-05C3-8E91-A6F15A9195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7" name="차트 7">
            <a:extLst>
              <a:ext uri="{FF2B5EF4-FFF2-40B4-BE49-F238E27FC236}">
                <a16:creationId xmlns:a16="http://schemas.microsoft.com/office/drawing/2014/main" id="{4B89CA01-3E39-6201-E052-C87C923F09BB}"/>
              </a:ext>
            </a:extLst>
          </p:cNvPr>
          <p:cNvGraphicFramePr/>
          <p:nvPr>
            <p:extLst>
              <p:ext uri="{D42A27DB-BD31-4B8C-83A1-F6EECF244321}">
                <p14:modId xmlns:p14="http://schemas.microsoft.com/office/powerpoint/2010/main" val="451663744"/>
              </p:ext>
            </p:extLst>
          </p:nvPr>
        </p:nvGraphicFramePr>
        <p:xfrm>
          <a:off x="488950" y="2576037"/>
          <a:ext cx="4277548" cy="3311524"/>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00F8EC0C-35D7-1831-B0F3-765E4A893A77}"/>
              </a:ext>
            </a:extLst>
          </p:cNvPr>
          <p:cNvSpPr txBox="1"/>
          <p:nvPr/>
        </p:nvSpPr>
        <p:spPr>
          <a:xfrm>
            <a:off x="4103157" y="2528862"/>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a:gradFill>
                  <a:gsLst>
                    <a:gs pos="0">
                      <a:schemeClr val="tx1">
                        <a:lumMod val="65000"/>
                        <a:lumOff val="35000"/>
                      </a:schemeClr>
                    </a:gs>
                    <a:gs pos="99000">
                      <a:schemeClr val="tx1">
                        <a:lumMod val="65000"/>
                        <a:lumOff val="35000"/>
                      </a:schemeClr>
                    </a:gs>
                  </a:gsLst>
                  <a:lin ang="5400000" scaled="1"/>
                </a:gradFill>
                <a:latin typeface="+mn-ea"/>
              </a:rPr>
              <a:t>척</a:t>
            </a:r>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20" name="TextBox 19">
            <a:extLst>
              <a:ext uri="{FF2B5EF4-FFF2-40B4-BE49-F238E27FC236}">
                <a16:creationId xmlns:a16="http://schemas.microsoft.com/office/drawing/2014/main" id="{6FC8931A-FACB-0C85-3EF0-1CAA2497FEE0}"/>
              </a:ext>
            </a:extLst>
          </p:cNvPr>
          <p:cNvSpPr txBox="1"/>
          <p:nvPr/>
        </p:nvSpPr>
        <p:spPr>
          <a:xfrm>
            <a:off x="488950" y="2528862"/>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DWT)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22" name="TextBox 21">
            <a:extLst>
              <a:ext uri="{FF2B5EF4-FFF2-40B4-BE49-F238E27FC236}">
                <a16:creationId xmlns:a16="http://schemas.microsoft.com/office/drawing/2014/main" id="{2B0420EC-DD85-8633-30BF-FD3228F255F3}"/>
              </a:ext>
            </a:extLst>
          </p:cNvPr>
          <p:cNvSpPr txBox="1"/>
          <p:nvPr/>
        </p:nvSpPr>
        <p:spPr>
          <a:xfrm>
            <a:off x="488949" y="5971514"/>
            <a:ext cx="4104000" cy="246221"/>
          </a:xfrm>
          <a:prstGeom prst="rect">
            <a:avLst/>
          </a:prstGeom>
          <a:noFill/>
        </p:spPr>
        <p:txBody>
          <a:bodyPr wrap="square" lIns="0" tIns="0" rIns="0" bIns="0" rtlCol="0" anchor="b">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46" name="차트 45">
            <a:extLst>
              <a:ext uri="{FF2B5EF4-FFF2-40B4-BE49-F238E27FC236}">
                <a16:creationId xmlns:a16="http://schemas.microsoft.com/office/drawing/2014/main" id="{77394C06-6D26-C274-ED18-515B8DF208C1}"/>
              </a:ext>
            </a:extLst>
          </p:cNvPr>
          <p:cNvGraphicFramePr/>
          <p:nvPr>
            <p:extLst>
              <p:ext uri="{D42A27DB-BD31-4B8C-83A1-F6EECF244321}">
                <p14:modId xmlns:p14="http://schemas.microsoft.com/office/powerpoint/2010/main" val="3589178359"/>
              </p:ext>
            </p:extLst>
          </p:nvPr>
        </p:nvGraphicFramePr>
        <p:xfrm>
          <a:off x="5132388" y="2565399"/>
          <a:ext cx="4468812" cy="3311524"/>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Box 46">
            <a:extLst>
              <a:ext uri="{FF2B5EF4-FFF2-40B4-BE49-F238E27FC236}">
                <a16:creationId xmlns:a16="http://schemas.microsoft.com/office/drawing/2014/main" id="{8A608296-7DD6-DD8E-226A-2E5E0D742499}"/>
              </a:ext>
            </a:extLst>
          </p:cNvPr>
          <p:cNvSpPr txBox="1"/>
          <p:nvPr/>
        </p:nvSpPr>
        <p:spPr>
          <a:xfrm>
            <a:off x="8764392" y="2528862"/>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48" name="TextBox 47">
            <a:extLst>
              <a:ext uri="{FF2B5EF4-FFF2-40B4-BE49-F238E27FC236}">
                <a16:creationId xmlns:a16="http://schemas.microsoft.com/office/drawing/2014/main" id="{78553BCC-0D03-29B3-5E60-37B8AE2374BE}"/>
              </a:ext>
            </a:extLst>
          </p:cNvPr>
          <p:cNvSpPr txBox="1"/>
          <p:nvPr/>
        </p:nvSpPr>
        <p:spPr>
          <a:xfrm>
            <a:off x="5139504" y="2528862"/>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DWT)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2" name="TextBox 1">
            <a:extLst>
              <a:ext uri="{FF2B5EF4-FFF2-40B4-BE49-F238E27FC236}">
                <a16:creationId xmlns:a16="http://schemas.microsoft.com/office/drawing/2014/main" id="{E6A2617C-0CA0-F678-6084-1A9A293ADAA2}"/>
              </a:ext>
            </a:extLst>
          </p:cNvPr>
          <p:cNvSpPr txBox="1"/>
          <p:nvPr/>
        </p:nvSpPr>
        <p:spPr>
          <a:xfrm>
            <a:off x="5145420" y="5971514"/>
            <a:ext cx="4104000" cy="246221"/>
          </a:xfrm>
          <a:prstGeom prst="rect">
            <a:avLst/>
          </a:prstGeom>
          <a:noFill/>
        </p:spPr>
        <p:txBody>
          <a:bodyPr wrap="square" lIns="0" tIns="0" rIns="0" bIns="0" rtlCol="0" anchor="b">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cxnSp>
        <p:nvCxnSpPr>
          <p:cNvPr id="7" name="직선 연결선 6">
            <a:extLst>
              <a:ext uri="{FF2B5EF4-FFF2-40B4-BE49-F238E27FC236}">
                <a16:creationId xmlns:a16="http://schemas.microsoft.com/office/drawing/2014/main" id="{4FCE1A1B-881A-4B67-7829-5FE229A0CCD0}"/>
              </a:ext>
            </a:extLst>
          </p:cNvPr>
          <p:cNvCxnSpPr/>
          <p:nvPr/>
        </p:nvCxnSpPr>
        <p:spPr>
          <a:xfrm>
            <a:off x="4090999" y="2996407"/>
            <a:ext cx="0" cy="2808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227F06F5-A50B-0084-465B-604A3E428A63}"/>
              </a:ext>
            </a:extLst>
          </p:cNvPr>
          <p:cNvPicPr preferRelativeResize="0">
            <a:picLocks/>
          </p:cNvPicPr>
          <p:nvPr/>
        </p:nvPicPr>
        <p:blipFill>
          <a:blip r:embed="rId4"/>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3719090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737A1E9E-AF3A-9B72-42AB-EDCDE888F895}"/>
              </a:ext>
            </a:extLst>
          </p:cNvPr>
          <p:cNvSpPr/>
          <p:nvPr/>
        </p:nvSpPr>
        <p:spPr>
          <a:xfrm>
            <a:off x="5469386" y="4799501"/>
            <a:ext cx="3593824" cy="536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7" name="직사각형 16">
            <a:extLst>
              <a:ext uri="{FF2B5EF4-FFF2-40B4-BE49-F238E27FC236}">
                <a16:creationId xmlns:a16="http://schemas.microsoft.com/office/drawing/2014/main" id="{304B8A54-EA21-BF8C-E3DF-C3AEB6F3F4F9}"/>
              </a:ext>
            </a:extLst>
          </p:cNvPr>
          <p:cNvSpPr/>
          <p:nvPr/>
        </p:nvSpPr>
        <p:spPr>
          <a:xfrm>
            <a:off x="889088" y="4979444"/>
            <a:ext cx="3554382" cy="352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8" name="차트 17">
            <a:extLst>
              <a:ext uri="{FF2B5EF4-FFF2-40B4-BE49-F238E27FC236}">
                <a16:creationId xmlns:a16="http://schemas.microsoft.com/office/drawing/2014/main" id="{D7EEEA85-61DF-C51A-62AB-BD21A6E6ED9D}"/>
              </a:ext>
            </a:extLst>
          </p:cNvPr>
          <p:cNvGraphicFramePr/>
          <p:nvPr>
            <p:extLst>
              <p:ext uri="{D42A27DB-BD31-4B8C-83A1-F6EECF244321}">
                <p14:modId xmlns:p14="http://schemas.microsoft.com/office/powerpoint/2010/main" val="2174171312"/>
              </p:ext>
            </p:extLst>
          </p:nvPr>
        </p:nvGraphicFramePr>
        <p:xfrm>
          <a:off x="506949" y="2565399"/>
          <a:ext cx="4266001" cy="3311523"/>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DA3DA856-4101-748A-F231-808AD32FF8E8}"/>
              </a:ext>
            </a:extLst>
          </p:cNvPr>
          <p:cNvSpPr txBox="1"/>
          <p:nvPr/>
        </p:nvSpPr>
        <p:spPr>
          <a:xfrm>
            <a:off x="458691" y="253124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톤</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graphicFrame>
        <p:nvGraphicFramePr>
          <p:cNvPr id="21" name="차트 20">
            <a:extLst>
              <a:ext uri="{FF2B5EF4-FFF2-40B4-BE49-F238E27FC236}">
                <a16:creationId xmlns:a16="http://schemas.microsoft.com/office/drawing/2014/main" id="{F49AA5F2-B302-E2EC-C2D7-6BE34630D11C}"/>
              </a:ext>
            </a:extLst>
          </p:cNvPr>
          <p:cNvGraphicFramePr/>
          <p:nvPr>
            <p:extLst>
              <p:ext uri="{D42A27DB-BD31-4B8C-83A1-F6EECF244321}">
                <p14:modId xmlns:p14="http://schemas.microsoft.com/office/powerpoint/2010/main" val="3599124973"/>
              </p:ext>
            </p:extLst>
          </p:nvPr>
        </p:nvGraphicFramePr>
        <p:xfrm>
          <a:off x="5132388" y="2565400"/>
          <a:ext cx="4284662" cy="3311521"/>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D24EF411-DBE3-D726-F5E1-F889EC78CCF3}"/>
              </a:ext>
            </a:extLst>
          </p:cNvPr>
          <p:cNvSpPr txBox="1"/>
          <p:nvPr/>
        </p:nvSpPr>
        <p:spPr>
          <a:xfrm>
            <a:off x="5106263" y="2541980"/>
            <a:ext cx="666750" cy="215444"/>
          </a:xfrm>
          <a:prstGeom prst="rect">
            <a:avLst/>
          </a:prstGeom>
          <a:noFill/>
        </p:spPr>
        <p:txBody>
          <a:bodyPr wrap="square" lIns="36000" rIns="36000" rtlCol="0">
            <a:spAutoFit/>
          </a:bodyPr>
          <a:lstStyle/>
          <a:p>
            <a:pPr defTabSz="429814"/>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a:gradFill>
                  <a:gsLst>
                    <a:gs pos="0">
                      <a:schemeClr val="tx1">
                        <a:lumMod val="65000"/>
                        <a:lumOff val="35000"/>
                      </a:schemeClr>
                    </a:gs>
                    <a:gs pos="99000">
                      <a:schemeClr val="tx1">
                        <a:lumMod val="65000"/>
                        <a:lumOff val="35000"/>
                      </a:schemeClr>
                    </a:gs>
                  </a:gsLst>
                  <a:lin ang="5400000" scaled="1"/>
                </a:gradFill>
                <a:latin typeface="+mn-ea"/>
              </a:rPr>
              <a:t>천 톤</a:t>
            </a:r>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a:t>[</a:t>
            </a:r>
            <a:r>
              <a:rPr lang="ko-KR" altLang="en-US"/>
              <a:t>참고</a:t>
            </a:r>
            <a:r>
              <a:rPr lang="en-US" altLang="ko-KR"/>
              <a:t>] </a:t>
            </a:r>
            <a:r>
              <a:rPr lang="ko-KR" altLang="en-US"/>
              <a:t>중국 철광석 및 석탄 수입량 추이</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중국이 글로벌 철광석과 발전용 석탄 주요 수입국인 만큼 벌크선 수요는 중국의 무역 시황에 많은 영향을 받음</a:t>
            </a:r>
            <a:r>
              <a:rPr lang="en-US" altLang="ko-KR" dirty="0"/>
              <a:t>. </a:t>
            </a:r>
            <a:r>
              <a:rPr lang="ko-KR" altLang="en-US" dirty="0"/>
              <a:t>코로나</a:t>
            </a:r>
            <a:r>
              <a:rPr lang="en-US" altLang="ko-KR" dirty="0"/>
              <a:t>19 </a:t>
            </a:r>
            <a:r>
              <a:rPr lang="ko-KR" altLang="en-US" dirty="0"/>
              <a:t>여파로 감소하였던 중국의 자원 수입량은 </a:t>
            </a:r>
            <a:r>
              <a:rPr lang="ko-KR" altLang="en-US" dirty="0" err="1"/>
              <a:t>리오프닝</a:t>
            </a:r>
            <a:r>
              <a:rPr lang="ko-KR" altLang="en-US" dirty="0"/>
              <a:t> 정책으로 </a:t>
            </a:r>
            <a:r>
              <a:rPr lang="en-US" altLang="ko-KR" dirty="0"/>
              <a:t>’23</a:t>
            </a:r>
            <a:r>
              <a:rPr lang="ko-KR" altLang="en-US" dirty="0"/>
              <a:t>년 </a:t>
            </a:r>
            <a:r>
              <a:rPr lang="en-US" altLang="ko-KR" dirty="0"/>
              <a:t>8</a:t>
            </a:r>
            <a:r>
              <a:rPr lang="ko-KR" altLang="en-US" dirty="0"/>
              <a:t>월까지 전기 대비 철광석 </a:t>
            </a:r>
            <a:r>
              <a:rPr lang="en-US" altLang="ko-KR" dirty="0"/>
              <a:t>7%, </a:t>
            </a:r>
            <a:r>
              <a:rPr lang="ko-KR" altLang="en-US" dirty="0"/>
              <a:t>발전용 석탄 </a:t>
            </a:r>
            <a:r>
              <a:rPr lang="en-US" altLang="ko-KR" dirty="0"/>
              <a:t>83% </a:t>
            </a:r>
            <a:r>
              <a:rPr lang="ko-KR" altLang="en-US" dirty="0"/>
              <a:t>증가하였음</a:t>
            </a:r>
            <a:r>
              <a:rPr lang="en-US" altLang="ko-KR" dirty="0"/>
              <a:t>. </a:t>
            </a:r>
            <a:r>
              <a:rPr lang="ko-KR" altLang="en-US" dirty="0"/>
              <a:t>다만 최근 부동산 경기 침체로 인한 조강 생산 감축 등의 이슈는 향후 변수로 작용할 전망</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1"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54919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중국 철광석 수입량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DA875122-97C1-68F3-D39A-4CF517FA9338}"/>
              </a:ext>
            </a:extLst>
          </p:cNvPr>
          <p:cNvGrpSpPr/>
          <p:nvPr/>
        </p:nvGrpSpPr>
        <p:grpSpPr>
          <a:xfrm>
            <a:off x="5132388" y="2180439"/>
            <a:ext cx="4284000" cy="276837"/>
            <a:chOff x="704850" y="2013298"/>
            <a:chExt cx="4140200" cy="276837"/>
          </a:xfrm>
        </p:grpSpPr>
        <p:sp>
          <p:nvSpPr>
            <p:cNvPr id="15" name="TextBox 14">
              <a:extLst>
                <a:ext uri="{FF2B5EF4-FFF2-40B4-BE49-F238E27FC236}">
                  <a16:creationId xmlns:a16="http://schemas.microsoft.com/office/drawing/2014/main" id="{F6FE6A8D-7A76-7852-1113-375F57169C78}"/>
                </a:ext>
              </a:extLst>
            </p:cNvPr>
            <p:cNvSpPr txBox="1"/>
            <p:nvPr/>
          </p:nvSpPr>
          <p:spPr>
            <a:xfrm>
              <a:off x="704850" y="2046854"/>
              <a:ext cx="187762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발전용 석탄 수입량 추이</a:t>
              </a:r>
            </a:p>
          </p:txBody>
        </p:sp>
        <p:cxnSp>
          <p:nvCxnSpPr>
            <p:cNvPr id="16" name="직선 연결선 15">
              <a:extLst>
                <a:ext uri="{FF2B5EF4-FFF2-40B4-BE49-F238E27FC236}">
                  <a16:creationId xmlns:a16="http://schemas.microsoft.com/office/drawing/2014/main" id="{36F54AF2-BD25-8DE2-7749-98BE2CCAF57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D59F5685-95C7-05C3-8E91-A6F15A9195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7C1B9A1A-2FEE-E073-204F-2861AB28DC50}"/>
              </a:ext>
            </a:extLst>
          </p:cNvPr>
          <p:cNvSpPr txBox="1"/>
          <p:nvPr/>
        </p:nvSpPr>
        <p:spPr>
          <a:xfrm>
            <a:off x="4128928" y="2531243"/>
            <a:ext cx="666750" cy="215444"/>
          </a:xfrm>
          <a:prstGeom prst="rect">
            <a:avLst/>
          </a:prstGeom>
          <a:noFill/>
        </p:spPr>
        <p:txBody>
          <a:bodyPr wrap="square" lIns="36000" rIns="36000" rtlCol="0">
            <a:spAutoFit/>
          </a:bodyPr>
          <a:lstStyle/>
          <a:p>
            <a:pPr algn="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3" name="TextBox 2">
            <a:extLst>
              <a:ext uri="{FF2B5EF4-FFF2-40B4-BE49-F238E27FC236}">
                <a16:creationId xmlns:a16="http://schemas.microsoft.com/office/drawing/2014/main" id="{E5E2C399-6D81-15E0-C080-723D69340FDC}"/>
              </a:ext>
            </a:extLst>
          </p:cNvPr>
          <p:cNvSpPr txBox="1"/>
          <p:nvPr/>
        </p:nvSpPr>
        <p:spPr>
          <a:xfrm>
            <a:off x="488950" y="5975463"/>
            <a:ext cx="4104000" cy="246221"/>
          </a:xfrm>
          <a:prstGeom prst="rect">
            <a:avLst/>
          </a:prstGeom>
          <a:noFill/>
        </p:spPr>
        <p:txBody>
          <a:bodyPr wrap="square" lIns="0" tIns="0" rIns="0" bIns="0" rtlCol="0">
            <a:spAutoFit/>
          </a:bodyPr>
          <a:lstStyle/>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8" name="TextBox 7">
            <a:extLst>
              <a:ext uri="{FF2B5EF4-FFF2-40B4-BE49-F238E27FC236}">
                <a16:creationId xmlns:a16="http://schemas.microsoft.com/office/drawing/2014/main" id="{858CABA2-EA46-B1C6-CC4E-9227D98203D4}"/>
              </a:ext>
            </a:extLst>
          </p:cNvPr>
          <p:cNvSpPr txBox="1"/>
          <p:nvPr/>
        </p:nvSpPr>
        <p:spPr>
          <a:xfrm>
            <a:off x="5141913" y="5975463"/>
            <a:ext cx="4104000" cy="246221"/>
          </a:xfrm>
          <a:prstGeom prst="rect">
            <a:avLst/>
          </a:prstGeom>
          <a:noFill/>
        </p:spPr>
        <p:txBody>
          <a:bodyPr wrap="square" lIns="0" tIns="0" rIns="0" bIns="0" rtlCol="0">
            <a:spAutoFit/>
          </a:bodyPr>
          <a:lstStyle/>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9" name="TextBox 8">
            <a:extLst>
              <a:ext uri="{FF2B5EF4-FFF2-40B4-BE49-F238E27FC236}">
                <a16:creationId xmlns:a16="http://schemas.microsoft.com/office/drawing/2014/main" id="{CD1F3B66-7FC8-8D3A-9819-9CECBD1E9D55}"/>
              </a:ext>
            </a:extLst>
          </p:cNvPr>
          <p:cNvSpPr txBox="1"/>
          <p:nvPr/>
        </p:nvSpPr>
        <p:spPr>
          <a:xfrm>
            <a:off x="8767512" y="2541980"/>
            <a:ext cx="666750" cy="215444"/>
          </a:xfrm>
          <a:prstGeom prst="rect">
            <a:avLst/>
          </a:prstGeom>
          <a:noFill/>
        </p:spPr>
        <p:txBody>
          <a:bodyPr wrap="square" lIns="36000" rIns="36000" rtlCol="0">
            <a:spAutoFit/>
          </a:bodyPr>
          <a:lstStyle/>
          <a:p>
            <a:pPr algn="r"/>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pic>
        <p:nvPicPr>
          <p:cNvPr id="5" name="그림 4">
            <a:extLst>
              <a:ext uri="{FF2B5EF4-FFF2-40B4-BE49-F238E27FC236}">
                <a16:creationId xmlns:a16="http://schemas.microsoft.com/office/drawing/2014/main" id="{117AB431-EAB0-AD8B-E0FD-E5277CFC23B6}"/>
              </a:ext>
            </a:extLst>
          </p:cNvPr>
          <p:cNvPicPr>
            <a:picLocks noChangeAspect="1"/>
          </p:cNvPicPr>
          <p:nvPr/>
        </p:nvPicPr>
        <p:blipFill>
          <a:blip r:embed="rId4"/>
          <a:stretch>
            <a:fillRect/>
          </a:stretch>
        </p:blipFill>
        <p:spPr>
          <a:xfrm>
            <a:off x="488950" y="6426758"/>
            <a:ext cx="766820" cy="172800"/>
          </a:xfrm>
          <a:prstGeom prst="rect">
            <a:avLst/>
          </a:prstGeom>
        </p:spPr>
      </p:pic>
      <p:sp>
        <p:nvSpPr>
          <p:cNvPr id="7" name="Shape 8">
            <a:extLst>
              <a:ext uri="{FF2B5EF4-FFF2-40B4-BE49-F238E27FC236}">
                <a16:creationId xmlns:a16="http://schemas.microsoft.com/office/drawing/2014/main" id="{3D8356CA-CCD3-4F7A-9755-3591910233AD}"/>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17</a:t>
            </a:fld>
            <a:endParaRPr lang="en-GB">
              <a:ln>
                <a:solidFill>
                  <a:schemeClr val="accent1">
                    <a:alpha val="0"/>
                  </a:schemeClr>
                </a:solidFill>
              </a:ln>
              <a:solidFill>
                <a:schemeClr val="tx2"/>
              </a:solidFill>
              <a:cs typeface="Arial" panose="020B0604020202020204" pitchFamily="34" charset="0"/>
            </a:endParaRPr>
          </a:p>
        </p:txBody>
      </p:sp>
      <p:sp>
        <p:nvSpPr>
          <p:cNvPr id="11" name="TextBox 10">
            <a:extLst>
              <a:ext uri="{FF2B5EF4-FFF2-40B4-BE49-F238E27FC236}">
                <a16:creationId xmlns:a16="http://schemas.microsoft.com/office/drawing/2014/main" id="{D1AB5E7B-6D0F-614F-8DEB-6E7F646E6185}"/>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prstClr val="white">
                    <a:lumMod val="65000"/>
                  </a:prstClr>
                </a:solidFill>
                <a:latin typeface="Arial"/>
              </a:rPr>
              <a:t>© 2023 KPMG </a:t>
            </a:r>
            <a:r>
              <a:rPr lang="en-US" err="1">
                <a:ln>
                  <a:solidFill>
                    <a:schemeClr val="accent1">
                      <a:alpha val="0"/>
                    </a:schemeClr>
                  </a:solidFill>
                </a:ln>
                <a:solidFill>
                  <a:prstClr val="white">
                    <a:lumMod val="65000"/>
                  </a:prstClr>
                </a:solidFill>
                <a:latin typeface="Arial"/>
              </a:rPr>
              <a:t>Samjong</a:t>
            </a:r>
            <a:r>
              <a:rPr lang="en-US">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91685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F53E1023-927B-A1BF-2485-D0420E2740E7}"/>
              </a:ext>
            </a:extLst>
          </p:cNvPr>
          <p:cNvGrpSpPr/>
          <p:nvPr/>
        </p:nvGrpSpPr>
        <p:grpSpPr>
          <a:xfrm>
            <a:off x="1821522" y="2914649"/>
            <a:ext cx="7452132" cy="2336619"/>
            <a:chOff x="1821522" y="2838994"/>
            <a:chExt cx="7452132" cy="2412275"/>
          </a:xfrm>
          <a:solidFill>
            <a:schemeClr val="bg1">
              <a:lumMod val="95000"/>
            </a:schemeClr>
          </a:solidFill>
        </p:grpSpPr>
        <p:sp>
          <p:nvSpPr>
            <p:cNvPr id="3" name="직사각형 2">
              <a:extLst>
                <a:ext uri="{FF2B5EF4-FFF2-40B4-BE49-F238E27FC236}">
                  <a16:creationId xmlns:a16="http://schemas.microsoft.com/office/drawing/2014/main" id="{54B92BBD-FDA2-1BA1-BA57-1782CB671D40}"/>
                </a:ext>
              </a:extLst>
            </p:cNvPr>
            <p:cNvSpPr/>
            <p:nvPr/>
          </p:nvSpPr>
          <p:spPr>
            <a:xfrm>
              <a:off x="3507022" y="2838994"/>
              <a:ext cx="836024" cy="2412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3CEC859E-4639-A716-1690-0F87E90495DC}"/>
                </a:ext>
              </a:extLst>
            </p:cNvPr>
            <p:cNvSpPr/>
            <p:nvPr/>
          </p:nvSpPr>
          <p:spPr>
            <a:xfrm>
              <a:off x="5199344" y="2838994"/>
              <a:ext cx="836024" cy="2412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655D8063-49FB-D996-689E-119943F5A1E4}"/>
                </a:ext>
              </a:extLst>
            </p:cNvPr>
            <p:cNvSpPr/>
            <p:nvPr/>
          </p:nvSpPr>
          <p:spPr>
            <a:xfrm>
              <a:off x="6878019" y="2838994"/>
              <a:ext cx="836024" cy="2412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 name="직사각형 10">
              <a:extLst>
                <a:ext uri="{FF2B5EF4-FFF2-40B4-BE49-F238E27FC236}">
                  <a16:creationId xmlns:a16="http://schemas.microsoft.com/office/drawing/2014/main" id="{43189885-CAA1-04AB-E01D-1ACD8D193DE1}"/>
                </a:ext>
              </a:extLst>
            </p:cNvPr>
            <p:cNvSpPr/>
            <p:nvPr/>
          </p:nvSpPr>
          <p:spPr>
            <a:xfrm>
              <a:off x="8570341" y="2838994"/>
              <a:ext cx="703313" cy="2412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B9B57440-26AE-7317-44E9-D03DCF9E2CF6}"/>
                </a:ext>
              </a:extLst>
            </p:cNvPr>
            <p:cNvSpPr/>
            <p:nvPr/>
          </p:nvSpPr>
          <p:spPr>
            <a:xfrm>
              <a:off x="1821522" y="2838994"/>
              <a:ext cx="836024" cy="2412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② 탱커선</a:t>
            </a:r>
            <a:r>
              <a:rPr lang="en-US" altLang="ko-KR" dirty="0"/>
              <a:t>:</a:t>
            </a:r>
            <a:r>
              <a:rPr lang="ko-KR" altLang="en-US" dirty="0"/>
              <a:t> 운임 동향</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러시아</a:t>
            </a:r>
            <a:r>
              <a:rPr lang="en-US" altLang="ko-KR" dirty="0"/>
              <a:t>-</a:t>
            </a:r>
            <a:r>
              <a:rPr lang="ko-KR" altLang="en-US" dirty="0"/>
              <a:t>우크라이나 전쟁과 유럽 수입노선의 원거리화 등의 영향으로</a:t>
            </a:r>
            <a:r>
              <a:rPr lang="en-US" altLang="ko-KR" dirty="0"/>
              <a:t>, </a:t>
            </a:r>
            <a:r>
              <a:rPr lang="ko-KR" altLang="en-US" dirty="0"/>
              <a:t>원유 유조선의 운임지수인 </a:t>
            </a:r>
            <a:r>
              <a:rPr lang="en-US" altLang="ko-KR" dirty="0"/>
              <a:t>BDTI</a:t>
            </a:r>
            <a:r>
              <a:rPr lang="ko-KR" altLang="en-US" dirty="0"/>
              <a:t>는 </a:t>
            </a:r>
            <a:r>
              <a:rPr lang="en-US" altLang="ko-KR" dirty="0"/>
              <a:t>’22</a:t>
            </a:r>
            <a:r>
              <a:rPr lang="ko-KR" altLang="en-US" dirty="0"/>
              <a:t>년 </a:t>
            </a:r>
            <a:r>
              <a:rPr lang="en-US" altLang="ko-KR" dirty="0"/>
              <a:t>11</a:t>
            </a:r>
            <a:r>
              <a:rPr lang="ko-KR" altLang="en-US" dirty="0"/>
              <a:t>월까지 급격한 상승을 보였으나</a:t>
            </a:r>
            <a:r>
              <a:rPr lang="en-US" altLang="ko-KR" dirty="0"/>
              <a:t>, OPEC+</a:t>
            </a:r>
            <a:r>
              <a:rPr lang="ko-KR" altLang="en-US" dirty="0"/>
              <a:t>의 석유 감산 및 경기 둔화로 인해 </a:t>
            </a:r>
            <a:r>
              <a:rPr lang="en-US" altLang="ko-KR" dirty="0"/>
              <a:t>’23</a:t>
            </a:r>
            <a:r>
              <a:rPr lang="ko-KR" altLang="en-US" dirty="0"/>
              <a:t>년 </a:t>
            </a:r>
            <a:r>
              <a:rPr lang="en-US" altLang="ko-KR" dirty="0"/>
              <a:t>9</a:t>
            </a:r>
            <a:r>
              <a:rPr lang="ko-KR" altLang="en-US" dirty="0"/>
              <a:t>월까지 </a:t>
            </a:r>
            <a:r>
              <a:rPr lang="en-US" altLang="ko-KR" dirty="0"/>
              <a:t>756</a:t>
            </a:r>
            <a:r>
              <a:rPr lang="ko-KR" altLang="en-US" dirty="0"/>
              <a:t>까지 하락</a:t>
            </a:r>
            <a:r>
              <a:rPr lang="en-US" altLang="ko-KR" dirty="0"/>
              <a:t>. </a:t>
            </a:r>
            <a:r>
              <a:rPr lang="ko-KR" altLang="en-US" dirty="0"/>
              <a:t>석유 </a:t>
            </a:r>
            <a:r>
              <a:rPr lang="ko-KR" altLang="en-US" dirty="0" err="1"/>
              <a:t>제품선</a:t>
            </a:r>
            <a:r>
              <a:rPr lang="ko-KR" altLang="en-US" dirty="0"/>
              <a:t> 운임지수 </a:t>
            </a:r>
            <a:r>
              <a:rPr lang="en-US" altLang="ko-KR" dirty="0"/>
              <a:t>BCTI</a:t>
            </a:r>
            <a:r>
              <a:rPr lang="ko-KR" altLang="en-US" dirty="0"/>
              <a:t>는 </a:t>
            </a:r>
            <a:r>
              <a:rPr lang="en-US" altLang="ko-KR" dirty="0"/>
              <a:t>’23</a:t>
            </a:r>
            <a:r>
              <a:rPr lang="ko-KR" altLang="en-US" dirty="0"/>
              <a:t>년 </a:t>
            </a:r>
            <a:r>
              <a:rPr lang="en-US" altLang="ko-KR" dirty="0"/>
              <a:t>10</a:t>
            </a:r>
            <a:r>
              <a:rPr lang="ko-KR" altLang="en-US" dirty="0"/>
              <a:t>월 </a:t>
            </a:r>
            <a:r>
              <a:rPr lang="en-US" altLang="ko-KR" dirty="0"/>
              <a:t>810</a:t>
            </a:r>
            <a:r>
              <a:rPr lang="ko-KR" altLang="en-US" dirty="0"/>
              <a:t>을 기록하며 </a:t>
            </a:r>
            <a:r>
              <a:rPr lang="en-US" altLang="ko-KR" dirty="0"/>
              <a:t>’22</a:t>
            </a:r>
            <a:r>
              <a:rPr lang="ko-KR" altLang="en-US" dirty="0"/>
              <a:t>년 </a:t>
            </a:r>
            <a:r>
              <a:rPr lang="en-US" altLang="ko-KR" dirty="0"/>
              <a:t>12</a:t>
            </a:r>
            <a:r>
              <a:rPr lang="ko-KR" altLang="en-US" dirty="0"/>
              <a:t>월 </a:t>
            </a:r>
            <a:r>
              <a:rPr lang="en-US" altLang="ko-KR" dirty="0"/>
              <a:t>1,966</a:t>
            </a:r>
            <a:r>
              <a:rPr lang="ko-KR" altLang="en-US" dirty="0"/>
              <a:t>에 비해 </a:t>
            </a:r>
            <a:r>
              <a:rPr lang="en-US" altLang="ko-KR" dirty="0"/>
              <a:t>58.8% </a:t>
            </a:r>
            <a:r>
              <a:rPr lang="ko-KR" altLang="en-US" dirty="0"/>
              <a:t>하락하며 평년 수준을 되찾음</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8928101"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49581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탱커선 운임지수</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7C654246-BE02-CC74-3A25-845C168AA864}"/>
              </a:ext>
            </a:extLst>
          </p:cNvPr>
          <p:cNvSpPr txBox="1"/>
          <p:nvPr/>
        </p:nvSpPr>
        <p:spPr>
          <a:xfrm>
            <a:off x="491850" y="5982147"/>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8" name="차트 7">
            <a:extLst>
              <a:ext uri="{FF2B5EF4-FFF2-40B4-BE49-F238E27FC236}">
                <a16:creationId xmlns:a16="http://schemas.microsoft.com/office/drawing/2014/main" id="{56B4E9A5-4D8F-C7B3-0744-B612C95E66E6}"/>
              </a:ext>
            </a:extLst>
          </p:cNvPr>
          <p:cNvGraphicFramePr/>
          <p:nvPr>
            <p:extLst>
              <p:ext uri="{D42A27DB-BD31-4B8C-83A1-F6EECF244321}">
                <p14:modId xmlns:p14="http://schemas.microsoft.com/office/powerpoint/2010/main" val="2233419455"/>
              </p:ext>
            </p:extLst>
          </p:nvPr>
        </p:nvGraphicFramePr>
        <p:xfrm>
          <a:off x="148856" y="2581998"/>
          <a:ext cx="9268194" cy="3316960"/>
        </p:xfrm>
        <a:graphic>
          <a:graphicData uri="http://schemas.openxmlformats.org/drawingml/2006/chart">
            <c:chart xmlns:c="http://schemas.openxmlformats.org/drawingml/2006/chart" xmlns:r="http://schemas.openxmlformats.org/officeDocument/2006/relationships" r:id="rId2"/>
          </a:graphicData>
        </a:graphic>
      </p:graphicFrame>
      <p:pic>
        <p:nvPicPr>
          <p:cNvPr id="9" name="그림 8">
            <a:extLst>
              <a:ext uri="{FF2B5EF4-FFF2-40B4-BE49-F238E27FC236}">
                <a16:creationId xmlns:a16="http://schemas.microsoft.com/office/drawing/2014/main" id="{F1400EF0-6FD9-32FC-8DAD-CBA874D14EFB}"/>
              </a:ext>
            </a:extLst>
          </p:cNvPr>
          <p:cNvPicPr preferRelativeResize="0">
            <a:picLocks/>
          </p:cNvPicPr>
          <p:nvPr/>
        </p:nvPicPr>
        <p:blipFill>
          <a:blip r:embed="rId3"/>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316374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4" name="표 3">
            <a:extLst>
              <a:ext uri="{FF2B5EF4-FFF2-40B4-BE49-F238E27FC236}">
                <a16:creationId xmlns:a16="http://schemas.microsoft.com/office/drawing/2014/main" id="{FAD2D33C-1BC1-C834-8384-ABE7666287A7}"/>
              </a:ext>
            </a:extLst>
          </p:cNvPr>
          <p:cNvGraphicFramePr>
            <a:graphicFrameLocks noGrp="1"/>
          </p:cNvGraphicFramePr>
          <p:nvPr>
            <p:extLst>
              <p:ext uri="{D42A27DB-BD31-4B8C-83A1-F6EECF244321}">
                <p14:modId xmlns:p14="http://schemas.microsoft.com/office/powerpoint/2010/main" val="2017274952"/>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a:ln>
                            <a:solidFill>
                              <a:schemeClr val="bg1">
                                <a:lumMod val="75000"/>
                                <a:alpha val="0"/>
                              </a:schemeClr>
                            </a:solidFill>
                          </a:ln>
                          <a:solidFill>
                            <a:schemeClr val="bg1"/>
                          </a:solidFill>
                          <a:latin typeface="+mn-ea"/>
                          <a:ea typeface="+mn-ea"/>
                          <a:cs typeface="+mn-cs"/>
                        </a:rPr>
                        <a:t>박도휘</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a:ln>
                            <a:solidFill>
                              <a:schemeClr val="bg1">
                                <a:lumMod val="75000"/>
                                <a:alpha val="0"/>
                              </a:schemeClr>
                            </a:solidFill>
                          </a:ln>
                          <a:solidFill>
                            <a:schemeClr val="bg1"/>
                          </a:solidFill>
                          <a:latin typeface="+mn-ea"/>
                          <a:ea typeface="+mn-ea"/>
                          <a:cs typeface="+mn-cs"/>
                        </a:rPr>
                        <a:t>강민영</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a:ln>
                            <a:solidFill>
                              <a:schemeClr val="bg1">
                                <a:lumMod val="75000"/>
                                <a:alpha val="0"/>
                              </a:schemeClr>
                            </a:solidFill>
                          </a:ln>
                          <a:solidFill>
                            <a:schemeClr val="bg1"/>
                          </a:solidFill>
                          <a:latin typeface="+mn-ea"/>
                          <a:ea typeface="+mn-ea"/>
                          <a:cs typeface="+mn-cs"/>
                        </a:rPr>
                        <a:t>이시언</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a:ln>
                            <a:solidFill>
                              <a:schemeClr val="bg1">
                                <a:lumMod val="75000"/>
                                <a:alpha val="0"/>
                              </a:schemeClr>
                            </a:solidFill>
                          </a:ln>
                          <a:solidFill>
                            <a:schemeClr val="bg1"/>
                          </a:solidFill>
                          <a:latin typeface="+mn-ea"/>
                          <a:ea typeface="+mn-ea"/>
                          <a:cs typeface="+mn-cs"/>
                        </a:rPr>
                        <a:t>수석연구원</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a:ln>
                            <a:solidFill>
                              <a:schemeClr val="bg1">
                                <a:lumMod val="75000"/>
                                <a:alpha val="0"/>
                              </a:schemeClr>
                            </a:solidFill>
                          </a:ln>
                          <a:solidFill>
                            <a:schemeClr val="bg1"/>
                          </a:solidFill>
                          <a:latin typeface="+mn-ea"/>
                          <a:ea typeface="+mn-ea"/>
                          <a:cs typeface="+mn-cs"/>
                        </a:rPr>
                        <a:t>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cs typeface="+mn-cs"/>
                        </a:rPr>
                        <a:t>T 02-2112-0904</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cs typeface="+mn-cs"/>
                        </a:rPr>
                        <a:t>T 02-2112-6617</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cs typeface="+mn-cs"/>
                        </a:rPr>
                        <a:t>T 02-2112-0181</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cs typeface="+mn-cs"/>
                        </a:rPr>
                        <a:t>E dohwipark@kr.kpmg.com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cs typeface="+mn-cs"/>
                        </a:rPr>
                        <a:t>E minyoungkang@kr.kpmg.com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cs typeface="+mn-cs"/>
                        </a:rPr>
                        <a:t>E seanlee7@kr.kpmg.com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32370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AA8D672C-F641-25D6-766E-37AC264FFEE2}"/>
              </a:ext>
            </a:extLst>
          </p:cNvPr>
          <p:cNvSpPr/>
          <p:nvPr/>
        </p:nvSpPr>
        <p:spPr>
          <a:xfrm>
            <a:off x="5434789" y="4376329"/>
            <a:ext cx="3703236" cy="9965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3139E505-1A6B-BAD3-02AE-69927097C7FE}"/>
              </a:ext>
            </a:extLst>
          </p:cNvPr>
          <p:cNvSpPr>
            <a:spLocks noGrp="1" noRot="1" noMove="1" noResize="1" noEditPoints="1" noAdjustHandles="1" noChangeArrowheads="1" noChangeShapeType="1"/>
          </p:cNvSpPr>
          <p:nvPr/>
        </p:nvSpPr>
        <p:spPr>
          <a:xfrm>
            <a:off x="791393" y="4211289"/>
            <a:ext cx="3702914" cy="1161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7" name="차트 15">
            <a:extLst>
              <a:ext uri="{FF2B5EF4-FFF2-40B4-BE49-F238E27FC236}">
                <a16:creationId xmlns:a16="http://schemas.microsoft.com/office/drawing/2014/main" id="{FC6BF371-3EEB-9509-DFFA-C1752E8B83D9}"/>
              </a:ext>
            </a:extLst>
          </p:cNvPr>
          <p:cNvGraphicFramePr/>
          <p:nvPr>
            <p:extLst>
              <p:ext uri="{D42A27DB-BD31-4B8C-83A1-F6EECF244321}">
                <p14:modId xmlns:p14="http://schemas.microsoft.com/office/powerpoint/2010/main" val="1958909918"/>
              </p:ext>
            </p:extLst>
          </p:nvPr>
        </p:nvGraphicFramePr>
        <p:xfrm>
          <a:off x="5132388" y="2565399"/>
          <a:ext cx="4284662" cy="33115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차트 2">
            <a:extLst>
              <a:ext uri="{FF2B5EF4-FFF2-40B4-BE49-F238E27FC236}">
                <a16:creationId xmlns:a16="http://schemas.microsoft.com/office/drawing/2014/main" id="{032D82F8-ABDD-B031-FEAB-EB47E4E16380}"/>
              </a:ext>
            </a:extLst>
          </p:cNvPr>
          <p:cNvGraphicFramePr/>
          <p:nvPr>
            <p:extLst>
              <p:ext uri="{D42A27DB-BD31-4B8C-83A1-F6EECF244321}">
                <p14:modId xmlns:p14="http://schemas.microsoft.com/office/powerpoint/2010/main" val="96071182"/>
              </p:ext>
            </p:extLst>
          </p:nvPr>
        </p:nvGraphicFramePr>
        <p:xfrm>
          <a:off x="488950" y="2565399"/>
          <a:ext cx="4284000" cy="3311525"/>
        </p:xfrm>
        <a:graphic>
          <a:graphicData uri="http://schemas.openxmlformats.org/drawingml/2006/chart">
            <c:chart xmlns:c="http://schemas.openxmlformats.org/drawingml/2006/chart" xmlns:r="http://schemas.openxmlformats.org/officeDocument/2006/relationships" r:id="rId3"/>
          </a:graphicData>
        </a:graphic>
      </p:graphicFrame>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② 탱커선</a:t>
            </a:r>
            <a:r>
              <a:rPr lang="en-US" altLang="ko-KR" dirty="0"/>
              <a:t>: </a:t>
            </a:r>
            <a:r>
              <a:rPr lang="ko-KR" altLang="en-US" dirty="0"/>
              <a:t>수요</a:t>
            </a:r>
            <a:r>
              <a:rPr lang="en-US" altLang="ko-KR" dirty="0"/>
              <a:t>/</a:t>
            </a:r>
            <a:r>
              <a:rPr lang="ko-KR" altLang="en-US" dirty="0"/>
              <a:t>공급 </a:t>
            </a:r>
            <a:r>
              <a:rPr lang="en-US" altLang="ko-KR" dirty="0"/>
              <a:t>Balance</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’23</a:t>
            </a:r>
            <a:r>
              <a:rPr lang="ko-KR" altLang="en-US" dirty="0"/>
              <a:t>년 해상 원유 </a:t>
            </a:r>
            <a:r>
              <a:rPr lang="ko-KR" altLang="en-US" dirty="0" err="1"/>
              <a:t>수요증감률</a:t>
            </a:r>
            <a:r>
              <a:rPr lang="ko-KR" altLang="en-US" dirty="0"/>
              <a:t> 및 </a:t>
            </a:r>
            <a:r>
              <a:rPr lang="ko-KR" altLang="en-US" dirty="0" err="1"/>
              <a:t>공급증감률</a:t>
            </a:r>
            <a:r>
              <a:rPr lang="ko-KR" altLang="en-US" dirty="0"/>
              <a:t> 차이는 </a:t>
            </a:r>
            <a:r>
              <a:rPr lang="en-US" altLang="ko-KR" dirty="0"/>
              <a:t>0.4%p, </a:t>
            </a:r>
            <a:r>
              <a:rPr lang="ko-KR" altLang="en-US" dirty="0"/>
              <a:t>석유제품은 </a:t>
            </a:r>
            <a:r>
              <a:rPr lang="en-US" altLang="ko-KR" dirty="0"/>
              <a:t>1.2%p</a:t>
            </a:r>
            <a:r>
              <a:rPr lang="ko-KR" altLang="en-US" dirty="0"/>
              <a:t>로 안정화 전망</a:t>
            </a:r>
            <a:r>
              <a:rPr lang="en-US" altLang="ko-KR" dirty="0"/>
              <a:t>. </a:t>
            </a:r>
            <a:r>
              <a:rPr lang="ko-KR" altLang="en-US" dirty="0"/>
              <a:t>최근</a:t>
            </a:r>
            <a:r>
              <a:rPr lang="en-US" altLang="ko-KR" dirty="0"/>
              <a:t> </a:t>
            </a:r>
            <a:r>
              <a:rPr lang="ko-KR" altLang="en-US" dirty="0"/>
              <a:t>환경규제로 대체연료 선박이 많이 발주되고 있지만</a:t>
            </a:r>
            <a:r>
              <a:rPr lang="en-US" altLang="ko-KR" dirty="0"/>
              <a:t>, </a:t>
            </a:r>
            <a:r>
              <a:rPr lang="ko-KR" altLang="en-US" dirty="0"/>
              <a:t>탱커선의 경우 약 </a:t>
            </a:r>
            <a:r>
              <a:rPr lang="en-US" altLang="ko-KR" dirty="0"/>
              <a:t>70%</a:t>
            </a:r>
            <a:r>
              <a:rPr lang="ko-KR" altLang="en-US" dirty="0"/>
              <a:t>가 </a:t>
            </a:r>
            <a:r>
              <a:rPr lang="en-US" altLang="ko-KR" dirty="0"/>
              <a:t>LSFO(</a:t>
            </a:r>
            <a:r>
              <a:rPr lang="ko-KR" altLang="en-US" dirty="0" err="1"/>
              <a:t>저유황유</a:t>
            </a:r>
            <a:r>
              <a:rPr lang="en-US" altLang="ko-KR" dirty="0"/>
              <a:t>)</a:t>
            </a:r>
            <a:r>
              <a:rPr lang="ko-KR" altLang="en-US" dirty="0"/>
              <a:t>를 사용하는 부정기선이어서 연료 전환은 </a:t>
            </a:r>
            <a:r>
              <a:rPr lang="en-US" altLang="ko-KR" dirty="0"/>
              <a:t>’30~’35</a:t>
            </a:r>
            <a:r>
              <a:rPr lang="ko-KR" altLang="en-US" dirty="0"/>
              <a:t>년부터 본격적으로 진행될 전망</a:t>
            </a:r>
            <a:r>
              <a:rPr lang="en-US" altLang="ko-KR" dirty="0"/>
              <a:t>. </a:t>
            </a:r>
            <a:r>
              <a:rPr lang="ko-KR" altLang="en-US" dirty="0"/>
              <a:t>이에 공급 과잉에 대한 단기적인 영향은 적을 것으로 예측</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92410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원유 수급 밸런스</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DF96221C-BC42-533E-25A9-3BA676A8496C}"/>
              </a:ext>
            </a:extLst>
          </p:cNvPr>
          <p:cNvSpPr txBox="1"/>
          <p:nvPr/>
        </p:nvSpPr>
        <p:spPr>
          <a:xfrm>
            <a:off x="466610" y="2531654"/>
            <a:ext cx="666750" cy="215444"/>
          </a:xfrm>
          <a:prstGeom prst="rect">
            <a:avLst/>
          </a:prstGeom>
          <a:noFill/>
        </p:spPr>
        <p:txBody>
          <a:bodyPr wrap="square" lIns="36000" rIns="36000" rtlCol="0">
            <a:spAutoFit/>
          </a:bodyPr>
          <a:lstStyle/>
          <a:p>
            <a:pPr defTabSz="429814"/>
            <a:r>
              <a:rPr lang="en-US" altLang="ko-KR" sz="800">
                <a:solidFill>
                  <a:schemeClr val="tx1">
                    <a:lumMod val="65000"/>
                    <a:lumOff val="35000"/>
                  </a:schemeClr>
                </a:solidFill>
                <a:ea typeface="맑은 고딕" panose="020B0503020000020004" pitchFamily="50" charset="-127"/>
                <a:cs typeface="Univers for KPMG"/>
              </a:rPr>
              <a:t>(%)</a:t>
            </a:r>
            <a:endParaRPr lang="ko-KR" altLang="en-US" sz="800">
              <a:solidFill>
                <a:schemeClr val="tx1">
                  <a:lumMod val="65000"/>
                  <a:lumOff val="35000"/>
                </a:schemeClr>
              </a:solidFill>
              <a:ea typeface="맑은 고딕" panose="020B0503020000020004" pitchFamily="50" charset="-127"/>
              <a:cs typeface="Univers for KPMG"/>
            </a:endParaRPr>
          </a:p>
        </p:txBody>
      </p:sp>
      <p:sp>
        <p:nvSpPr>
          <p:cNvPr id="18" name="TextBox 17">
            <a:extLst>
              <a:ext uri="{FF2B5EF4-FFF2-40B4-BE49-F238E27FC236}">
                <a16:creationId xmlns:a16="http://schemas.microsoft.com/office/drawing/2014/main" id="{6C0F49D9-22D3-E37E-6A3E-BA0A97D98F9D}"/>
              </a:ext>
            </a:extLst>
          </p:cNvPr>
          <p:cNvSpPr txBox="1"/>
          <p:nvPr/>
        </p:nvSpPr>
        <p:spPr>
          <a:xfrm>
            <a:off x="488949" y="5984550"/>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20" name="TextBox 19">
            <a:extLst>
              <a:ext uri="{FF2B5EF4-FFF2-40B4-BE49-F238E27FC236}">
                <a16:creationId xmlns:a16="http://schemas.microsoft.com/office/drawing/2014/main" id="{3221E668-FCDE-763B-B6C0-41A3B87FC18D}"/>
              </a:ext>
            </a:extLst>
          </p:cNvPr>
          <p:cNvSpPr txBox="1"/>
          <p:nvPr/>
        </p:nvSpPr>
        <p:spPr>
          <a:xfrm>
            <a:off x="5132388" y="5984550"/>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21" name="TextBox 20">
            <a:extLst>
              <a:ext uri="{FF2B5EF4-FFF2-40B4-BE49-F238E27FC236}">
                <a16:creationId xmlns:a16="http://schemas.microsoft.com/office/drawing/2014/main" id="{FD64B915-0468-9DDC-BDAF-6146F5ECE1DF}"/>
              </a:ext>
            </a:extLst>
          </p:cNvPr>
          <p:cNvSpPr txBox="1"/>
          <p:nvPr/>
        </p:nvSpPr>
        <p:spPr>
          <a:xfrm>
            <a:off x="5107389" y="2531654"/>
            <a:ext cx="666750" cy="215444"/>
          </a:xfrm>
          <a:prstGeom prst="rect">
            <a:avLst/>
          </a:prstGeom>
          <a:noFill/>
        </p:spPr>
        <p:txBody>
          <a:bodyPr wrap="square" lIns="36000" rIns="36000" rtlCol="0">
            <a:spAutoFit/>
          </a:bodyPr>
          <a:lstStyle/>
          <a:p>
            <a:pPr defTabSz="429814"/>
            <a:r>
              <a:rPr lang="en-US" altLang="ko-KR" sz="800" dirty="0">
                <a:solidFill>
                  <a:schemeClr val="tx1">
                    <a:lumMod val="65000"/>
                    <a:lumOff val="35000"/>
                  </a:schemeClr>
                </a:solidFill>
                <a:ea typeface="맑은 고딕" panose="020B0503020000020004" pitchFamily="50" charset="-127"/>
                <a:cs typeface="Univers for KPMG"/>
              </a:rPr>
              <a:t>(%)</a:t>
            </a:r>
            <a:endParaRPr lang="ko-KR" altLang="en-US" sz="800" dirty="0">
              <a:solidFill>
                <a:schemeClr val="tx1">
                  <a:lumMod val="65000"/>
                  <a:lumOff val="35000"/>
                </a:schemeClr>
              </a:solidFill>
              <a:ea typeface="맑은 고딕" panose="020B0503020000020004" pitchFamily="50" charset="-127"/>
              <a:cs typeface="Univers for KPMG"/>
            </a:endParaRPr>
          </a:p>
        </p:txBody>
      </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4000"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220605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석유제품 수급 밸런스</a:t>
              </a:r>
              <a:r>
                <a:rPr lang="en-US" altLang="ko-KR"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추이 및 전망</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그림 4">
            <a:extLst>
              <a:ext uri="{FF2B5EF4-FFF2-40B4-BE49-F238E27FC236}">
                <a16:creationId xmlns:a16="http://schemas.microsoft.com/office/drawing/2014/main" id="{2DF1F5D9-60A3-E104-2711-09CBE9F1CCBA}"/>
              </a:ext>
            </a:extLst>
          </p:cNvPr>
          <p:cNvPicPr preferRelativeResize="0">
            <a:picLocks/>
          </p:cNvPicPr>
          <p:nvPr/>
        </p:nvPicPr>
        <p:blipFill>
          <a:blip r:embed="rId4"/>
          <a:stretch>
            <a:fillRect/>
          </a:stretch>
        </p:blipFill>
        <p:spPr>
          <a:xfrm>
            <a:off x="7437050" y="239568"/>
            <a:ext cx="1980000" cy="360000"/>
          </a:xfrm>
          <a:prstGeom prst="rect">
            <a:avLst/>
          </a:prstGeom>
        </p:spPr>
      </p:pic>
      <p:sp>
        <p:nvSpPr>
          <p:cNvPr id="8" name="TextBox 7">
            <a:extLst>
              <a:ext uri="{FF2B5EF4-FFF2-40B4-BE49-F238E27FC236}">
                <a16:creationId xmlns:a16="http://schemas.microsoft.com/office/drawing/2014/main" id="{7E82ABA0-45EF-F875-477B-10F457F63085}"/>
              </a:ext>
            </a:extLst>
          </p:cNvPr>
          <p:cNvSpPr txBox="1"/>
          <p:nvPr/>
        </p:nvSpPr>
        <p:spPr>
          <a:xfrm>
            <a:off x="4122766" y="2519649"/>
            <a:ext cx="666750" cy="215444"/>
          </a:xfrm>
          <a:prstGeom prst="rect">
            <a:avLst/>
          </a:prstGeom>
          <a:noFill/>
        </p:spPr>
        <p:txBody>
          <a:bodyPr wrap="square" lIns="36000" rIns="36000" rtlCol="0">
            <a:spAutoFit/>
          </a:bodyPr>
          <a:lstStyle/>
          <a:p>
            <a:pPr algn="r" defTabSz="429814"/>
            <a:r>
              <a:rPr lang="en-US" altLang="ko-KR" sz="800">
                <a:solidFill>
                  <a:schemeClr val="tx1">
                    <a:lumMod val="65000"/>
                    <a:lumOff val="35000"/>
                  </a:schemeClr>
                </a:solidFill>
                <a:ea typeface="맑은 고딕" panose="020B0503020000020004" pitchFamily="50" charset="-127"/>
                <a:cs typeface="Univers for KPMG"/>
              </a:rPr>
              <a:t>(%p)</a:t>
            </a:r>
            <a:endParaRPr lang="ko-KR" altLang="en-US" sz="800">
              <a:solidFill>
                <a:schemeClr val="tx1">
                  <a:lumMod val="65000"/>
                  <a:lumOff val="35000"/>
                </a:schemeClr>
              </a:solidFill>
              <a:ea typeface="맑은 고딕" panose="020B0503020000020004" pitchFamily="50" charset="-127"/>
              <a:cs typeface="Univers for KPMG"/>
            </a:endParaRPr>
          </a:p>
        </p:txBody>
      </p:sp>
      <p:sp>
        <p:nvSpPr>
          <p:cNvPr id="9" name="TextBox 8">
            <a:extLst>
              <a:ext uri="{FF2B5EF4-FFF2-40B4-BE49-F238E27FC236}">
                <a16:creationId xmlns:a16="http://schemas.microsoft.com/office/drawing/2014/main" id="{6D184142-907A-24F2-CB8A-FD03CF95A1BE}"/>
              </a:ext>
            </a:extLst>
          </p:cNvPr>
          <p:cNvSpPr txBox="1"/>
          <p:nvPr/>
        </p:nvSpPr>
        <p:spPr>
          <a:xfrm>
            <a:off x="8780591" y="2531654"/>
            <a:ext cx="666750" cy="215444"/>
          </a:xfrm>
          <a:prstGeom prst="rect">
            <a:avLst/>
          </a:prstGeom>
          <a:noFill/>
        </p:spPr>
        <p:txBody>
          <a:bodyPr wrap="square" lIns="36000" rIns="36000" rtlCol="0">
            <a:spAutoFit/>
          </a:bodyPr>
          <a:lstStyle/>
          <a:p>
            <a:pPr algn="r" defTabSz="429814"/>
            <a:r>
              <a:rPr lang="en-US" altLang="ko-KR" sz="800">
                <a:solidFill>
                  <a:schemeClr val="tx1">
                    <a:lumMod val="65000"/>
                    <a:lumOff val="35000"/>
                  </a:schemeClr>
                </a:solidFill>
                <a:ea typeface="맑은 고딕" panose="020B0503020000020004" pitchFamily="50" charset="-127"/>
                <a:cs typeface="Univers for KPMG"/>
              </a:rPr>
              <a:t>(%p)</a:t>
            </a:r>
            <a:endParaRPr lang="ko-KR" altLang="en-US" sz="800">
              <a:solidFill>
                <a:schemeClr val="tx1">
                  <a:lumMod val="65000"/>
                  <a:lumOff val="35000"/>
                </a:schemeClr>
              </a:solidFill>
              <a:ea typeface="맑은 고딕" panose="020B0503020000020004" pitchFamily="50" charset="-127"/>
              <a:cs typeface="Univers for KPMG"/>
            </a:endParaRPr>
          </a:p>
        </p:txBody>
      </p:sp>
    </p:spTree>
    <p:extLst>
      <p:ext uri="{BB962C8B-B14F-4D97-AF65-F5344CB8AC3E}">
        <p14:creationId xmlns:p14="http://schemas.microsoft.com/office/powerpoint/2010/main" val="181232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D842345E-D04C-B2C7-774B-C11EDAC52732}"/>
              </a:ext>
            </a:extLst>
          </p:cNvPr>
          <p:cNvSpPr/>
          <p:nvPr/>
        </p:nvSpPr>
        <p:spPr>
          <a:xfrm>
            <a:off x="5538069" y="3981450"/>
            <a:ext cx="3480381" cy="1435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0A5BB5D8-69F2-49C4-F28D-3E33E3C3A609}"/>
              </a:ext>
            </a:extLst>
          </p:cNvPr>
          <p:cNvSpPr/>
          <p:nvPr/>
        </p:nvSpPr>
        <p:spPr>
          <a:xfrm>
            <a:off x="894769" y="4053850"/>
            <a:ext cx="3480381" cy="13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② 탱커선</a:t>
            </a:r>
            <a:r>
              <a:rPr lang="en-US" altLang="ko-KR" dirty="0"/>
              <a:t>: </a:t>
            </a:r>
            <a:r>
              <a:rPr lang="ko-KR" altLang="en-US" dirty="0"/>
              <a:t>운송 서비스 수요</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76250" y="1162471"/>
            <a:ext cx="8928100" cy="864737"/>
          </a:xfrm>
        </p:spPr>
        <p:txBody>
          <a:bodyPr/>
          <a:lstStyle/>
          <a:p>
            <a:pPr algn="just"/>
            <a:r>
              <a:rPr lang="en-US" altLang="ko-KR" dirty="0"/>
              <a:t>’23</a:t>
            </a:r>
            <a:r>
              <a:rPr lang="ko-KR" altLang="en-US" dirty="0"/>
              <a:t>년 원유 해상 물동량은 증가율을 줄어들겠지만 미국산 원유에 대한 아시아 수요 증가세로 여전히 전년 대비 </a:t>
            </a:r>
            <a:r>
              <a:rPr lang="en-US" altLang="ko-KR" dirty="0"/>
              <a:t>2.4% </a:t>
            </a:r>
            <a:r>
              <a:rPr lang="ko-KR" altLang="en-US" dirty="0"/>
              <a:t>증가할 전망</a:t>
            </a:r>
            <a:r>
              <a:rPr lang="en-US" altLang="ko-KR" dirty="0"/>
              <a:t>. </a:t>
            </a:r>
            <a:r>
              <a:rPr lang="ko-KR" altLang="en-US" dirty="0"/>
              <a:t>더불어 중동의 원유생산설비 투자 증가로 </a:t>
            </a:r>
            <a:r>
              <a:rPr lang="en-US" altLang="ko-KR" dirty="0"/>
              <a:t>’24</a:t>
            </a:r>
            <a:r>
              <a:rPr lang="ko-KR" altLang="en-US" dirty="0"/>
              <a:t>년에는 전년 대비 </a:t>
            </a:r>
            <a:r>
              <a:rPr lang="en-US" altLang="ko-KR" dirty="0"/>
              <a:t>3.7% </a:t>
            </a:r>
            <a:r>
              <a:rPr lang="ko-KR" altLang="en-US" dirty="0"/>
              <a:t>증가할 전망</a:t>
            </a:r>
            <a:r>
              <a:rPr lang="en-US" altLang="ko-KR" dirty="0"/>
              <a:t>. ’23</a:t>
            </a:r>
            <a:r>
              <a:rPr lang="ko-KR" altLang="en-US" dirty="0"/>
              <a:t>년 석유제품 물동량은 유럽의 러시아산 석유제품 금수조치로 전년 대비 </a:t>
            </a:r>
            <a:r>
              <a:rPr lang="en-US" altLang="ko-KR" dirty="0"/>
              <a:t>3.5% </a:t>
            </a:r>
            <a:r>
              <a:rPr lang="ko-KR" altLang="en-US" dirty="0"/>
              <a:t>증가할 전망이며 상승세는 지속될 것으로 기대</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20605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원유 교역량과 증감률 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4000"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248800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석유제품 교역량과 증감률 추이 및 전망</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A6F35BF-07F3-5262-1306-F7A1F73D7590}"/>
              </a:ext>
            </a:extLst>
          </p:cNvPr>
          <p:cNvSpPr txBox="1"/>
          <p:nvPr/>
        </p:nvSpPr>
        <p:spPr>
          <a:xfrm>
            <a:off x="488950" y="5982147"/>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15" name="차트 14">
            <a:extLst>
              <a:ext uri="{FF2B5EF4-FFF2-40B4-BE49-F238E27FC236}">
                <a16:creationId xmlns:a16="http://schemas.microsoft.com/office/drawing/2014/main" id="{69ADF23F-DE25-8A1B-04C2-706AA9D3E460}"/>
              </a:ext>
            </a:extLst>
          </p:cNvPr>
          <p:cNvGraphicFramePr/>
          <p:nvPr>
            <p:extLst>
              <p:ext uri="{D42A27DB-BD31-4B8C-83A1-F6EECF244321}">
                <p14:modId xmlns:p14="http://schemas.microsoft.com/office/powerpoint/2010/main" val="2508676152"/>
              </p:ext>
            </p:extLst>
          </p:nvPr>
        </p:nvGraphicFramePr>
        <p:xfrm>
          <a:off x="488949" y="2565399"/>
          <a:ext cx="4284001" cy="3311525"/>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30">
            <a:extLst>
              <a:ext uri="{FF2B5EF4-FFF2-40B4-BE49-F238E27FC236}">
                <a16:creationId xmlns:a16="http://schemas.microsoft.com/office/drawing/2014/main" id="{C3A50973-BA7C-7BBA-3B0F-80E8EA20609D}"/>
              </a:ext>
            </a:extLst>
          </p:cNvPr>
          <p:cNvSpPr txBox="1"/>
          <p:nvPr/>
        </p:nvSpPr>
        <p:spPr>
          <a:xfrm>
            <a:off x="488950" y="253040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백만 톤</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32" name="TextBox 31">
            <a:extLst>
              <a:ext uri="{FF2B5EF4-FFF2-40B4-BE49-F238E27FC236}">
                <a16:creationId xmlns:a16="http://schemas.microsoft.com/office/drawing/2014/main" id="{E6A0B7FA-5454-F7D0-16BD-57A295F1859F}"/>
              </a:ext>
            </a:extLst>
          </p:cNvPr>
          <p:cNvSpPr txBox="1"/>
          <p:nvPr/>
        </p:nvSpPr>
        <p:spPr>
          <a:xfrm>
            <a:off x="4584439" y="2530403"/>
            <a:ext cx="399793" cy="215444"/>
          </a:xfrm>
          <a:prstGeom prst="rect">
            <a:avLst/>
          </a:prstGeom>
          <a:noFill/>
        </p:spPr>
        <p:txBody>
          <a:bodyPr wrap="square" lIns="36000" rIns="36000" rtlCol="0">
            <a:spAutoFit/>
          </a:bodyPr>
          <a:lstStyle/>
          <a:p>
            <a:pPr defTabSz="429814"/>
            <a:r>
              <a:rPr lang="en-US" altLang="ko-KR" sz="80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a:gradFill>
                <a:gsLst>
                  <a:gs pos="0">
                    <a:schemeClr val="tx1">
                      <a:lumMod val="75000"/>
                      <a:lumOff val="25000"/>
                    </a:schemeClr>
                  </a:gs>
                  <a:gs pos="99000">
                    <a:schemeClr val="tx1">
                      <a:lumMod val="75000"/>
                      <a:lumOff val="25000"/>
                    </a:schemeClr>
                  </a:gs>
                </a:gsLst>
                <a:lin ang="5400000" scaled="1"/>
              </a:gradFill>
              <a:latin typeface="+mn-ea"/>
            </a:endParaRPr>
          </a:p>
        </p:txBody>
      </p:sp>
      <p:graphicFrame>
        <p:nvGraphicFramePr>
          <p:cNvPr id="33" name="차트 32">
            <a:extLst>
              <a:ext uri="{FF2B5EF4-FFF2-40B4-BE49-F238E27FC236}">
                <a16:creationId xmlns:a16="http://schemas.microsoft.com/office/drawing/2014/main" id="{85D34B95-888A-BA26-2FDB-2EDE565270E0}"/>
              </a:ext>
            </a:extLst>
          </p:cNvPr>
          <p:cNvGraphicFramePr/>
          <p:nvPr>
            <p:extLst>
              <p:ext uri="{D42A27DB-BD31-4B8C-83A1-F6EECF244321}">
                <p14:modId xmlns:p14="http://schemas.microsoft.com/office/powerpoint/2010/main" val="367625568"/>
              </p:ext>
            </p:extLst>
          </p:nvPr>
        </p:nvGraphicFramePr>
        <p:xfrm>
          <a:off x="5132388" y="2565399"/>
          <a:ext cx="4284662" cy="3311526"/>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AF8CA21D-AB48-1E66-6710-63058A098949}"/>
              </a:ext>
            </a:extLst>
          </p:cNvPr>
          <p:cNvSpPr txBox="1"/>
          <p:nvPr/>
        </p:nvSpPr>
        <p:spPr>
          <a:xfrm>
            <a:off x="5120556" y="253040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백만 톤</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35" name="TextBox 34">
            <a:extLst>
              <a:ext uri="{FF2B5EF4-FFF2-40B4-BE49-F238E27FC236}">
                <a16:creationId xmlns:a16="http://schemas.microsoft.com/office/drawing/2014/main" id="{E0E5F1E8-DDCB-6BC2-D002-1910A4D2AE08}"/>
              </a:ext>
            </a:extLst>
          </p:cNvPr>
          <p:cNvSpPr txBox="1"/>
          <p:nvPr/>
        </p:nvSpPr>
        <p:spPr>
          <a:xfrm>
            <a:off x="9207981" y="2530403"/>
            <a:ext cx="399793" cy="215444"/>
          </a:xfrm>
          <a:prstGeom prst="rect">
            <a:avLst/>
          </a:prstGeom>
          <a:noFill/>
        </p:spPr>
        <p:txBody>
          <a:bodyPr wrap="square" lIns="36000" rIns="36000" rtlCol="0">
            <a:spAutoFit/>
          </a:bodyPr>
          <a:lstStyle/>
          <a:p>
            <a:pPr defTabSz="429814"/>
            <a:r>
              <a:rPr lang="en-US" altLang="ko-KR" sz="80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36" name="TextBox 35">
            <a:extLst>
              <a:ext uri="{FF2B5EF4-FFF2-40B4-BE49-F238E27FC236}">
                <a16:creationId xmlns:a16="http://schemas.microsoft.com/office/drawing/2014/main" id="{723C598C-838B-7CF0-572F-961FB530A665}"/>
              </a:ext>
            </a:extLst>
          </p:cNvPr>
          <p:cNvSpPr txBox="1"/>
          <p:nvPr/>
        </p:nvSpPr>
        <p:spPr>
          <a:xfrm>
            <a:off x="5132388" y="5982147"/>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pic>
        <p:nvPicPr>
          <p:cNvPr id="5" name="그림 4">
            <a:extLst>
              <a:ext uri="{FF2B5EF4-FFF2-40B4-BE49-F238E27FC236}">
                <a16:creationId xmlns:a16="http://schemas.microsoft.com/office/drawing/2014/main" id="{6D2AFA3A-B125-AE56-262A-176547E0FCDB}"/>
              </a:ext>
            </a:extLst>
          </p:cNvPr>
          <p:cNvPicPr preferRelativeResize="0">
            <a:picLocks/>
          </p:cNvPicPr>
          <p:nvPr/>
        </p:nvPicPr>
        <p:blipFill>
          <a:blip r:embed="rId4"/>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93026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② 탱커선</a:t>
            </a:r>
            <a:r>
              <a:rPr lang="en-US" altLang="ko-KR" dirty="0"/>
              <a:t>: </a:t>
            </a:r>
            <a:r>
              <a:rPr lang="ko-KR" altLang="en-US" dirty="0"/>
              <a:t>운송 서비스 공급</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’22</a:t>
            </a:r>
            <a:r>
              <a:rPr lang="ko-KR" altLang="en-US" dirty="0"/>
              <a:t>년 탱커선 </a:t>
            </a:r>
            <a:r>
              <a:rPr lang="ko-KR" altLang="en-US" dirty="0" err="1"/>
              <a:t>선복량은</a:t>
            </a:r>
            <a:r>
              <a:rPr lang="ko-KR" altLang="en-US" dirty="0"/>
              <a:t> </a:t>
            </a:r>
            <a:r>
              <a:rPr lang="en-US" altLang="ko-KR" dirty="0"/>
              <a:t>6</a:t>
            </a:r>
            <a:r>
              <a:rPr lang="ko-KR" altLang="en-US" dirty="0"/>
              <a:t>억 </a:t>
            </a:r>
            <a:r>
              <a:rPr lang="en-US" altLang="ko-KR" dirty="0"/>
              <a:t>5,317</a:t>
            </a:r>
            <a:r>
              <a:rPr lang="ko-KR" altLang="en-US" dirty="0"/>
              <a:t>만 </a:t>
            </a:r>
            <a:r>
              <a:rPr lang="en-US" altLang="ko-KR" dirty="0"/>
              <a:t>DWT</a:t>
            </a:r>
            <a:r>
              <a:rPr lang="ko-KR" altLang="en-US" dirty="0"/>
              <a:t>를 기록하며</a:t>
            </a:r>
            <a:r>
              <a:rPr lang="en-US" altLang="ko-KR" dirty="0"/>
              <a:t>, </a:t>
            </a:r>
            <a:r>
              <a:rPr lang="ko-KR" altLang="en-US" dirty="0"/>
              <a:t>전년 대비 </a:t>
            </a:r>
            <a:r>
              <a:rPr lang="en-US" altLang="ko-KR" dirty="0"/>
              <a:t>3.5% </a:t>
            </a:r>
            <a:r>
              <a:rPr lang="ko-KR" altLang="en-US" dirty="0"/>
              <a:t>증가했으며</a:t>
            </a:r>
            <a:r>
              <a:rPr lang="en-US" altLang="ko-KR" dirty="0"/>
              <a:t>, ’23</a:t>
            </a:r>
            <a:r>
              <a:rPr lang="ko-KR" altLang="en-US" dirty="0"/>
              <a:t>년은 전년 대비 </a:t>
            </a:r>
            <a:r>
              <a:rPr lang="en-US" altLang="ko-KR" dirty="0"/>
              <a:t>2.2% </a:t>
            </a:r>
            <a:r>
              <a:rPr lang="ko-KR" altLang="en-US" dirty="0"/>
              <a:t>증가할 전망</a:t>
            </a:r>
            <a:r>
              <a:rPr lang="en-US" altLang="ko-KR" dirty="0"/>
              <a:t>. ’23</a:t>
            </a:r>
            <a:r>
              <a:rPr lang="ko-KR" altLang="en-US" dirty="0"/>
              <a:t>년 </a:t>
            </a:r>
            <a:r>
              <a:rPr lang="en-US" altLang="ko-KR" dirty="0"/>
              <a:t>8</a:t>
            </a:r>
            <a:r>
              <a:rPr lang="ko-KR" altLang="en-US" dirty="0"/>
              <a:t>월 기준 탱커선의 </a:t>
            </a:r>
            <a:r>
              <a:rPr lang="en-US" altLang="ko-KR" dirty="0"/>
              <a:t>15</a:t>
            </a:r>
            <a:r>
              <a:rPr lang="ko-KR" altLang="en-US" dirty="0"/>
              <a:t>년 이상 노후선박 비중은 약 </a:t>
            </a:r>
            <a:r>
              <a:rPr lang="en-US" altLang="ko-KR" dirty="0"/>
              <a:t>34%, </a:t>
            </a:r>
            <a:r>
              <a:rPr lang="ko-KR" altLang="en-US" dirty="0"/>
              <a:t>에코선박 비중은 </a:t>
            </a:r>
            <a:r>
              <a:rPr lang="en-US" altLang="ko-KR" dirty="0"/>
              <a:t>35%, </a:t>
            </a:r>
            <a:r>
              <a:rPr lang="ko-KR" altLang="en-US" dirty="0"/>
              <a:t>대체연료 사용 선박 비중은 </a:t>
            </a:r>
            <a:r>
              <a:rPr lang="en-US" altLang="ko-KR" dirty="0"/>
              <a:t>2% </a:t>
            </a:r>
            <a:r>
              <a:rPr lang="ko-KR" altLang="en-US" dirty="0"/>
              <a:t>기록</a:t>
            </a:r>
            <a:r>
              <a:rPr lang="en-US" altLang="ko-KR" dirty="0"/>
              <a:t>. IMO</a:t>
            </a:r>
            <a:r>
              <a:rPr lang="ko-KR" altLang="en-US" dirty="0"/>
              <a:t>의 환경규제 강화에 따라</a:t>
            </a:r>
            <a:r>
              <a:rPr lang="en-US" altLang="ko-KR" dirty="0"/>
              <a:t> </a:t>
            </a:r>
            <a:r>
              <a:rPr lang="ko-KR" altLang="en-US" dirty="0" err="1"/>
              <a:t>폐선량이</a:t>
            </a:r>
            <a:r>
              <a:rPr lang="ko-KR" altLang="en-US" dirty="0"/>
              <a:t> 늘면서</a:t>
            </a:r>
            <a:r>
              <a:rPr lang="en-US" altLang="ko-KR" dirty="0"/>
              <a:t>,</a:t>
            </a:r>
            <a:r>
              <a:rPr lang="ko-KR" altLang="en-US" dirty="0"/>
              <a:t> 유조선 공급은 연평균 </a:t>
            </a:r>
            <a:r>
              <a:rPr lang="en-US" altLang="ko-KR" dirty="0"/>
              <a:t>1.5~2.0%</a:t>
            </a:r>
            <a:r>
              <a:rPr lang="ko-KR" altLang="en-US" dirty="0"/>
              <a:t>로 감소할 전망</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81953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탱커선 선복량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신규인도량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선박해체량</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4000"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14082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탱커선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선령별</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선복량</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077FF363-BD2F-61EF-D830-196FEF6DE7B7}"/>
              </a:ext>
            </a:extLst>
          </p:cNvPr>
          <p:cNvSpPr txBox="1"/>
          <p:nvPr/>
        </p:nvSpPr>
        <p:spPr>
          <a:xfrm>
            <a:off x="500380" y="5973286"/>
            <a:ext cx="4104000" cy="369332"/>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graphicFrame>
        <p:nvGraphicFramePr>
          <p:cNvPr id="16" name="차트 15">
            <a:extLst>
              <a:ext uri="{FF2B5EF4-FFF2-40B4-BE49-F238E27FC236}">
                <a16:creationId xmlns:a16="http://schemas.microsoft.com/office/drawing/2014/main" id="{DCBE2649-21FB-A0E5-531C-E95278333FA9}"/>
              </a:ext>
            </a:extLst>
          </p:cNvPr>
          <p:cNvGraphicFramePr/>
          <p:nvPr>
            <p:extLst>
              <p:ext uri="{D42A27DB-BD31-4B8C-83A1-F6EECF244321}">
                <p14:modId xmlns:p14="http://schemas.microsoft.com/office/powerpoint/2010/main" val="1493976410"/>
              </p:ext>
            </p:extLst>
          </p:nvPr>
        </p:nvGraphicFramePr>
        <p:xfrm>
          <a:off x="485775" y="2582425"/>
          <a:ext cx="4429125" cy="329450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EB1EF73B-0171-024B-726D-B92A93604B23}"/>
              </a:ext>
            </a:extLst>
          </p:cNvPr>
          <p:cNvSpPr txBox="1"/>
          <p:nvPr/>
        </p:nvSpPr>
        <p:spPr>
          <a:xfrm>
            <a:off x="460668" y="2538572"/>
            <a:ext cx="666750" cy="215444"/>
          </a:xfrm>
          <a:prstGeom prst="rect">
            <a:avLst/>
          </a:prstGeom>
          <a:noFill/>
        </p:spPr>
        <p:txBody>
          <a:bodyPr wrap="square" lIns="36000" rIns="36000" rtlCol="0">
            <a:spAutoFit/>
          </a:bodyPr>
          <a:lstStyle/>
          <a:p>
            <a:pPr defTabSz="429814"/>
            <a:r>
              <a:rPr lang="en-US" altLang="ko-KR" sz="800" dirty="0">
                <a:solidFill>
                  <a:schemeClr val="tx1">
                    <a:lumMod val="65000"/>
                    <a:lumOff val="35000"/>
                  </a:schemeClr>
                </a:solidFill>
                <a:latin typeface="+mn-ea"/>
              </a:rPr>
              <a:t>(</a:t>
            </a:r>
            <a:r>
              <a:rPr lang="ko-KR" altLang="en-US" sz="800" dirty="0">
                <a:solidFill>
                  <a:schemeClr val="tx1">
                    <a:lumMod val="65000"/>
                    <a:lumOff val="35000"/>
                  </a:schemeClr>
                </a:solidFill>
                <a:latin typeface="+mn-ea"/>
              </a:rPr>
              <a:t>백만 </a:t>
            </a:r>
            <a:r>
              <a:rPr lang="en-US" altLang="ko-KR" sz="800" dirty="0">
                <a:solidFill>
                  <a:schemeClr val="tx1">
                    <a:lumMod val="65000"/>
                    <a:lumOff val="35000"/>
                  </a:schemeClr>
                </a:solidFill>
                <a:latin typeface="+mn-ea"/>
              </a:rPr>
              <a:t>DWT)</a:t>
            </a:r>
            <a:endParaRPr lang="ko-KR" altLang="en-US" sz="800" dirty="0">
              <a:solidFill>
                <a:schemeClr val="tx1">
                  <a:lumMod val="65000"/>
                  <a:lumOff val="35000"/>
                </a:schemeClr>
              </a:solidFill>
              <a:latin typeface="+mn-ea"/>
            </a:endParaRPr>
          </a:p>
        </p:txBody>
      </p:sp>
      <p:sp>
        <p:nvSpPr>
          <p:cNvPr id="8" name="TextBox 7">
            <a:extLst>
              <a:ext uri="{FF2B5EF4-FFF2-40B4-BE49-F238E27FC236}">
                <a16:creationId xmlns:a16="http://schemas.microsoft.com/office/drawing/2014/main" id="{93FD66D0-6126-D66F-04C5-BDF2008B8135}"/>
              </a:ext>
            </a:extLst>
          </p:cNvPr>
          <p:cNvSpPr txBox="1"/>
          <p:nvPr/>
        </p:nvSpPr>
        <p:spPr>
          <a:xfrm>
            <a:off x="5132388" y="5973286"/>
            <a:ext cx="4104000" cy="246221"/>
          </a:xfrm>
          <a:prstGeom prst="rect">
            <a:avLst/>
          </a:prstGeom>
          <a:noFill/>
        </p:spPr>
        <p:txBody>
          <a:bodyPr wrap="square" lIns="0" tIns="0" rIns="0" bIns="0" rtlCol="0" anchor="b">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b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b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8</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pic>
        <p:nvPicPr>
          <p:cNvPr id="2" name="그림 1">
            <a:extLst>
              <a:ext uri="{FF2B5EF4-FFF2-40B4-BE49-F238E27FC236}">
                <a16:creationId xmlns:a16="http://schemas.microsoft.com/office/drawing/2014/main" id="{923FA850-491C-2FAB-B2B7-251BB748AF85}"/>
              </a:ext>
            </a:extLst>
          </p:cNvPr>
          <p:cNvPicPr preferRelativeResize="0">
            <a:picLocks/>
          </p:cNvPicPr>
          <p:nvPr/>
        </p:nvPicPr>
        <p:blipFill>
          <a:blip r:embed="rId3"/>
          <a:stretch>
            <a:fillRect/>
          </a:stretch>
        </p:blipFill>
        <p:spPr>
          <a:xfrm>
            <a:off x="7437050" y="239568"/>
            <a:ext cx="1980000" cy="360000"/>
          </a:xfrm>
          <a:prstGeom prst="rect">
            <a:avLst/>
          </a:prstGeom>
        </p:spPr>
      </p:pic>
      <p:sp>
        <p:nvSpPr>
          <p:cNvPr id="3" name="TextBox 2">
            <a:extLst>
              <a:ext uri="{FF2B5EF4-FFF2-40B4-BE49-F238E27FC236}">
                <a16:creationId xmlns:a16="http://schemas.microsoft.com/office/drawing/2014/main" id="{B64849D1-4071-D0AF-9C39-EEA27064B825}"/>
              </a:ext>
            </a:extLst>
          </p:cNvPr>
          <p:cNvSpPr txBox="1"/>
          <p:nvPr/>
        </p:nvSpPr>
        <p:spPr>
          <a:xfrm>
            <a:off x="4137318" y="2538572"/>
            <a:ext cx="666750" cy="215444"/>
          </a:xfrm>
          <a:prstGeom prst="rect">
            <a:avLst/>
          </a:prstGeom>
          <a:noFill/>
        </p:spPr>
        <p:txBody>
          <a:bodyPr wrap="square" lIns="36000" rIns="36000" rtlCol="0">
            <a:spAutoFit/>
          </a:bodyPr>
          <a:lstStyle/>
          <a:p>
            <a:pPr algn="r" defTabSz="429814"/>
            <a:r>
              <a:rPr lang="en-US" altLang="ko-KR" sz="800" dirty="0">
                <a:solidFill>
                  <a:schemeClr val="tx1">
                    <a:lumMod val="65000"/>
                    <a:lumOff val="35000"/>
                  </a:schemeClr>
                </a:solidFill>
                <a:latin typeface="+mn-ea"/>
              </a:rPr>
              <a:t>(</a:t>
            </a:r>
            <a:r>
              <a:rPr lang="ko-KR" altLang="en-US" sz="800" dirty="0">
                <a:solidFill>
                  <a:schemeClr val="tx1">
                    <a:lumMod val="65000"/>
                    <a:lumOff val="35000"/>
                  </a:schemeClr>
                </a:solidFill>
                <a:latin typeface="+mn-ea"/>
              </a:rPr>
              <a:t>백만 </a:t>
            </a:r>
            <a:r>
              <a:rPr lang="en-US" altLang="ko-KR" sz="800" dirty="0">
                <a:solidFill>
                  <a:schemeClr val="tx1">
                    <a:lumMod val="65000"/>
                    <a:lumOff val="35000"/>
                  </a:schemeClr>
                </a:solidFill>
                <a:latin typeface="+mn-ea"/>
              </a:rPr>
              <a:t>DWT)</a:t>
            </a:r>
            <a:endParaRPr lang="ko-KR" altLang="en-US" sz="800" dirty="0">
              <a:solidFill>
                <a:schemeClr val="tx1">
                  <a:lumMod val="65000"/>
                  <a:lumOff val="35000"/>
                </a:schemeClr>
              </a:solidFill>
              <a:latin typeface="+mn-ea"/>
            </a:endParaRPr>
          </a:p>
        </p:txBody>
      </p:sp>
      <p:graphicFrame>
        <p:nvGraphicFramePr>
          <p:cNvPr id="5" name="표 3">
            <a:extLst>
              <a:ext uri="{FF2B5EF4-FFF2-40B4-BE49-F238E27FC236}">
                <a16:creationId xmlns:a16="http://schemas.microsoft.com/office/drawing/2014/main" id="{C8A9A5D3-0EF4-474C-CD6C-BDE9D46DDA61}"/>
              </a:ext>
            </a:extLst>
          </p:cNvPr>
          <p:cNvGraphicFramePr>
            <a:graphicFrameLocks noGrp="1"/>
          </p:cNvGraphicFramePr>
          <p:nvPr>
            <p:extLst>
              <p:ext uri="{D42A27DB-BD31-4B8C-83A1-F6EECF244321}">
                <p14:modId xmlns:p14="http://schemas.microsoft.com/office/powerpoint/2010/main" val="1194074001"/>
              </p:ext>
            </p:extLst>
          </p:nvPr>
        </p:nvGraphicFramePr>
        <p:xfrm>
          <a:off x="5132388" y="2582426"/>
          <a:ext cx="4291115" cy="1669238"/>
        </p:xfrm>
        <a:graphic>
          <a:graphicData uri="http://schemas.openxmlformats.org/drawingml/2006/table">
            <a:tbl>
              <a:tblPr firstRow="1" bandRow="1">
                <a:tableStyleId>{5C22544A-7EE6-4342-B048-85BDC9FD1C3A}</a:tableStyleId>
              </a:tblPr>
              <a:tblGrid>
                <a:gridCol w="735620">
                  <a:extLst>
                    <a:ext uri="{9D8B030D-6E8A-4147-A177-3AD203B41FA5}">
                      <a16:colId xmlns:a16="http://schemas.microsoft.com/office/drawing/2014/main" val="1126739354"/>
                    </a:ext>
                  </a:extLst>
                </a:gridCol>
                <a:gridCol w="1185165">
                  <a:extLst>
                    <a:ext uri="{9D8B030D-6E8A-4147-A177-3AD203B41FA5}">
                      <a16:colId xmlns:a16="http://schemas.microsoft.com/office/drawing/2014/main" val="1450240646"/>
                    </a:ext>
                  </a:extLst>
                </a:gridCol>
                <a:gridCol w="1185165">
                  <a:extLst>
                    <a:ext uri="{9D8B030D-6E8A-4147-A177-3AD203B41FA5}">
                      <a16:colId xmlns:a16="http://schemas.microsoft.com/office/drawing/2014/main" val="13564906"/>
                    </a:ext>
                  </a:extLst>
                </a:gridCol>
                <a:gridCol w="1185165">
                  <a:extLst>
                    <a:ext uri="{9D8B030D-6E8A-4147-A177-3AD203B41FA5}">
                      <a16:colId xmlns:a16="http://schemas.microsoft.com/office/drawing/2014/main" val="3882230194"/>
                    </a:ext>
                  </a:extLst>
                </a:gridCol>
              </a:tblGrid>
              <a:tr h="232979">
                <a:tc>
                  <a:txBody>
                    <a:bodyPr/>
                    <a:lstStyle/>
                    <a:p>
                      <a:pPr algn="ctr" latinLnBrk="0"/>
                      <a:r>
                        <a:rPr lang="ko-KR" altLang="en-US" sz="950" b="1"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선령</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척 수</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백만</a:t>
                      </a: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DWT</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선령</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54565863"/>
                  </a:ext>
                </a:extLst>
              </a:tr>
              <a:tr h="232979">
                <a:tc>
                  <a:txBody>
                    <a:bodyPr/>
                    <a:lstStyle/>
                    <a:p>
                      <a:pPr algn="ctr" latinLnBrk="0"/>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미만</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2,008</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138.9</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0"/>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미만</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8240327"/>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5~10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2,270</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134.3</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5~10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72210"/>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10~15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3,699</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202.3</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10~15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3373893"/>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15~20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3,044</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146.0</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15~20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894122"/>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이상</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marL="0" indent="0" algn="r" latinLnBrk="0">
                        <a:lnSpc>
                          <a:spcPct val="125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5,794</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lnSpc>
                          <a:spcPct val="120000"/>
                        </a:lnSpc>
                        <a:buFont typeface="Arial" panose="020B0604020202020204" pitchFamily="34" charset="0"/>
                        <a:buNone/>
                      </a:pPr>
                      <a:r>
                        <a:rPr lang="en-US" altLang="ko-KR"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93.9</a:t>
                      </a:r>
                      <a:endParaRPr lang="ko-KR" altLang="en-US" sz="900" kern="120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이상</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0699995"/>
                  </a:ext>
                </a:extLst>
              </a:tr>
              <a:tr h="149278">
                <a:tc>
                  <a:txBody>
                    <a:bodyPr/>
                    <a:lstStyle/>
                    <a:p>
                      <a:pPr marL="0" indent="0" algn="ctr" latinLnBrk="0">
                        <a:lnSpc>
                          <a:spcPct val="125000"/>
                        </a:lnSpc>
                        <a:buFont typeface="Arial" panose="020B0604020202020204" pitchFamily="34" charset="0"/>
                        <a:buNone/>
                      </a:pP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합계</a:t>
                      </a:r>
                    </a:p>
                  </a:txBody>
                  <a:tcPr marL="36000" marR="36000" marT="36000" marB="36000"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indent="0" algn="r" latinLnBrk="0">
                        <a:lnSpc>
                          <a:spcPct val="125000"/>
                        </a:lnSpc>
                        <a:buFont typeface="Arial" panose="020B0604020202020204" pitchFamily="34" charset="0"/>
                        <a:buNone/>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16,815</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marR="0" lvl="0" indent="0" algn="r" defTabSz="495285"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715.5</a:t>
                      </a:r>
                      <a:endParaRPr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marL="0" indent="0" algn="ctr" latinLnBrk="0">
                        <a:lnSpc>
                          <a:spcPct val="125000"/>
                        </a:lnSpc>
                        <a:buFont typeface="Arial" panose="020B0604020202020204" pitchFamily="34" charset="0"/>
                        <a:buNone/>
                      </a:pP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합계</a:t>
                      </a: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extLst>
                  <a:ext uri="{0D108BD9-81ED-4DB2-BD59-A6C34878D82A}">
                    <a16:rowId xmlns:a16="http://schemas.microsoft.com/office/drawing/2014/main" val="1844887953"/>
                  </a:ext>
                </a:extLst>
              </a:tr>
            </a:tbl>
          </a:graphicData>
        </a:graphic>
      </p:graphicFrame>
      <p:grpSp>
        <p:nvGrpSpPr>
          <p:cNvPr id="7" name="그룹 6">
            <a:extLst>
              <a:ext uri="{FF2B5EF4-FFF2-40B4-BE49-F238E27FC236}">
                <a16:creationId xmlns:a16="http://schemas.microsoft.com/office/drawing/2014/main" id="{7D7A8C71-5D89-F67C-D623-3C48A4172A7A}"/>
              </a:ext>
            </a:extLst>
          </p:cNvPr>
          <p:cNvGrpSpPr/>
          <p:nvPr/>
        </p:nvGrpSpPr>
        <p:grpSpPr>
          <a:xfrm>
            <a:off x="5684696" y="4478661"/>
            <a:ext cx="3179384" cy="933552"/>
            <a:chOff x="5687442" y="4714043"/>
            <a:chExt cx="3179384" cy="933552"/>
          </a:xfrm>
        </p:grpSpPr>
        <p:grpSp>
          <p:nvGrpSpPr>
            <p:cNvPr id="17" name="그룹 16">
              <a:extLst>
                <a:ext uri="{FF2B5EF4-FFF2-40B4-BE49-F238E27FC236}">
                  <a16:creationId xmlns:a16="http://schemas.microsoft.com/office/drawing/2014/main" id="{943A5D47-CD92-6F20-7B4E-43748D4230FD}"/>
                </a:ext>
              </a:extLst>
            </p:cNvPr>
            <p:cNvGrpSpPr/>
            <p:nvPr/>
          </p:nvGrpSpPr>
          <p:grpSpPr>
            <a:xfrm>
              <a:off x="5687442" y="4714043"/>
              <a:ext cx="952924" cy="933552"/>
              <a:chOff x="5157453" y="4714043"/>
              <a:chExt cx="952924" cy="933552"/>
            </a:xfrm>
          </p:grpSpPr>
          <p:sp>
            <p:nvSpPr>
              <p:cNvPr id="48" name="직사각형 47">
                <a:extLst>
                  <a:ext uri="{FF2B5EF4-FFF2-40B4-BE49-F238E27FC236}">
                    <a16:creationId xmlns:a16="http://schemas.microsoft.com/office/drawing/2014/main" id="{DCEF01EB-7449-593C-C615-B821E1FEE65A}"/>
                  </a:ext>
                </a:extLst>
              </p:cNvPr>
              <p:cNvSpPr/>
              <p:nvPr/>
            </p:nvSpPr>
            <p:spPr>
              <a:xfrm>
                <a:off x="5157453" y="4714043"/>
                <a:ext cx="952924" cy="9335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9" name="그룹 48">
                <a:extLst>
                  <a:ext uri="{FF2B5EF4-FFF2-40B4-BE49-F238E27FC236}">
                    <a16:creationId xmlns:a16="http://schemas.microsoft.com/office/drawing/2014/main" id="{E7048F0D-6DBC-2F21-94A5-400DEC0C4B3D}"/>
                  </a:ext>
                </a:extLst>
              </p:cNvPr>
              <p:cNvGrpSpPr/>
              <p:nvPr/>
            </p:nvGrpSpPr>
            <p:grpSpPr>
              <a:xfrm>
                <a:off x="5238859" y="4802819"/>
                <a:ext cx="790112" cy="704330"/>
                <a:chOff x="5255581" y="4802819"/>
                <a:chExt cx="790112" cy="704330"/>
              </a:xfrm>
            </p:grpSpPr>
            <p:sp>
              <p:nvSpPr>
                <p:cNvPr id="50" name="TextBox 49">
                  <a:extLst>
                    <a:ext uri="{FF2B5EF4-FFF2-40B4-BE49-F238E27FC236}">
                      <a16:creationId xmlns:a16="http://schemas.microsoft.com/office/drawing/2014/main" id="{80131F5E-68FB-A3B1-DEB1-CEDED22BD32E}"/>
                    </a:ext>
                  </a:extLst>
                </p:cNvPr>
                <p:cNvSpPr txBox="1"/>
                <p:nvPr/>
              </p:nvSpPr>
              <p:spPr>
                <a:xfrm>
                  <a:off x="5255581" y="4802819"/>
                  <a:ext cx="790112" cy="307777"/>
                </a:xfrm>
                <a:prstGeom prst="rect">
                  <a:avLst/>
                </a:prstGeom>
                <a:noFill/>
              </p:spPr>
              <p:txBody>
                <a:bodyPr wrap="square" lIns="0" tIns="0" rIns="0" bIns="0" rtlCol="0">
                  <a:spAutoFit/>
                </a:bodyPr>
                <a:lstStyle/>
                <a:p>
                  <a:pPr algn="ctr"/>
                  <a: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15</a:t>
                  </a: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년 이상 노후선박  비중</a:t>
                  </a:r>
                </a:p>
              </p:txBody>
            </p:sp>
            <p:sp>
              <p:nvSpPr>
                <p:cNvPr id="51" name="TextBox 50">
                  <a:extLst>
                    <a:ext uri="{FF2B5EF4-FFF2-40B4-BE49-F238E27FC236}">
                      <a16:creationId xmlns:a16="http://schemas.microsoft.com/office/drawing/2014/main" id="{A36BBC34-493A-C081-C725-BB9DE4335187}"/>
                    </a:ext>
                  </a:extLst>
                </p:cNvPr>
                <p:cNvSpPr txBox="1"/>
                <p:nvPr/>
              </p:nvSpPr>
              <p:spPr>
                <a:xfrm>
                  <a:off x="5374697" y="5199372"/>
                  <a:ext cx="592494" cy="307777"/>
                </a:xfrm>
                <a:prstGeom prst="rect">
                  <a:avLst/>
                </a:prstGeom>
                <a:noFill/>
              </p:spPr>
              <p:txBody>
                <a:bodyPr wrap="square" lIns="0" tIns="0" rIns="0" bIns="0" rtlCol="0">
                  <a:spAutoFit/>
                </a:bodyPr>
                <a:lstStyle/>
                <a:p>
                  <a:pPr algn="ctr"/>
                  <a:r>
                    <a:rPr lang="en-US" altLang="ko-KR" sz="20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34</a:t>
                  </a: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38" name="그룹 37">
              <a:extLst>
                <a:ext uri="{FF2B5EF4-FFF2-40B4-BE49-F238E27FC236}">
                  <a16:creationId xmlns:a16="http://schemas.microsoft.com/office/drawing/2014/main" id="{AEE8A242-85D3-5A1C-73BD-D32690093C4D}"/>
                </a:ext>
              </a:extLst>
            </p:cNvPr>
            <p:cNvGrpSpPr/>
            <p:nvPr/>
          </p:nvGrpSpPr>
          <p:grpSpPr>
            <a:xfrm>
              <a:off x="6800672" y="4714043"/>
              <a:ext cx="952924" cy="933552"/>
              <a:chOff x="6270183" y="4714043"/>
              <a:chExt cx="952924" cy="933552"/>
            </a:xfrm>
          </p:grpSpPr>
          <p:sp>
            <p:nvSpPr>
              <p:cNvPr id="44" name="직사각형 43">
                <a:extLst>
                  <a:ext uri="{FF2B5EF4-FFF2-40B4-BE49-F238E27FC236}">
                    <a16:creationId xmlns:a16="http://schemas.microsoft.com/office/drawing/2014/main" id="{22544069-4DEF-37BA-7650-DED000E104E9}"/>
                  </a:ext>
                </a:extLst>
              </p:cNvPr>
              <p:cNvSpPr/>
              <p:nvPr/>
            </p:nvSpPr>
            <p:spPr>
              <a:xfrm>
                <a:off x="6270183" y="4714043"/>
                <a:ext cx="952924" cy="93355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5" name="그룹 44">
                <a:extLst>
                  <a:ext uri="{FF2B5EF4-FFF2-40B4-BE49-F238E27FC236}">
                    <a16:creationId xmlns:a16="http://schemas.microsoft.com/office/drawing/2014/main" id="{AF46C619-E673-4203-19FE-A79F587F947E}"/>
                  </a:ext>
                </a:extLst>
              </p:cNvPr>
              <p:cNvGrpSpPr/>
              <p:nvPr/>
            </p:nvGrpSpPr>
            <p:grpSpPr>
              <a:xfrm>
                <a:off x="6351589" y="4802819"/>
                <a:ext cx="790112" cy="704330"/>
                <a:chOff x="6390508" y="4802819"/>
                <a:chExt cx="790112" cy="704330"/>
              </a:xfrm>
            </p:grpSpPr>
            <p:sp>
              <p:nvSpPr>
                <p:cNvPr id="46" name="TextBox 45">
                  <a:extLst>
                    <a:ext uri="{FF2B5EF4-FFF2-40B4-BE49-F238E27FC236}">
                      <a16:creationId xmlns:a16="http://schemas.microsoft.com/office/drawing/2014/main" id="{95EB6AC4-E2A2-9C21-0DC0-4164C2F4D297}"/>
                    </a:ext>
                  </a:extLst>
                </p:cNvPr>
                <p:cNvSpPr txBox="1"/>
                <p:nvPr/>
              </p:nvSpPr>
              <p:spPr>
                <a:xfrm>
                  <a:off x="6390508"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에코선박 </a:t>
                  </a:r>
                  <a:b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b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비중</a:t>
                  </a:r>
                </a:p>
              </p:txBody>
            </p:sp>
            <p:sp>
              <p:nvSpPr>
                <p:cNvPr id="47" name="TextBox 46">
                  <a:extLst>
                    <a:ext uri="{FF2B5EF4-FFF2-40B4-BE49-F238E27FC236}">
                      <a16:creationId xmlns:a16="http://schemas.microsoft.com/office/drawing/2014/main" id="{5A025D52-F56B-3616-74B8-4AF6E4993371}"/>
                    </a:ext>
                  </a:extLst>
                </p:cNvPr>
                <p:cNvSpPr txBox="1"/>
                <p:nvPr/>
              </p:nvSpPr>
              <p:spPr>
                <a:xfrm>
                  <a:off x="6509624" y="5199372"/>
                  <a:ext cx="559293" cy="307777"/>
                </a:xfrm>
                <a:prstGeom prst="rect">
                  <a:avLst/>
                </a:prstGeom>
                <a:noFill/>
              </p:spPr>
              <p:txBody>
                <a:bodyPr wrap="square" lIns="0" tIns="0" rIns="0" bIns="0" rtlCol="0">
                  <a:spAutoFit/>
                </a:bodyPr>
                <a:lstStyle/>
                <a:p>
                  <a:pPr algn="ct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35%</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39" name="그룹 38">
              <a:extLst>
                <a:ext uri="{FF2B5EF4-FFF2-40B4-BE49-F238E27FC236}">
                  <a16:creationId xmlns:a16="http://schemas.microsoft.com/office/drawing/2014/main" id="{A0ACF2E9-A08B-734B-A4B4-106DA580ADCB}"/>
                </a:ext>
              </a:extLst>
            </p:cNvPr>
            <p:cNvGrpSpPr/>
            <p:nvPr/>
          </p:nvGrpSpPr>
          <p:grpSpPr>
            <a:xfrm>
              <a:off x="7913902" y="4714043"/>
              <a:ext cx="952924" cy="933552"/>
              <a:chOff x="7382913" y="4714043"/>
              <a:chExt cx="952924" cy="933552"/>
            </a:xfrm>
          </p:grpSpPr>
          <p:sp>
            <p:nvSpPr>
              <p:cNvPr id="40" name="직사각형 39">
                <a:extLst>
                  <a:ext uri="{FF2B5EF4-FFF2-40B4-BE49-F238E27FC236}">
                    <a16:creationId xmlns:a16="http://schemas.microsoft.com/office/drawing/2014/main" id="{80B26FA8-E6B1-32AC-D0D1-6A4CD4DB2055}"/>
                  </a:ext>
                </a:extLst>
              </p:cNvPr>
              <p:cNvSpPr/>
              <p:nvPr/>
            </p:nvSpPr>
            <p:spPr>
              <a:xfrm>
                <a:off x="7382913" y="4714043"/>
                <a:ext cx="952924" cy="933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1" name="그룹 40">
                <a:extLst>
                  <a:ext uri="{FF2B5EF4-FFF2-40B4-BE49-F238E27FC236}">
                    <a16:creationId xmlns:a16="http://schemas.microsoft.com/office/drawing/2014/main" id="{0058DB2D-7CDC-197E-ED52-E493904AE83F}"/>
                  </a:ext>
                </a:extLst>
              </p:cNvPr>
              <p:cNvGrpSpPr/>
              <p:nvPr/>
            </p:nvGrpSpPr>
            <p:grpSpPr>
              <a:xfrm>
                <a:off x="7428808" y="4802819"/>
                <a:ext cx="861134" cy="704330"/>
                <a:chOff x="6390508" y="4802819"/>
                <a:chExt cx="861134" cy="704330"/>
              </a:xfrm>
            </p:grpSpPr>
            <p:sp>
              <p:nvSpPr>
                <p:cNvPr id="42" name="TextBox 41">
                  <a:extLst>
                    <a:ext uri="{FF2B5EF4-FFF2-40B4-BE49-F238E27FC236}">
                      <a16:creationId xmlns:a16="http://schemas.microsoft.com/office/drawing/2014/main" id="{9EE04B5D-5E4D-2A92-B01F-797850B7CDE0}"/>
                    </a:ext>
                  </a:extLst>
                </p:cNvPr>
                <p:cNvSpPr txBox="1"/>
                <p:nvPr/>
              </p:nvSpPr>
              <p:spPr>
                <a:xfrm>
                  <a:off x="6430263"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대체연료 사용 선박 비중</a:t>
                  </a:r>
                </a:p>
              </p:txBody>
            </p:sp>
            <p:sp>
              <p:nvSpPr>
                <p:cNvPr id="43" name="TextBox 42">
                  <a:extLst>
                    <a:ext uri="{FF2B5EF4-FFF2-40B4-BE49-F238E27FC236}">
                      <a16:creationId xmlns:a16="http://schemas.microsoft.com/office/drawing/2014/main" id="{7F4F9B2C-4171-BE96-B81E-1D8165B6D411}"/>
                    </a:ext>
                  </a:extLst>
                </p:cNvPr>
                <p:cNvSpPr txBox="1"/>
                <p:nvPr/>
              </p:nvSpPr>
              <p:spPr>
                <a:xfrm>
                  <a:off x="6390508" y="5199372"/>
                  <a:ext cx="861134" cy="307777"/>
                </a:xfrm>
                <a:prstGeom prst="rect">
                  <a:avLst/>
                </a:prstGeom>
                <a:noFill/>
              </p:spPr>
              <p:txBody>
                <a:bodyPr wrap="square" lIns="0" tIns="0" rIns="0" bIns="0" rtlCol="0">
                  <a:spAutoFit/>
                </a:bodyPr>
                <a:lstStyle/>
                <a:p>
                  <a:pPr algn="ctr"/>
                  <a:r>
                    <a:rPr lang="en-US" altLang="ko-KR" sz="20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2</a:t>
                  </a: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spTree>
    <p:extLst>
      <p:ext uri="{BB962C8B-B14F-4D97-AF65-F5344CB8AC3E}">
        <p14:creationId xmlns:p14="http://schemas.microsoft.com/office/powerpoint/2010/main" val="1773147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② 탱커선</a:t>
            </a:r>
            <a:r>
              <a:rPr lang="en-US" altLang="ko-KR" dirty="0"/>
              <a:t>:</a:t>
            </a:r>
            <a:r>
              <a:rPr lang="ko-KR" altLang="en-US" dirty="0"/>
              <a:t> 신조선</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’22</a:t>
            </a:r>
            <a:r>
              <a:rPr lang="ko-KR" altLang="en-US" dirty="0"/>
              <a:t>년 탱커선 신규 발주는 </a:t>
            </a:r>
            <a:r>
              <a:rPr lang="en-US" altLang="ko-KR" dirty="0"/>
              <a:t>987</a:t>
            </a:r>
            <a:r>
              <a:rPr lang="ko-KR" altLang="en-US" dirty="0"/>
              <a:t>만 </a:t>
            </a:r>
            <a:r>
              <a:rPr lang="en-US" altLang="ko-KR" dirty="0"/>
              <a:t>DWT</a:t>
            </a:r>
            <a:r>
              <a:rPr lang="ko-KR" altLang="en-US" dirty="0"/>
              <a:t>로 전년 대비 약 </a:t>
            </a:r>
            <a:r>
              <a:rPr lang="en-US" altLang="ko-KR" dirty="0"/>
              <a:t>55% </a:t>
            </a:r>
            <a:r>
              <a:rPr lang="ko-KR" altLang="en-US" dirty="0"/>
              <a:t>감소했으나</a:t>
            </a:r>
            <a:r>
              <a:rPr lang="en-US" altLang="ko-KR" dirty="0"/>
              <a:t>, ’23</a:t>
            </a:r>
            <a:r>
              <a:rPr lang="ko-KR" altLang="en-US" dirty="0"/>
              <a:t>년 </a:t>
            </a:r>
            <a:r>
              <a:rPr lang="en-US" altLang="ko-KR" dirty="0"/>
              <a:t>1</a:t>
            </a:r>
            <a:r>
              <a:rPr lang="ko-KR" altLang="en-US" dirty="0"/>
              <a:t>월부터 </a:t>
            </a:r>
            <a:r>
              <a:rPr lang="en-US" altLang="ko-KR" dirty="0"/>
              <a:t>9</a:t>
            </a:r>
            <a:r>
              <a:rPr lang="ko-KR" altLang="en-US" dirty="0"/>
              <a:t>월까지의 신규 발주는 원유 및 석유제품의 수요 증가에 힘입어 전년 동기 대비 </a:t>
            </a:r>
            <a:r>
              <a:rPr lang="en-US" altLang="ko-KR" dirty="0"/>
              <a:t>274% </a:t>
            </a:r>
            <a:r>
              <a:rPr lang="ko-KR" altLang="en-US" dirty="0"/>
              <a:t>증가한 </a:t>
            </a:r>
            <a:r>
              <a:rPr lang="en-US" altLang="ko-KR" dirty="0"/>
              <a:t>2,364</a:t>
            </a:r>
            <a:r>
              <a:rPr lang="ko-KR" altLang="en-US" dirty="0"/>
              <a:t>만 </a:t>
            </a:r>
            <a:r>
              <a:rPr lang="en-US" altLang="ko-KR" dirty="0"/>
              <a:t>DWT</a:t>
            </a:r>
            <a:r>
              <a:rPr lang="ko-KR" altLang="en-US" dirty="0"/>
              <a:t>를 기록</a:t>
            </a:r>
            <a:r>
              <a:rPr lang="en-US" altLang="ko-KR" dirty="0"/>
              <a:t>. ’23</a:t>
            </a:r>
            <a:r>
              <a:rPr lang="ko-KR" altLang="en-US" dirty="0"/>
              <a:t>년 </a:t>
            </a:r>
            <a:r>
              <a:rPr lang="en-US" altLang="ko-KR" dirty="0"/>
              <a:t>9</a:t>
            </a:r>
            <a:r>
              <a:rPr lang="ko-KR" altLang="en-US" dirty="0"/>
              <a:t>월 기준 탱커선 오더잔고는 </a:t>
            </a:r>
            <a:r>
              <a:rPr lang="en-US" altLang="ko-KR" dirty="0"/>
              <a:t>3</a:t>
            </a:r>
            <a:r>
              <a:rPr lang="ko-KR" altLang="en-US" dirty="0"/>
              <a:t>천만 </a:t>
            </a:r>
            <a:r>
              <a:rPr lang="en-US" altLang="ko-KR" dirty="0"/>
              <a:t>DWT</a:t>
            </a:r>
            <a:r>
              <a:rPr lang="ko-KR" altLang="en-US" dirty="0"/>
              <a:t>이며</a:t>
            </a:r>
            <a:r>
              <a:rPr lang="en-US" altLang="ko-KR" dirty="0"/>
              <a:t>, </a:t>
            </a:r>
            <a:r>
              <a:rPr lang="ko-KR" altLang="en-US" dirty="0"/>
              <a:t>전체 선복량 대비 </a:t>
            </a:r>
            <a:r>
              <a:rPr lang="en-US" altLang="ko-KR" dirty="0"/>
              <a:t>4.4%</a:t>
            </a:r>
            <a:r>
              <a:rPr lang="ko-KR" altLang="en-US" dirty="0"/>
              <a:t>로 낮은 수준을 유지하고 있음</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4082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탱커선 신규 발주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14EFA28-492C-4EA0-C019-D001A9D16813}"/>
              </a:ext>
            </a:extLst>
          </p:cNvPr>
          <p:cNvSpPr txBox="1"/>
          <p:nvPr/>
        </p:nvSpPr>
        <p:spPr>
          <a:xfrm>
            <a:off x="495582"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15" name="차트 14">
            <a:extLst>
              <a:ext uri="{FF2B5EF4-FFF2-40B4-BE49-F238E27FC236}">
                <a16:creationId xmlns:a16="http://schemas.microsoft.com/office/drawing/2014/main" id="{CE0211F5-3784-5585-7744-DE6456AB0A2D}"/>
              </a:ext>
            </a:extLst>
          </p:cNvPr>
          <p:cNvGraphicFramePr/>
          <p:nvPr>
            <p:extLst>
              <p:ext uri="{D42A27DB-BD31-4B8C-83A1-F6EECF244321}">
                <p14:modId xmlns:p14="http://schemas.microsoft.com/office/powerpoint/2010/main" val="1041597448"/>
              </p:ext>
            </p:extLst>
          </p:nvPr>
        </p:nvGraphicFramePr>
        <p:xfrm>
          <a:off x="488949" y="2565399"/>
          <a:ext cx="4284663" cy="3311526"/>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44587D4D-8FF1-5900-1397-BD9B32437701}"/>
              </a:ext>
            </a:extLst>
          </p:cNvPr>
          <p:cNvSpPr txBox="1"/>
          <p:nvPr/>
        </p:nvSpPr>
        <p:spPr>
          <a:xfrm>
            <a:off x="4121975" y="2524898"/>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척</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17" name="TextBox 16">
            <a:extLst>
              <a:ext uri="{FF2B5EF4-FFF2-40B4-BE49-F238E27FC236}">
                <a16:creationId xmlns:a16="http://schemas.microsoft.com/office/drawing/2014/main" id="{3F7FB549-86B6-023E-B549-C68FEAEBDAB2}"/>
              </a:ext>
            </a:extLst>
          </p:cNvPr>
          <p:cNvSpPr txBox="1"/>
          <p:nvPr/>
        </p:nvSpPr>
        <p:spPr>
          <a:xfrm>
            <a:off x="465795" y="2524898"/>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백만 </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DWT)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grpSp>
        <p:nvGrpSpPr>
          <p:cNvPr id="19" name="그룹 18">
            <a:extLst>
              <a:ext uri="{FF2B5EF4-FFF2-40B4-BE49-F238E27FC236}">
                <a16:creationId xmlns:a16="http://schemas.microsoft.com/office/drawing/2014/main" id="{CF9C30CE-F502-809B-41E6-AA694EF80B4E}"/>
              </a:ext>
            </a:extLst>
          </p:cNvPr>
          <p:cNvGrpSpPr/>
          <p:nvPr/>
        </p:nvGrpSpPr>
        <p:grpSpPr>
          <a:xfrm>
            <a:off x="5132388" y="2180439"/>
            <a:ext cx="4284000" cy="276837"/>
            <a:chOff x="704850" y="2013298"/>
            <a:chExt cx="4140200" cy="276837"/>
          </a:xfrm>
        </p:grpSpPr>
        <p:sp>
          <p:nvSpPr>
            <p:cNvPr id="20" name="TextBox 19">
              <a:extLst>
                <a:ext uri="{FF2B5EF4-FFF2-40B4-BE49-F238E27FC236}">
                  <a16:creationId xmlns:a16="http://schemas.microsoft.com/office/drawing/2014/main" id="{886CA594-2EC6-CC4B-9A7C-A853E889C181}"/>
                </a:ext>
              </a:extLst>
            </p:cNvPr>
            <p:cNvSpPr txBox="1"/>
            <p:nvPr/>
          </p:nvSpPr>
          <p:spPr>
            <a:xfrm>
              <a:off x="704850" y="2046854"/>
              <a:ext cx="13617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탱커선 오더잔고 추이</a:t>
              </a:r>
            </a:p>
          </p:txBody>
        </p:sp>
        <p:cxnSp>
          <p:nvCxnSpPr>
            <p:cNvPr id="21" name="직선 연결선 20">
              <a:extLst>
                <a:ext uri="{FF2B5EF4-FFF2-40B4-BE49-F238E27FC236}">
                  <a16:creationId xmlns:a16="http://schemas.microsoft.com/office/drawing/2014/main" id="{73A776F0-47DC-F5AA-E9ED-E40183EE577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F6D96909-8F99-13B4-6C42-7A61EEA5680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7" name="차트 26">
            <a:extLst>
              <a:ext uri="{FF2B5EF4-FFF2-40B4-BE49-F238E27FC236}">
                <a16:creationId xmlns:a16="http://schemas.microsoft.com/office/drawing/2014/main" id="{5D3820F2-831C-3E39-0E01-67515A48D9BB}"/>
              </a:ext>
            </a:extLst>
          </p:cNvPr>
          <p:cNvGraphicFramePr/>
          <p:nvPr>
            <p:extLst>
              <p:ext uri="{D42A27DB-BD31-4B8C-83A1-F6EECF244321}">
                <p14:modId xmlns:p14="http://schemas.microsoft.com/office/powerpoint/2010/main" val="3275495529"/>
              </p:ext>
            </p:extLst>
          </p:nvPr>
        </p:nvGraphicFramePr>
        <p:xfrm>
          <a:off x="5086350" y="2565399"/>
          <a:ext cx="4533900" cy="3311525"/>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6E88A53E-8C20-7432-7F0A-947DD113C656}"/>
              </a:ext>
            </a:extLst>
          </p:cNvPr>
          <p:cNvSpPr txBox="1"/>
          <p:nvPr/>
        </p:nvSpPr>
        <p:spPr>
          <a:xfrm>
            <a:off x="8777560" y="2524898"/>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32" name="TextBox 31">
            <a:extLst>
              <a:ext uri="{FF2B5EF4-FFF2-40B4-BE49-F238E27FC236}">
                <a16:creationId xmlns:a16="http://schemas.microsoft.com/office/drawing/2014/main" id="{0B75161C-A4FD-38E0-A2D2-DC710AD59BFD}"/>
              </a:ext>
            </a:extLst>
          </p:cNvPr>
          <p:cNvSpPr txBox="1"/>
          <p:nvPr/>
        </p:nvSpPr>
        <p:spPr>
          <a:xfrm>
            <a:off x="5104528" y="2524898"/>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rPr>
              <a:t>백만 </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rPr>
              <a:t>DWT)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endParaRPr>
          </a:p>
        </p:txBody>
      </p:sp>
      <p:sp>
        <p:nvSpPr>
          <p:cNvPr id="33" name="TextBox 1">
            <a:extLst>
              <a:ext uri="{FF2B5EF4-FFF2-40B4-BE49-F238E27FC236}">
                <a16:creationId xmlns:a16="http://schemas.microsoft.com/office/drawing/2014/main" id="{7A745304-F9F6-1AE8-12E8-A351FC8351CD}"/>
              </a:ext>
            </a:extLst>
          </p:cNvPr>
          <p:cNvSpPr txBox="1"/>
          <p:nvPr/>
        </p:nvSpPr>
        <p:spPr>
          <a:xfrm>
            <a:off x="5137434"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cxnSp>
        <p:nvCxnSpPr>
          <p:cNvPr id="5" name="직선 연결선 4">
            <a:extLst>
              <a:ext uri="{FF2B5EF4-FFF2-40B4-BE49-F238E27FC236}">
                <a16:creationId xmlns:a16="http://schemas.microsoft.com/office/drawing/2014/main" id="{D12DB6AF-5AF4-50AF-E593-F557E785AAE6}"/>
              </a:ext>
            </a:extLst>
          </p:cNvPr>
          <p:cNvCxnSpPr/>
          <p:nvPr/>
        </p:nvCxnSpPr>
        <p:spPr>
          <a:xfrm>
            <a:off x="4071577" y="2930316"/>
            <a:ext cx="0" cy="2880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2D58AB90-5068-717A-1274-BC449FFB6FD7}"/>
              </a:ext>
            </a:extLst>
          </p:cNvPr>
          <p:cNvPicPr preferRelativeResize="0">
            <a:picLocks/>
          </p:cNvPicPr>
          <p:nvPr/>
        </p:nvPicPr>
        <p:blipFill>
          <a:blip r:embed="rId4"/>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204444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③ 가스선</a:t>
            </a:r>
            <a:r>
              <a:rPr lang="en-US" altLang="ko-KR"/>
              <a:t>:</a:t>
            </a:r>
            <a:r>
              <a:rPr lang="ko-KR" altLang="en-US"/>
              <a:t> 운임 동향</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LPG</a:t>
            </a:r>
            <a:r>
              <a:rPr lang="ko-KR" altLang="en-US" dirty="0"/>
              <a:t>선의 걸프지역</a:t>
            </a:r>
            <a:r>
              <a:rPr lang="en-US" altLang="ko-KR" dirty="0"/>
              <a:t>-</a:t>
            </a:r>
            <a:r>
              <a:rPr lang="ko-KR" altLang="en-US" dirty="0"/>
              <a:t>일본 간 </a:t>
            </a:r>
            <a:r>
              <a:rPr lang="ko-KR" altLang="en-US" dirty="0" err="1"/>
              <a:t>스팟</a:t>
            </a:r>
            <a:r>
              <a:rPr lang="ko-KR" altLang="en-US" dirty="0"/>
              <a:t> 운임은 전 세계적인 </a:t>
            </a:r>
            <a:r>
              <a:rPr lang="ko-KR" altLang="en-US" dirty="0" err="1"/>
              <a:t>탈탄소</a:t>
            </a:r>
            <a:r>
              <a:rPr lang="ko-KR" altLang="en-US" dirty="0"/>
              <a:t> 기조에 힘입어 </a:t>
            </a:r>
            <a:r>
              <a:rPr lang="en-US" altLang="ko-KR" dirty="0"/>
              <a:t>’23</a:t>
            </a:r>
            <a:r>
              <a:rPr lang="ko-KR" altLang="en-US" dirty="0"/>
              <a:t>년 </a:t>
            </a:r>
            <a:r>
              <a:rPr lang="en-US" altLang="ko-KR" dirty="0"/>
              <a:t>9</a:t>
            </a:r>
            <a:r>
              <a:rPr lang="ko-KR" altLang="en-US" dirty="0"/>
              <a:t>월 역대 최고점인 </a:t>
            </a:r>
            <a:r>
              <a:rPr lang="en-US" altLang="ko-KR" dirty="0"/>
              <a:t>156</a:t>
            </a:r>
            <a:r>
              <a:rPr lang="ko-KR" altLang="en-US" dirty="0"/>
              <a:t>달러</a:t>
            </a:r>
            <a:r>
              <a:rPr lang="en-US" altLang="ko-KR" dirty="0"/>
              <a:t>/</a:t>
            </a:r>
            <a:r>
              <a:rPr lang="ko-KR" altLang="en-US" dirty="0"/>
              <a:t>톤을 기록</a:t>
            </a:r>
            <a:r>
              <a:rPr lang="en-US" altLang="ko-KR" dirty="0"/>
              <a:t>. LNG</a:t>
            </a:r>
            <a:r>
              <a:rPr lang="ko-KR" altLang="en-US" dirty="0"/>
              <a:t>선 </a:t>
            </a:r>
            <a:r>
              <a:rPr lang="en-US" altLang="ko-KR" dirty="0"/>
              <a:t>160,000m</a:t>
            </a:r>
            <a:r>
              <a:rPr lang="en-US" altLang="ko-KR" sz="1600" baseline="30000" dirty="0"/>
              <a:t>3</a:t>
            </a:r>
            <a:r>
              <a:rPr lang="ko-KR" altLang="en-US" dirty="0"/>
              <a:t>의 </a:t>
            </a:r>
            <a:r>
              <a:rPr lang="ko-KR" altLang="en-US" dirty="0" err="1"/>
              <a:t>스팟</a:t>
            </a:r>
            <a:r>
              <a:rPr lang="ko-KR" altLang="en-US" dirty="0"/>
              <a:t> 운임은 </a:t>
            </a:r>
            <a:r>
              <a:rPr lang="en-US" altLang="ko-KR" dirty="0"/>
              <a:t>’22</a:t>
            </a:r>
            <a:r>
              <a:rPr lang="ko-KR" altLang="en-US" dirty="0"/>
              <a:t>년 </a:t>
            </a:r>
            <a:r>
              <a:rPr lang="en-US" altLang="ko-KR" dirty="0"/>
              <a:t>11</a:t>
            </a:r>
            <a:r>
              <a:rPr lang="ko-KR" altLang="en-US" dirty="0"/>
              <a:t>월 러</a:t>
            </a:r>
            <a:r>
              <a:rPr lang="en-US" altLang="ko-KR" dirty="0"/>
              <a:t>-</a:t>
            </a:r>
            <a:r>
              <a:rPr lang="ko-KR" altLang="en-US" dirty="0"/>
              <a:t>우 침공으로 유럽의 </a:t>
            </a:r>
            <a:r>
              <a:rPr lang="en-US" altLang="ko-KR" dirty="0"/>
              <a:t>LNG </a:t>
            </a:r>
            <a:r>
              <a:rPr lang="ko-KR" altLang="en-US" dirty="0"/>
              <a:t>확보 노력이 더해지며 </a:t>
            </a:r>
            <a:r>
              <a:rPr lang="en-US" altLang="ko-KR" dirty="0"/>
              <a:t>426,313</a:t>
            </a:r>
            <a:r>
              <a:rPr lang="ko-KR" altLang="en-US" dirty="0"/>
              <a:t>달러</a:t>
            </a:r>
            <a:r>
              <a:rPr lang="en-US" altLang="ko-KR" dirty="0"/>
              <a:t>/</a:t>
            </a:r>
            <a:r>
              <a:rPr lang="ko-KR" altLang="en-US" dirty="0"/>
              <a:t>일로 급격히 상승했지만</a:t>
            </a:r>
            <a:r>
              <a:rPr lang="en-US" altLang="ko-KR" dirty="0"/>
              <a:t>,</a:t>
            </a:r>
            <a:r>
              <a:rPr lang="ko-KR" altLang="en-US" dirty="0"/>
              <a:t> </a:t>
            </a:r>
            <a:r>
              <a:rPr lang="en-US" altLang="ko-KR" dirty="0"/>
              <a:t>’23</a:t>
            </a:r>
            <a:r>
              <a:rPr lang="ko-KR" altLang="en-US" dirty="0"/>
              <a:t>년 들어 차츰 안정화를 찾아가며 평년 수준을 되찾고 있음</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663"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05329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LPG</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 운임지수</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7C654246-BE02-CC74-3A25-845C168AA864}"/>
              </a:ext>
            </a:extLst>
          </p:cNvPr>
          <p:cNvSpPr txBox="1"/>
          <p:nvPr/>
        </p:nvSpPr>
        <p:spPr>
          <a:xfrm>
            <a:off x="488949" y="5740304"/>
            <a:ext cx="4104000" cy="492443"/>
          </a:xfrm>
          <a:prstGeom prst="rect">
            <a:avLst/>
          </a:prstGeom>
          <a:noFill/>
        </p:spPr>
        <p:txBody>
          <a:bodyPr wrap="square" lIns="0" tIns="0" rIns="0" bIns="0" rtlCol="0" anchor="b">
            <a:spAutoFit/>
          </a:bodyPr>
          <a:lstStyle/>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AG-Japan </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스팟운임은</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걸프지역</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일본 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46,200 </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백만톤</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LPG</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선의 </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운임료</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3: VLGC</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는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Very Large Gas Carrier</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의 약자로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50,000–80,000m</a:t>
            </a:r>
            <a:r>
              <a:rPr lang="en-US" altLang="ko-KR" sz="800" baseline="300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3</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LPG</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선임</a:t>
            </a:r>
          </a:p>
        </p:txBody>
      </p:sp>
      <p:grpSp>
        <p:nvGrpSpPr>
          <p:cNvPr id="9" name="그룹 8">
            <a:extLst>
              <a:ext uri="{FF2B5EF4-FFF2-40B4-BE49-F238E27FC236}">
                <a16:creationId xmlns:a16="http://schemas.microsoft.com/office/drawing/2014/main" id="{FAF66309-4D5E-FBF1-4FF5-0649DC27874F}"/>
              </a:ext>
            </a:extLst>
          </p:cNvPr>
          <p:cNvGrpSpPr/>
          <p:nvPr/>
        </p:nvGrpSpPr>
        <p:grpSpPr>
          <a:xfrm>
            <a:off x="5132388" y="2176483"/>
            <a:ext cx="4284663" cy="276837"/>
            <a:chOff x="704850" y="2013298"/>
            <a:chExt cx="4140200" cy="276837"/>
          </a:xfrm>
        </p:grpSpPr>
        <p:sp>
          <p:nvSpPr>
            <p:cNvPr id="10" name="TextBox 9">
              <a:extLst>
                <a:ext uri="{FF2B5EF4-FFF2-40B4-BE49-F238E27FC236}">
                  <a16:creationId xmlns:a16="http://schemas.microsoft.com/office/drawing/2014/main" id="{E80F9485-FA55-B640-19B7-3CEA792A1771}"/>
                </a:ext>
              </a:extLst>
            </p:cNvPr>
            <p:cNvSpPr txBox="1"/>
            <p:nvPr/>
          </p:nvSpPr>
          <p:spPr>
            <a:xfrm>
              <a:off x="704850" y="2046854"/>
              <a:ext cx="107187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LNG</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 운임지수</a:t>
              </a:r>
            </a:p>
          </p:txBody>
        </p:sp>
        <p:cxnSp>
          <p:nvCxnSpPr>
            <p:cNvPr id="11" name="직선 연결선 10">
              <a:extLst>
                <a:ext uri="{FF2B5EF4-FFF2-40B4-BE49-F238E27FC236}">
                  <a16:creationId xmlns:a16="http://schemas.microsoft.com/office/drawing/2014/main" id="{2965759B-C190-51EE-BBD4-8A297CAE50B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45DA6254-099B-B7D1-949F-793C14DF258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5" name="차트 14">
            <a:extLst>
              <a:ext uri="{FF2B5EF4-FFF2-40B4-BE49-F238E27FC236}">
                <a16:creationId xmlns:a16="http://schemas.microsoft.com/office/drawing/2014/main" id="{05E95180-C6BB-5E2B-F7C2-1B0ADBFE2B49}"/>
              </a:ext>
            </a:extLst>
          </p:cNvPr>
          <p:cNvGraphicFramePr/>
          <p:nvPr>
            <p:extLst>
              <p:ext uri="{D42A27DB-BD31-4B8C-83A1-F6EECF244321}">
                <p14:modId xmlns:p14="http://schemas.microsoft.com/office/powerpoint/2010/main" val="2668889560"/>
              </p:ext>
            </p:extLst>
          </p:nvPr>
        </p:nvGraphicFramePr>
        <p:xfrm>
          <a:off x="5135148" y="2579208"/>
          <a:ext cx="4271985" cy="32977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차트 15">
            <a:extLst>
              <a:ext uri="{FF2B5EF4-FFF2-40B4-BE49-F238E27FC236}">
                <a16:creationId xmlns:a16="http://schemas.microsoft.com/office/drawing/2014/main" id="{43D826FC-48B6-4D5E-8689-D12C460CF1BF}"/>
              </a:ext>
            </a:extLst>
          </p:cNvPr>
          <p:cNvGraphicFramePr/>
          <p:nvPr>
            <p:extLst>
              <p:ext uri="{D42A27DB-BD31-4B8C-83A1-F6EECF244321}">
                <p14:modId xmlns:p14="http://schemas.microsoft.com/office/powerpoint/2010/main" val="630795034"/>
              </p:ext>
            </p:extLst>
          </p:nvPr>
        </p:nvGraphicFramePr>
        <p:xfrm>
          <a:off x="457199" y="2565399"/>
          <a:ext cx="4333875" cy="3311525"/>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6BCDD102-D29F-D484-0648-A394AEEF6859}"/>
              </a:ext>
            </a:extLst>
          </p:cNvPr>
          <p:cNvSpPr txBox="1"/>
          <p:nvPr/>
        </p:nvSpPr>
        <p:spPr>
          <a:xfrm>
            <a:off x="488950" y="2535080"/>
            <a:ext cx="771524" cy="215444"/>
          </a:xfrm>
          <a:prstGeom prst="rect">
            <a:avLst/>
          </a:prstGeom>
          <a:noFill/>
        </p:spPr>
        <p:txBody>
          <a:bodyPr wrap="square" lIns="36000" rIns="36000" rtlCol="0">
            <a:spAutoFit/>
          </a:bodyPr>
          <a:lstStyle/>
          <a:p>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달러</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톤</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endParaRPr>
          </a:p>
        </p:txBody>
      </p:sp>
      <p:sp>
        <p:nvSpPr>
          <p:cNvPr id="18" name="TextBox 17">
            <a:extLst>
              <a:ext uri="{FF2B5EF4-FFF2-40B4-BE49-F238E27FC236}">
                <a16:creationId xmlns:a16="http://schemas.microsoft.com/office/drawing/2014/main" id="{5190A7DC-274C-164C-0F59-044D1ED87982}"/>
              </a:ext>
            </a:extLst>
          </p:cNvPr>
          <p:cNvSpPr txBox="1"/>
          <p:nvPr/>
        </p:nvSpPr>
        <p:spPr>
          <a:xfrm>
            <a:off x="5127998" y="2535080"/>
            <a:ext cx="800744" cy="215444"/>
          </a:xfrm>
          <a:prstGeom prst="rect">
            <a:avLst/>
          </a:prstGeom>
          <a:noFill/>
        </p:spPr>
        <p:txBody>
          <a:bodyPr wrap="square" lIns="36000" rIns="36000" rtlCol="0">
            <a:spAutoFit/>
          </a:bodyPr>
          <a:lstStyle/>
          <a:p>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천달러</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일</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cs typeface="Univers for KPMG"/>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cs typeface="Univers for KPMG"/>
            </a:endParaRPr>
          </a:p>
        </p:txBody>
      </p:sp>
      <p:sp>
        <p:nvSpPr>
          <p:cNvPr id="19" name="TextBox 18">
            <a:extLst>
              <a:ext uri="{FF2B5EF4-FFF2-40B4-BE49-F238E27FC236}">
                <a16:creationId xmlns:a16="http://schemas.microsoft.com/office/drawing/2014/main" id="{D1BE2B90-E281-6A77-3DDA-E60B0002D748}"/>
              </a:ext>
            </a:extLst>
          </p:cNvPr>
          <p:cNvSpPr txBox="1"/>
          <p:nvPr/>
        </p:nvSpPr>
        <p:spPr>
          <a:xfrm>
            <a:off x="4207187" y="2535080"/>
            <a:ext cx="771524" cy="215444"/>
          </a:xfrm>
          <a:prstGeom prst="rect">
            <a:avLst/>
          </a:prstGeom>
          <a:noFill/>
        </p:spPr>
        <p:txBody>
          <a:bodyPr wrap="square" lIns="36000" rIns="36000" rtlCol="0">
            <a:spAutoFit/>
          </a:bodyPr>
          <a:lstStyle/>
          <a:p>
            <a:r>
              <a:rPr lang="en-US" altLang="ko-KR" sz="80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err="1">
                <a:gradFill>
                  <a:gsLst>
                    <a:gs pos="0">
                      <a:schemeClr val="tx1">
                        <a:lumMod val="65000"/>
                        <a:lumOff val="35000"/>
                      </a:schemeClr>
                    </a:gs>
                    <a:gs pos="99000">
                      <a:schemeClr val="tx1">
                        <a:lumMod val="65000"/>
                        <a:lumOff val="35000"/>
                      </a:schemeClr>
                    </a:gs>
                  </a:gsLst>
                  <a:lin ang="5400000" scaled="1"/>
                </a:gradFill>
                <a:latin typeface="+mn-ea"/>
                <a:cs typeface="Univers for KPMG"/>
              </a:rPr>
              <a:t>천달러</a:t>
            </a:r>
            <a:r>
              <a:rPr lang="en-US" altLang="ko-KR" sz="800">
                <a:gradFill>
                  <a:gsLst>
                    <a:gs pos="0">
                      <a:schemeClr val="tx1">
                        <a:lumMod val="65000"/>
                        <a:lumOff val="35000"/>
                      </a:schemeClr>
                    </a:gs>
                    <a:gs pos="99000">
                      <a:schemeClr val="tx1">
                        <a:lumMod val="65000"/>
                        <a:lumOff val="35000"/>
                      </a:schemeClr>
                    </a:gs>
                  </a:gsLst>
                  <a:lin ang="5400000" scaled="1"/>
                </a:gradFill>
                <a:latin typeface="+mn-ea"/>
                <a:cs typeface="Univers for KPMG"/>
              </a:rPr>
              <a:t>/</a:t>
            </a:r>
            <a:r>
              <a:rPr lang="ko-KR" altLang="en-US" sz="800">
                <a:gradFill>
                  <a:gsLst>
                    <a:gs pos="0">
                      <a:schemeClr val="tx1">
                        <a:lumMod val="65000"/>
                        <a:lumOff val="35000"/>
                      </a:schemeClr>
                    </a:gs>
                    <a:gs pos="99000">
                      <a:schemeClr val="tx1">
                        <a:lumMod val="65000"/>
                        <a:lumOff val="35000"/>
                      </a:schemeClr>
                    </a:gs>
                  </a:gsLst>
                  <a:lin ang="5400000" scaled="1"/>
                </a:gradFill>
                <a:latin typeface="+mn-ea"/>
                <a:cs typeface="Univers for KPMG"/>
              </a:rPr>
              <a:t>월</a:t>
            </a:r>
            <a:r>
              <a:rPr lang="en-US" altLang="ko-KR" sz="800">
                <a:gradFill>
                  <a:gsLst>
                    <a:gs pos="0">
                      <a:schemeClr val="tx1">
                        <a:lumMod val="65000"/>
                        <a:lumOff val="35000"/>
                      </a:schemeClr>
                    </a:gs>
                    <a:gs pos="99000">
                      <a:schemeClr val="tx1">
                        <a:lumMod val="65000"/>
                        <a:lumOff val="35000"/>
                      </a:schemeClr>
                    </a:gs>
                  </a:gsLst>
                  <a:lin ang="5400000" scaled="1"/>
                </a:gradFill>
                <a:latin typeface="+mn-ea"/>
                <a:cs typeface="Univers for KPMG"/>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cs typeface="Univers for KPMG"/>
            </a:endParaRPr>
          </a:p>
        </p:txBody>
      </p:sp>
      <p:sp>
        <p:nvSpPr>
          <p:cNvPr id="20" name="TextBox 19">
            <a:extLst>
              <a:ext uri="{FF2B5EF4-FFF2-40B4-BE49-F238E27FC236}">
                <a16:creationId xmlns:a16="http://schemas.microsoft.com/office/drawing/2014/main" id="{BE1B3936-217E-B8AA-0FA7-5BE6E0EE22F0}"/>
              </a:ext>
            </a:extLst>
          </p:cNvPr>
          <p:cNvSpPr txBox="1"/>
          <p:nvPr/>
        </p:nvSpPr>
        <p:spPr>
          <a:xfrm>
            <a:off x="5135148" y="5863414"/>
            <a:ext cx="4104000" cy="369332"/>
          </a:xfrm>
          <a:prstGeom prst="rect">
            <a:avLst/>
          </a:prstGeom>
          <a:noFill/>
        </p:spPr>
        <p:txBody>
          <a:bodyPr wrap="square" lIns="0" tIns="0" rIns="0" bIns="0" rtlCol="0" anchor="b">
            <a:spAutoFit/>
          </a:bodyPr>
          <a:lstStyle/>
          <a:p>
            <a:pPr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355600" indent="-3556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355600" indent="-355600" defTabSz="9144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LNG</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선 운임은 </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스팟운임</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CBM</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은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Cubic Meter</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의 약자로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m</a:t>
            </a:r>
            <a:r>
              <a:rPr lang="en-US" altLang="ko-KR" sz="800" baseline="300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을 뜻함</a:t>
            </a:r>
          </a:p>
        </p:txBody>
      </p:sp>
      <p:pic>
        <p:nvPicPr>
          <p:cNvPr id="5" name="그림 4">
            <a:extLst>
              <a:ext uri="{FF2B5EF4-FFF2-40B4-BE49-F238E27FC236}">
                <a16:creationId xmlns:a16="http://schemas.microsoft.com/office/drawing/2014/main" id="{23C20883-E7C4-B11E-E4FC-D6DB6E7565D2}"/>
              </a:ext>
            </a:extLst>
          </p:cNvPr>
          <p:cNvPicPr preferRelativeResize="0">
            <a:picLocks/>
          </p:cNvPicPr>
          <p:nvPr/>
        </p:nvPicPr>
        <p:blipFill>
          <a:blip r:embed="rId5"/>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78976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352FFA9-D806-D121-009C-4EB3896A8424}"/>
              </a:ext>
            </a:extLst>
          </p:cNvPr>
          <p:cNvSpPr/>
          <p:nvPr/>
        </p:nvSpPr>
        <p:spPr>
          <a:xfrm>
            <a:off x="5428506" y="3975100"/>
            <a:ext cx="3709144" cy="13977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9" name="직사각형 8">
            <a:extLst>
              <a:ext uri="{FF2B5EF4-FFF2-40B4-BE49-F238E27FC236}">
                <a16:creationId xmlns:a16="http://schemas.microsoft.com/office/drawing/2014/main" id="{34B99A34-25C4-79F3-E9BB-DE03D83C3244}"/>
              </a:ext>
            </a:extLst>
          </p:cNvPr>
          <p:cNvSpPr/>
          <p:nvPr/>
        </p:nvSpPr>
        <p:spPr>
          <a:xfrm>
            <a:off x="765938" y="4597400"/>
            <a:ext cx="3679062" cy="7754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2" name="차트 1">
            <a:extLst>
              <a:ext uri="{FF2B5EF4-FFF2-40B4-BE49-F238E27FC236}">
                <a16:creationId xmlns:a16="http://schemas.microsoft.com/office/drawing/2014/main" id="{090CBFAF-5CE4-4EF3-32A2-CF4976726A61}"/>
              </a:ext>
            </a:extLst>
          </p:cNvPr>
          <p:cNvGraphicFramePr/>
          <p:nvPr>
            <p:extLst>
              <p:ext uri="{D42A27DB-BD31-4B8C-83A1-F6EECF244321}">
                <p14:modId xmlns:p14="http://schemas.microsoft.com/office/powerpoint/2010/main" val="4283512003"/>
              </p:ext>
            </p:extLst>
          </p:nvPr>
        </p:nvGraphicFramePr>
        <p:xfrm>
          <a:off x="488950" y="2565399"/>
          <a:ext cx="4284000" cy="3311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차트 15">
            <a:extLst>
              <a:ext uri="{FF2B5EF4-FFF2-40B4-BE49-F238E27FC236}">
                <a16:creationId xmlns:a16="http://schemas.microsoft.com/office/drawing/2014/main" id="{1281AFC2-8A84-776D-956E-3C809D5C33AB}"/>
              </a:ext>
            </a:extLst>
          </p:cNvPr>
          <p:cNvGraphicFramePr/>
          <p:nvPr>
            <p:extLst>
              <p:ext uri="{D42A27DB-BD31-4B8C-83A1-F6EECF244321}">
                <p14:modId xmlns:p14="http://schemas.microsoft.com/office/powerpoint/2010/main" val="1900424620"/>
              </p:ext>
            </p:extLst>
          </p:nvPr>
        </p:nvGraphicFramePr>
        <p:xfrm>
          <a:off x="5132388" y="2565399"/>
          <a:ext cx="4284662" cy="3311526"/>
        </p:xfrm>
        <a:graphic>
          <a:graphicData uri="http://schemas.openxmlformats.org/drawingml/2006/chart">
            <c:chart xmlns:c="http://schemas.openxmlformats.org/drawingml/2006/chart" xmlns:r="http://schemas.openxmlformats.org/officeDocument/2006/relationships" r:id="rId4"/>
          </a:graphicData>
        </a:graphic>
      </p:graphicFrame>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③ 가스선</a:t>
            </a:r>
            <a:r>
              <a:rPr lang="en-US" altLang="ko-KR"/>
              <a:t>: </a:t>
            </a:r>
            <a:r>
              <a:rPr lang="ko-KR" altLang="en-US"/>
              <a:t>수요</a:t>
            </a:r>
            <a:r>
              <a:rPr lang="en-US" altLang="ko-KR"/>
              <a:t>/</a:t>
            </a:r>
            <a:r>
              <a:rPr lang="ko-KR" altLang="en-US"/>
              <a:t>공급 </a:t>
            </a:r>
            <a:r>
              <a:rPr lang="en-US" altLang="ko-KR"/>
              <a:t>Balance</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LPG </a:t>
            </a:r>
            <a:r>
              <a:rPr lang="ko-KR" altLang="en-US" dirty="0"/>
              <a:t>및 </a:t>
            </a:r>
            <a:r>
              <a:rPr lang="en-US" altLang="ko-KR" dirty="0"/>
              <a:t>LNG </a:t>
            </a:r>
            <a:r>
              <a:rPr lang="ko-KR" altLang="en-US" dirty="0"/>
              <a:t>가스선의 수요는 친환경 기조에 따라 계속해서 증가하는 추세이나</a:t>
            </a:r>
            <a:r>
              <a:rPr lang="en-US" altLang="ko-KR" dirty="0"/>
              <a:t>,</a:t>
            </a:r>
            <a:r>
              <a:rPr lang="ko-KR" altLang="en-US" dirty="0"/>
              <a:t> 선박 발주 역시 증가세를 보이며 공급과잉의 우려가 제기됨</a:t>
            </a:r>
            <a:r>
              <a:rPr lang="en-US" altLang="ko-KR" dirty="0"/>
              <a:t>. LPG</a:t>
            </a:r>
            <a:r>
              <a:rPr lang="ko-KR" altLang="en-US" dirty="0"/>
              <a:t>선의 수급 밸런스는 </a:t>
            </a:r>
            <a:r>
              <a:rPr lang="en-US" altLang="ko-KR" dirty="0"/>
              <a:t>’23</a:t>
            </a:r>
            <a:r>
              <a:rPr lang="ko-KR" altLang="en-US" dirty="0"/>
              <a:t>년 </a:t>
            </a:r>
            <a:r>
              <a:rPr lang="en-US" altLang="ko-KR" dirty="0"/>
              <a:t>-5.0%p</a:t>
            </a:r>
            <a:r>
              <a:rPr lang="ko-KR" altLang="en-US" dirty="0"/>
              <a:t>에서 </a:t>
            </a:r>
            <a:r>
              <a:rPr lang="en-US" altLang="ko-KR" dirty="0"/>
              <a:t>’24</a:t>
            </a:r>
            <a:r>
              <a:rPr lang="ko-KR" altLang="en-US" dirty="0"/>
              <a:t>년 </a:t>
            </a:r>
            <a:r>
              <a:rPr lang="en-US" altLang="ko-KR" dirty="0"/>
              <a:t>-0.2%p</a:t>
            </a:r>
            <a:r>
              <a:rPr lang="ko-KR" altLang="en-US" dirty="0"/>
              <a:t>로 안정화를 찾아갈 전망이지만</a:t>
            </a:r>
            <a:r>
              <a:rPr lang="en-US" altLang="ko-KR" dirty="0"/>
              <a:t>,</a:t>
            </a:r>
            <a:r>
              <a:rPr lang="ko-KR" altLang="en-US" dirty="0"/>
              <a:t> </a:t>
            </a:r>
            <a:r>
              <a:rPr lang="en-US" altLang="ko-KR" dirty="0"/>
              <a:t>LNG</a:t>
            </a:r>
            <a:r>
              <a:rPr lang="ko-KR" altLang="en-US" dirty="0"/>
              <a:t>선의 수급 밸런스의 </a:t>
            </a:r>
            <a:r>
              <a:rPr lang="en-US" altLang="ko-KR" dirty="0"/>
              <a:t>’23</a:t>
            </a:r>
            <a:r>
              <a:rPr lang="ko-KR" altLang="en-US" dirty="0"/>
              <a:t>년 </a:t>
            </a:r>
            <a:r>
              <a:rPr lang="en-US" altLang="ko-KR" dirty="0"/>
              <a:t>-1.3%p</a:t>
            </a:r>
            <a:r>
              <a:rPr lang="ko-KR" altLang="en-US" dirty="0"/>
              <a:t>에서 </a:t>
            </a:r>
            <a:r>
              <a:rPr lang="en-US" altLang="ko-KR" dirty="0"/>
              <a:t>’24</a:t>
            </a:r>
            <a:r>
              <a:rPr lang="ko-KR" altLang="en-US" dirty="0"/>
              <a:t>년 </a:t>
            </a:r>
            <a:r>
              <a:rPr lang="en-US" altLang="ko-KR" dirty="0"/>
              <a:t>-5.1%p </a:t>
            </a:r>
            <a:r>
              <a:rPr lang="ko-KR" altLang="en-US" dirty="0"/>
              <a:t>공급과잉이 우려됨</a:t>
            </a:r>
          </a:p>
          <a:p>
            <a:pPr algn="just"/>
            <a:endParaRPr lang="ko-KR" altLang="en-US" dirty="0"/>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1"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94424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LPG</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수급 밸런스</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DF96221C-BC42-533E-25A9-3BA676A8496C}"/>
              </a:ext>
            </a:extLst>
          </p:cNvPr>
          <p:cNvSpPr txBox="1"/>
          <p:nvPr/>
        </p:nvSpPr>
        <p:spPr>
          <a:xfrm>
            <a:off x="466854" y="2527181"/>
            <a:ext cx="666750" cy="215444"/>
          </a:xfrm>
          <a:prstGeom prst="rect">
            <a:avLst/>
          </a:prstGeom>
          <a:noFill/>
        </p:spPr>
        <p:txBody>
          <a:bodyPr wrap="square" lIns="36000" rIns="36000" rtlCol="0">
            <a:spAutoFit/>
          </a:bodyPr>
          <a:lstStyle/>
          <a:p>
            <a:pPr defTabSz="429814"/>
            <a:r>
              <a:rPr lang="en-US" altLang="ko-KR" sz="800">
                <a:solidFill>
                  <a:schemeClr val="tx1">
                    <a:lumMod val="65000"/>
                    <a:lumOff val="35000"/>
                  </a:schemeClr>
                </a:solidFill>
                <a:ea typeface="맑은 고딕" panose="020B0503020000020004" pitchFamily="50" charset="-127"/>
                <a:cs typeface="Univers for KPMG"/>
              </a:rPr>
              <a:t>(%)</a:t>
            </a:r>
            <a:endParaRPr lang="ko-KR" altLang="en-US" sz="800">
              <a:solidFill>
                <a:schemeClr val="tx1">
                  <a:lumMod val="65000"/>
                  <a:lumOff val="35000"/>
                </a:schemeClr>
              </a:solidFill>
              <a:ea typeface="맑은 고딕" panose="020B0503020000020004" pitchFamily="50" charset="-127"/>
              <a:cs typeface="Univers for KPMG"/>
            </a:endParaRPr>
          </a:p>
        </p:txBody>
      </p:sp>
      <p:sp>
        <p:nvSpPr>
          <p:cNvPr id="18" name="TextBox 17">
            <a:extLst>
              <a:ext uri="{FF2B5EF4-FFF2-40B4-BE49-F238E27FC236}">
                <a16:creationId xmlns:a16="http://schemas.microsoft.com/office/drawing/2014/main" id="{6C0F49D9-22D3-E37E-6A3E-BA0A97D98F9D}"/>
              </a:ext>
            </a:extLst>
          </p:cNvPr>
          <p:cNvSpPr txBox="1"/>
          <p:nvPr/>
        </p:nvSpPr>
        <p:spPr>
          <a:xfrm>
            <a:off x="488949"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20" name="TextBox 19">
            <a:extLst>
              <a:ext uri="{FF2B5EF4-FFF2-40B4-BE49-F238E27FC236}">
                <a16:creationId xmlns:a16="http://schemas.microsoft.com/office/drawing/2014/main" id="{3221E668-FCDE-763B-B6C0-41A3B87FC18D}"/>
              </a:ext>
            </a:extLst>
          </p:cNvPr>
          <p:cNvSpPr txBox="1"/>
          <p:nvPr/>
        </p:nvSpPr>
        <p:spPr>
          <a:xfrm>
            <a:off x="5132388"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21" name="TextBox 20">
            <a:extLst>
              <a:ext uri="{FF2B5EF4-FFF2-40B4-BE49-F238E27FC236}">
                <a16:creationId xmlns:a16="http://schemas.microsoft.com/office/drawing/2014/main" id="{FD64B915-0468-9DDC-BDAF-6146F5ECE1DF}"/>
              </a:ext>
            </a:extLst>
          </p:cNvPr>
          <p:cNvSpPr txBox="1"/>
          <p:nvPr/>
        </p:nvSpPr>
        <p:spPr>
          <a:xfrm>
            <a:off x="5132388" y="2527181"/>
            <a:ext cx="666750" cy="215444"/>
          </a:xfrm>
          <a:prstGeom prst="rect">
            <a:avLst/>
          </a:prstGeom>
          <a:noFill/>
        </p:spPr>
        <p:txBody>
          <a:bodyPr wrap="square" lIns="36000" rIns="36000" rtlCol="0">
            <a:spAutoFit/>
          </a:bodyPr>
          <a:lstStyle/>
          <a:p>
            <a:pPr defTabSz="429814"/>
            <a:r>
              <a:rPr lang="en-US" altLang="ko-KR" sz="800" dirty="0">
                <a:solidFill>
                  <a:schemeClr val="tx1">
                    <a:lumMod val="65000"/>
                    <a:lumOff val="35000"/>
                  </a:schemeClr>
                </a:solidFill>
                <a:ea typeface="맑은 고딕" panose="020B0503020000020004" pitchFamily="50" charset="-127"/>
                <a:cs typeface="Univers for KPMG"/>
              </a:rPr>
              <a:t>(%)</a:t>
            </a:r>
            <a:endParaRPr lang="ko-KR" altLang="en-US" sz="800" dirty="0">
              <a:solidFill>
                <a:schemeClr val="tx1">
                  <a:lumMod val="65000"/>
                  <a:lumOff val="35000"/>
                </a:schemeClr>
              </a:solidFill>
              <a:ea typeface="맑은 고딕" panose="020B0503020000020004" pitchFamily="50" charset="-127"/>
              <a:cs typeface="Univers for KPMG"/>
            </a:endParaRPr>
          </a:p>
        </p:txBody>
      </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3999"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196283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LNG</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수급 밸런스</a:t>
              </a:r>
              <a:r>
                <a:rPr lang="en-US" altLang="ko-KR"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추이 및 전망</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그림 4">
            <a:extLst>
              <a:ext uri="{FF2B5EF4-FFF2-40B4-BE49-F238E27FC236}">
                <a16:creationId xmlns:a16="http://schemas.microsoft.com/office/drawing/2014/main" id="{E2F3B8D2-565A-537F-6BE2-941D20832DC3}"/>
              </a:ext>
            </a:extLst>
          </p:cNvPr>
          <p:cNvPicPr preferRelativeResize="0">
            <a:picLocks/>
          </p:cNvPicPr>
          <p:nvPr/>
        </p:nvPicPr>
        <p:blipFill>
          <a:blip r:embed="rId5"/>
          <a:stretch>
            <a:fillRect/>
          </a:stretch>
        </p:blipFill>
        <p:spPr>
          <a:xfrm>
            <a:off x="7437050" y="239568"/>
            <a:ext cx="1980000" cy="360000"/>
          </a:xfrm>
          <a:prstGeom prst="rect">
            <a:avLst/>
          </a:prstGeom>
        </p:spPr>
      </p:pic>
      <p:sp>
        <p:nvSpPr>
          <p:cNvPr id="7" name="TextBox 6">
            <a:extLst>
              <a:ext uri="{FF2B5EF4-FFF2-40B4-BE49-F238E27FC236}">
                <a16:creationId xmlns:a16="http://schemas.microsoft.com/office/drawing/2014/main" id="{971413B1-D80F-9A46-A87E-EF5C1836137C}"/>
              </a:ext>
            </a:extLst>
          </p:cNvPr>
          <p:cNvSpPr txBox="1"/>
          <p:nvPr/>
        </p:nvSpPr>
        <p:spPr>
          <a:xfrm>
            <a:off x="4119089" y="2527181"/>
            <a:ext cx="666750" cy="215444"/>
          </a:xfrm>
          <a:prstGeom prst="rect">
            <a:avLst/>
          </a:prstGeom>
          <a:noFill/>
        </p:spPr>
        <p:txBody>
          <a:bodyPr wrap="square" lIns="36000" rIns="36000" rtlCol="0">
            <a:spAutoFit/>
          </a:bodyPr>
          <a:lstStyle/>
          <a:p>
            <a:pPr algn="r" defTabSz="429814"/>
            <a:r>
              <a:rPr lang="en-US" altLang="ko-KR" sz="800" dirty="0">
                <a:solidFill>
                  <a:schemeClr val="tx1">
                    <a:lumMod val="65000"/>
                    <a:lumOff val="35000"/>
                  </a:schemeClr>
                </a:solidFill>
                <a:ea typeface="맑은 고딕" panose="020B0503020000020004" pitchFamily="50" charset="-127"/>
                <a:cs typeface="Univers for KPMG"/>
              </a:rPr>
              <a:t>(%p)</a:t>
            </a:r>
            <a:endParaRPr lang="ko-KR" altLang="en-US" sz="800" dirty="0">
              <a:solidFill>
                <a:schemeClr val="tx1">
                  <a:lumMod val="65000"/>
                  <a:lumOff val="35000"/>
                </a:schemeClr>
              </a:solidFill>
              <a:ea typeface="맑은 고딕" panose="020B0503020000020004" pitchFamily="50" charset="-127"/>
              <a:cs typeface="Univers for KPMG"/>
            </a:endParaRPr>
          </a:p>
        </p:txBody>
      </p:sp>
      <p:sp>
        <p:nvSpPr>
          <p:cNvPr id="8" name="TextBox 7">
            <a:extLst>
              <a:ext uri="{FF2B5EF4-FFF2-40B4-BE49-F238E27FC236}">
                <a16:creationId xmlns:a16="http://schemas.microsoft.com/office/drawing/2014/main" id="{F82ADA43-1691-EB4A-1B26-F3B7675F05E5}"/>
              </a:ext>
            </a:extLst>
          </p:cNvPr>
          <p:cNvSpPr txBox="1"/>
          <p:nvPr/>
        </p:nvSpPr>
        <p:spPr>
          <a:xfrm>
            <a:off x="8778213" y="2522134"/>
            <a:ext cx="666750" cy="215444"/>
          </a:xfrm>
          <a:prstGeom prst="rect">
            <a:avLst/>
          </a:prstGeom>
          <a:noFill/>
        </p:spPr>
        <p:txBody>
          <a:bodyPr wrap="square" lIns="36000" rIns="36000" rtlCol="0">
            <a:spAutoFit/>
          </a:bodyPr>
          <a:lstStyle/>
          <a:p>
            <a:pPr algn="r" defTabSz="429814"/>
            <a:r>
              <a:rPr lang="en-US" altLang="ko-KR" sz="800" dirty="0">
                <a:solidFill>
                  <a:schemeClr val="tx1">
                    <a:lumMod val="65000"/>
                    <a:lumOff val="35000"/>
                  </a:schemeClr>
                </a:solidFill>
                <a:ea typeface="맑은 고딕" panose="020B0503020000020004" pitchFamily="50" charset="-127"/>
                <a:cs typeface="Univers for KPMG"/>
              </a:rPr>
              <a:t>(%p)</a:t>
            </a:r>
            <a:endParaRPr lang="ko-KR" altLang="en-US" sz="800" dirty="0">
              <a:solidFill>
                <a:schemeClr val="tx1">
                  <a:lumMod val="65000"/>
                  <a:lumOff val="35000"/>
                </a:schemeClr>
              </a:solidFill>
              <a:ea typeface="맑은 고딕" panose="020B0503020000020004" pitchFamily="50" charset="-127"/>
              <a:cs typeface="Univers for KPMG"/>
            </a:endParaRPr>
          </a:p>
        </p:txBody>
      </p:sp>
    </p:spTree>
    <p:extLst>
      <p:ext uri="{BB962C8B-B14F-4D97-AF65-F5344CB8AC3E}">
        <p14:creationId xmlns:p14="http://schemas.microsoft.com/office/powerpoint/2010/main" val="2263872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269FA21-75DD-C852-01FD-570F70A17132}"/>
              </a:ext>
            </a:extLst>
          </p:cNvPr>
          <p:cNvSpPr/>
          <p:nvPr/>
        </p:nvSpPr>
        <p:spPr>
          <a:xfrm>
            <a:off x="5472753" y="5015061"/>
            <a:ext cx="3671248" cy="3985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EDF044F4-DE94-BC6C-8EE1-218FE18AE153}"/>
              </a:ext>
            </a:extLst>
          </p:cNvPr>
          <p:cNvSpPr/>
          <p:nvPr/>
        </p:nvSpPr>
        <p:spPr>
          <a:xfrm>
            <a:off x="813423" y="4504012"/>
            <a:ext cx="3680040" cy="90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③ 가스선</a:t>
            </a:r>
            <a:r>
              <a:rPr lang="en-US" altLang="ko-KR" dirty="0"/>
              <a:t>: </a:t>
            </a:r>
            <a:r>
              <a:rPr lang="ko-KR" altLang="en-US" dirty="0"/>
              <a:t>운송 서비스 수요</a:t>
            </a:r>
            <a:endParaRPr lang="en-US" altLang="ko-KR"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a:t>글로벌 천연가스 교역량은 </a:t>
            </a:r>
            <a:r>
              <a:rPr lang="en-US" altLang="ko-KR"/>
              <a:t>LPG, LNG </a:t>
            </a:r>
            <a:r>
              <a:rPr lang="ko-KR" altLang="en-US"/>
              <a:t>모두 증가하는 추세임</a:t>
            </a:r>
            <a:r>
              <a:rPr lang="en-US" altLang="ko-KR"/>
              <a:t>. ’23</a:t>
            </a:r>
            <a:r>
              <a:rPr lang="ko-KR" altLang="en-US"/>
              <a:t>년 글로벌 </a:t>
            </a:r>
            <a:r>
              <a:rPr lang="en-US" altLang="ko-KR"/>
              <a:t>LPG </a:t>
            </a:r>
            <a:r>
              <a:rPr lang="ko-KR" altLang="en-US"/>
              <a:t>교역량은 전년 대비 </a:t>
            </a:r>
            <a:r>
              <a:rPr lang="en-US" altLang="ko-KR"/>
              <a:t>5.8% </a:t>
            </a:r>
            <a:r>
              <a:rPr lang="ko-KR" altLang="en-US"/>
              <a:t>증가하여 </a:t>
            </a:r>
            <a:r>
              <a:rPr lang="en-US" altLang="ko-KR"/>
              <a:t>1</a:t>
            </a:r>
            <a:r>
              <a:rPr lang="ko-KR" altLang="en-US"/>
              <a:t>억 </a:t>
            </a:r>
            <a:r>
              <a:rPr lang="en-US" altLang="ko-KR"/>
              <a:t>2,690</a:t>
            </a:r>
            <a:r>
              <a:rPr lang="ko-KR" altLang="en-US"/>
              <a:t>만 톤을 기록할 전망이며</a:t>
            </a:r>
            <a:r>
              <a:rPr lang="en-US" altLang="ko-KR"/>
              <a:t>, ’24</a:t>
            </a:r>
            <a:r>
              <a:rPr lang="ko-KR" altLang="en-US"/>
              <a:t>년은 전년 대비 </a:t>
            </a:r>
            <a:r>
              <a:rPr lang="en-US" altLang="ko-KR"/>
              <a:t>2.7% </a:t>
            </a:r>
            <a:r>
              <a:rPr lang="ko-KR" altLang="en-US"/>
              <a:t>증가할 전망</a:t>
            </a:r>
            <a:r>
              <a:rPr lang="en-US" altLang="ko-KR"/>
              <a:t>. LNG </a:t>
            </a:r>
            <a:r>
              <a:rPr lang="ko-KR" altLang="en-US"/>
              <a:t>교역량은 </a:t>
            </a:r>
            <a:r>
              <a:rPr lang="en-US" altLang="ko-KR"/>
              <a:t>’13</a:t>
            </a:r>
            <a:r>
              <a:rPr lang="ko-KR" altLang="en-US"/>
              <a:t>년 이후 지속적으로 연평균 </a:t>
            </a:r>
            <a:r>
              <a:rPr lang="en-US" altLang="ko-KR"/>
              <a:t>5.5% </a:t>
            </a:r>
            <a:r>
              <a:rPr lang="ko-KR" altLang="en-US"/>
              <a:t>증가하는 추세이며</a:t>
            </a:r>
            <a:r>
              <a:rPr lang="en-US" altLang="ko-KR"/>
              <a:t>, ’23</a:t>
            </a:r>
            <a:r>
              <a:rPr lang="ko-KR" altLang="en-US"/>
              <a:t>년은 전년 대비 </a:t>
            </a:r>
            <a:r>
              <a:rPr lang="en-US" altLang="ko-KR"/>
              <a:t>3.3% </a:t>
            </a:r>
            <a:r>
              <a:rPr lang="ko-KR" altLang="en-US"/>
              <a:t>증가하여 </a:t>
            </a:r>
            <a:r>
              <a:rPr lang="en-US" altLang="ko-KR"/>
              <a:t>4</a:t>
            </a:r>
            <a:r>
              <a:rPr lang="ko-KR" altLang="en-US"/>
              <a:t>억 </a:t>
            </a:r>
            <a:r>
              <a:rPr lang="en-US" altLang="ko-KR"/>
              <a:t>1,150</a:t>
            </a:r>
            <a:r>
              <a:rPr lang="ko-KR" altLang="en-US"/>
              <a:t>만 톤을 기록할 전망</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22619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LPG</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교역량과 증감률 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4000"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224478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LNG</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교역량과 증감률 추이 및 전망</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A6F35BF-07F3-5262-1306-F7A1F73D7590}"/>
              </a:ext>
            </a:extLst>
          </p:cNvPr>
          <p:cNvSpPr txBox="1"/>
          <p:nvPr/>
        </p:nvSpPr>
        <p:spPr>
          <a:xfrm>
            <a:off x="488950"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15" name="차트 14">
            <a:extLst>
              <a:ext uri="{FF2B5EF4-FFF2-40B4-BE49-F238E27FC236}">
                <a16:creationId xmlns:a16="http://schemas.microsoft.com/office/drawing/2014/main" id="{69ADF23F-DE25-8A1B-04C2-706AA9D3E460}"/>
              </a:ext>
            </a:extLst>
          </p:cNvPr>
          <p:cNvGraphicFramePr/>
          <p:nvPr>
            <p:extLst>
              <p:ext uri="{D42A27DB-BD31-4B8C-83A1-F6EECF244321}">
                <p14:modId xmlns:p14="http://schemas.microsoft.com/office/powerpoint/2010/main" val="2997113179"/>
              </p:ext>
            </p:extLst>
          </p:nvPr>
        </p:nvGraphicFramePr>
        <p:xfrm>
          <a:off x="488949" y="2565399"/>
          <a:ext cx="4435476" cy="3311525"/>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30">
            <a:extLst>
              <a:ext uri="{FF2B5EF4-FFF2-40B4-BE49-F238E27FC236}">
                <a16:creationId xmlns:a16="http://schemas.microsoft.com/office/drawing/2014/main" id="{C3A50973-BA7C-7BBA-3B0F-80E8EA20609D}"/>
              </a:ext>
            </a:extLst>
          </p:cNvPr>
          <p:cNvSpPr txBox="1"/>
          <p:nvPr/>
        </p:nvSpPr>
        <p:spPr>
          <a:xfrm>
            <a:off x="469900" y="2535940"/>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톤</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32" name="TextBox 31">
            <a:extLst>
              <a:ext uri="{FF2B5EF4-FFF2-40B4-BE49-F238E27FC236}">
                <a16:creationId xmlns:a16="http://schemas.microsoft.com/office/drawing/2014/main" id="{E6A0B7FA-5454-F7D0-16BD-57A295F1859F}"/>
              </a:ext>
            </a:extLst>
          </p:cNvPr>
          <p:cNvSpPr txBox="1"/>
          <p:nvPr/>
        </p:nvSpPr>
        <p:spPr>
          <a:xfrm>
            <a:off x="4535928" y="2535940"/>
            <a:ext cx="399793"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graphicFrame>
        <p:nvGraphicFramePr>
          <p:cNvPr id="33" name="차트 32">
            <a:extLst>
              <a:ext uri="{FF2B5EF4-FFF2-40B4-BE49-F238E27FC236}">
                <a16:creationId xmlns:a16="http://schemas.microsoft.com/office/drawing/2014/main" id="{85D34B95-888A-BA26-2FDB-2EDE565270E0}"/>
              </a:ext>
            </a:extLst>
          </p:cNvPr>
          <p:cNvGraphicFramePr/>
          <p:nvPr>
            <p:extLst>
              <p:ext uri="{D42A27DB-BD31-4B8C-83A1-F6EECF244321}">
                <p14:modId xmlns:p14="http://schemas.microsoft.com/office/powerpoint/2010/main" val="3833816222"/>
              </p:ext>
            </p:extLst>
          </p:nvPr>
        </p:nvGraphicFramePr>
        <p:xfrm>
          <a:off x="5132387" y="2565399"/>
          <a:ext cx="4440237" cy="3311526"/>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AF8CA21D-AB48-1E66-6710-63058A098949}"/>
              </a:ext>
            </a:extLst>
          </p:cNvPr>
          <p:cNvSpPr txBox="1"/>
          <p:nvPr/>
        </p:nvSpPr>
        <p:spPr>
          <a:xfrm>
            <a:off x="5119543" y="2535940"/>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백만 톤</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35" name="TextBox 34">
            <a:extLst>
              <a:ext uri="{FF2B5EF4-FFF2-40B4-BE49-F238E27FC236}">
                <a16:creationId xmlns:a16="http://schemas.microsoft.com/office/drawing/2014/main" id="{E0E5F1E8-DDCB-6BC2-D002-1910A4D2AE08}"/>
              </a:ext>
            </a:extLst>
          </p:cNvPr>
          <p:cNvSpPr txBox="1"/>
          <p:nvPr/>
        </p:nvSpPr>
        <p:spPr>
          <a:xfrm>
            <a:off x="9188045" y="2535940"/>
            <a:ext cx="399793"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36" name="TextBox 35">
            <a:extLst>
              <a:ext uri="{FF2B5EF4-FFF2-40B4-BE49-F238E27FC236}">
                <a16:creationId xmlns:a16="http://schemas.microsoft.com/office/drawing/2014/main" id="{723C598C-838B-7CF0-572F-961FB530A665}"/>
              </a:ext>
            </a:extLst>
          </p:cNvPr>
          <p:cNvSpPr txBox="1"/>
          <p:nvPr/>
        </p:nvSpPr>
        <p:spPr>
          <a:xfrm>
            <a:off x="5132388"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pic>
        <p:nvPicPr>
          <p:cNvPr id="5" name="그림 4">
            <a:extLst>
              <a:ext uri="{FF2B5EF4-FFF2-40B4-BE49-F238E27FC236}">
                <a16:creationId xmlns:a16="http://schemas.microsoft.com/office/drawing/2014/main" id="{B018A2E1-B747-ED72-22C3-F83091C45371}"/>
              </a:ext>
            </a:extLst>
          </p:cNvPr>
          <p:cNvPicPr preferRelativeResize="0">
            <a:picLocks/>
          </p:cNvPicPr>
          <p:nvPr/>
        </p:nvPicPr>
        <p:blipFill>
          <a:blip r:embed="rId4"/>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324713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차트 39">
            <a:extLst>
              <a:ext uri="{FF2B5EF4-FFF2-40B4-BE49-F238E27FC236}">
                <a16:creationId xmlns:a16="http://schemas.microsoft.com/office/drawing/2014/main" id="{6F1A6878-2528-C3D5-DAC3-95F5A6D61704}"/>
              </a:ext>
            </a:extLst>
          </p:cNvPr>
          <p:cNvGraphicFramePr/>
          <p:nvPr>
            <p:extLst>
              <p:ext uri="{D42A27DB-BD31-4B8C-83A1-F6EECF244321}">
                <p14:modId xmlns:p14="http://schemas.microsoft.com/office/powerpoint/2010/main" val="1448179775"/>
              </p:ext>
            </p:extLst>
          </p:nvPr>
        </p:nvGraphicFramePr>
        <p:xfrm>
          <a:off x="500379" y="2565399"/>
          <a:ext cx="4283999" cy="3311525"/>
        </p:xfrm>
        <a:graphic>
          <a:graphicData uri="http://schemas.openxmlformats.org/drawingml/2006/chart">
            <c:chart xmlns:c="http://schemas.openxmlformats.org/drawingml/2006/chart" xmlns:r="http://schemas.openxmlformats.org/officeDocument/2006/relationships" r:id="rId3"/>
          </a:graphicData>
        </a:graphic>
      </p:graphicFrame>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③ 가스선</a:t>
            </a:r>
            <a:r>
              <a:rPr lang="en-US" altLang="ko-KR" dirty="0"/>
              <a:t>: </a:t>
            </a:r>
            <a:r>
              <a:rPr lang="ko-KR" altLang="en-US" dirty="0"/>
              <a:t>운송 서비스 공급</a:t>
            </a:r>
            <a:endParaRPr lang="en-US" altLang="ko-KR" dirty="0">
              <a:latin typeface="KoPub돋움체 Medium" panose="02020603020101020101" pitchFamily="18" charset="-127"/>
              <a:ea typeface="KoPub돋움체 Medium" panose="02020603020101020101" pitchFamily="18" charset="-127"/>
            </a:endParaRP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83967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LPG</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 선복량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신규인도량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선박해체량</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301B023A-2A8C-1ECE-B14A-27BC3535334C}"/>
              </a:ext>
            </a:extLst>
          </p:cNvPr>
          <p:cNvGrpSpPr/>
          <p:nvPr/>
        </p:nvGrpSpPr>
        <p:grpSpPr>
          <a:xfrm>
            <a:off x="5132388" y="2180439"/>
            <a:ext cx="4284000" cy="276837"/>
            <a:chOff x="704850" y="2013298"/>
            <a:chExt cx="4140200" cy="276837"/>
          </a:xfrm>
        </p:grpSpPr>
        <p:sp>
          <p:nvSpPr>
            <p:cNvPr id="23" name="TextBox 22">
              <a:extLst>
                <a:ext uri="{FF2B5EF4-FFF2-40B4-BE49-F238E27FC236}">
                  <a16:creationId xmlns:a16="http://schemas.microsoft.com/office/drawing/2014/main" id="{64D18E4B-8DAD-1BB6-4E65-24D1BF711CF4}"/>
                </a:ext>
              </a:extLst>
            </p:cNvPr>
            <p:cNvSpPr txBox="1"/>
            <p:nvPr/>
          </p:nvSpPr>
          <p:spPr>
            <a:xfrm>
              <a:off x="704850" y="2046854"/>
              <a:ext cx="285826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LNG</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 선복량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신규인도량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선박해체량</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24" name="직선 연결선 23">
              <a:extLst>
                <a:ext uri="{FF2B5EF4-FFF2-40B4-BE49-F238E27FC236}">
                  <a16:creationId xmlns:a16="http://schemas.microsoft.com/office/drawing/2014/main" id="{77DF6C9B-A470-DF03-2EC8-5B42BA601B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55F6A57-97C4-AAEA-23D2-EB73CF03D91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LPG</a:t>
            </a:r>
            <a:r>
              <a:rPr lang="ko-KR" altLang="en-US" dirty="0"/>
              <a:t>선 </a:t>
            </a:r>
            <a:r>
              <a:rPr lang="ko-KR" altLang="en-US" dirty="0" err="1"/>
              <a:t>선복량은</a:t>
            </a:r>
            <a:r>
              <a:rPr lang="ko-KR" altLang="en-US" dirty="0"/>
              <a:t> 지난 </a:t>
            </a:r>
            <a:r>
              <a:rPr lang="en-US" altLang="ko-KR" dirty="0"/>
              <a:t>20</a:t>
            </a:r>
            <a:r>
              <a:rPr lang="ko-KR" altLang="en-US" dirty="0"/>
              <a:t>년간 지속적으로 성장하며 </a:t>
            </a:r>
            <a:r>
              <a:rPr lang="en-US" altLang="ko-KR" dirty="0"/>
              <a:t>’22</a:t>
            </a:r>
            <a:r>
              <a:rPr lang="ko-KR" altLang="en-US" dirty="0"/>
              <a:t>년 </a:t>
            </a:r>
            <a:r>
              <a:rPr lang="en-US" altLang="ko-KR" dirty="0"/>
              <a:t>3,943</a:t>
            </a:r>
            <a:r>
              <a:rPr lang="ko-KR" altLang="en-US" dirty="0"/>
              <a:t>만</a:t>
            </a:r>
            <a:r>
              <a:rPr lang="en-US" altLang="ko-KR" dirty="0"/>
              <a:t>m</a:t>
            </a:r>
            <a:r>
              <a:rPr lang="en-US" altLang="ko-KR" sz="1600" baseline="30000" dirty="0"/>
              <a:t>3</a:t>
            </a:r>
            <a:r>
              <a:rPr lang="ko-KR" altLang="en-US" dirty="0"/>
              <a:t>를 기록했음</a:t>
            </a:r>
            <a:r>
              <a:rPr lang="en-US" altLang="ko-KR" dirty="0"/>
              <a:t>. ’23</a:t>
            </a:r>
            <a:r>
              <a:rPr lang="ko-KR" altLang="en-US" dirty="0"/>
              <a:t>년 </a:t>
            </a:r>
            <a:r>
              <a:rPr lang="ko-KR" altLang="en-US" dirty="0" err="1"/>
              <a:t>선복량은</a:t>
            </a:r>
            <a:r>
              <a:rPr lang="ko-KR" altLang="en-US" dirty="0"/>
              <a:t> </a:t>
            </a:r>
            <a:r>
              <a:rPr lang="en-US" altLang="ko-KR" dirty="0"/>
              <a:t>2019</a:t>
            </a:r>
            <a:r>
              <a:rPr lang="ko-KR" altLang="en-US" dirty="0"/>
              <a:t>년 대비 </a:t>
            </a:r>
            <a:r>
              <a:rPr lang="en-US" altLang="ko-KR" dirty="0"/>
              <a:t>6.9% </a:t>
            </a:r>
            <a:r>
              <a:rPr lang="ko-KR" altLang="en-US" dirty="0"/>
              <a:t>증가한 </a:t>
            </a:r>
            <a:r>
              <a:rPr lang="en-US" altLang="ko-KR" dirty="0"/>
              <a:t>4,216</a:t>
            </a:r>
            <a:r>
              <a:rPr lang="ko-KR" altLang="en-US" dirty="0"/>
              <a:t>만</a:t>
            </a:r>
            <a:r>
              <a:rPr lang="en-US" altLang="ko-KR" dirty="0"/>
              <a:t>m</a:t>
            </a:r>
            <a:r>
              <a:rPr lang="en-US" altLang="ko-KR" baseline="30000" dirty="0"/>
              <a:t>3</a:t>
            </a:r>
            <a:r>
              <a:rPr lang="ko-KR" altLang="en-US" dirty="0"/>
              <a:t>를 기록할 전망임</a:t>
            </a:r>
            <a:r>
              <a:rPr lang="en-US" altLang="ko-KR" dirty="0"/>
              <a:t>. LNG</a:t>
            </a:r>
            <a:r>
              <a:rPr lang="ko-KR" altLang="en-US" dirty="0"/>
              <a:t>선 </a:t>
            </a:r>
            <a:r>
              <a:rPr lang="ko-KR" altLang="en-US" dirty="0" err="1"/>
              <a:t>선복량은</a:t>
            </a:r>
            <a:r>
              <a:rPr lang="ko-KR" altLang="en-US" dirty="0"/>
              <a:t> </a:t>
            </a:r>
            <a:r>
              <a:rPr lang="en-US" altLang="ko-KR" dirty="0"/>
              <a:t>’06</a:t>
            </a:r>
            <a:r>
              <a:rPr lang="ko-KR" altLang="en-US" dirty="0"/>
              <a:t>년 이후 연평균 </a:t>
            </a:r>
            <a:r>
              <a:rPr lang="en-US" altLang="ko-KR" dirty="0"/>
              <a:t>9.5%</a:t>
            </a:r>
            <a:r>
              <a:rPr lang="ko-KR" altLang="en-US" dirty="0"/>
              <a:t>로 성장하여 </a:t>
            </a:r>
            <a:r>
              <a:rPr lang="en-US" altLang="ko-KR" dirty="0"/>
              <a:t>2023</a:t>
            </a:r>
            <a:r>
              <a:rPr lang="ko-KR" altLang="en-US" dirty="0"/>
              <a:t>년에는 </a:t>
            </a:r>
            <a:r>
              <a:rPr lang="en-US" altLang="ko-KR" dirty="0"/>
              <a:t>1</a:t>
            </a:r>
            <a:r>
              <a:rPr lang="ko-KR" altLang="en-US" dirty="0"/>
              <a:t>억</a:t>
            </a:r>
            <a:r>
              <a:rPr lang="en-US" altLang="ko-KR" dirty="0"/>
              <a:t>746</a:t>
            </a:r>
            <a:r>
              <a:rPr lang="ko-KR" altLang="en-US" dirty="0"/>
              <a:t>만</a:t>
            </a:r>
            <a:r>
              <a:rPr lang="en-US" altLang="ko-KR" dirty="0"/>
              <a:t>m</a:t>
            </a:r>
            <a:r>
              <a:rPr lang="en-US" altLang="ko-KR" baseline="30000" dirty="0"/>
              <a:t>3</a:t>
            </a:r>
            <a:r>
              <a:rPr lang="ko-KR" altLang="en-US" dirty="0"/>
              <a:t>를 기록할 전망</a:t>
            </a:r>
          </a:p>
        </p:txBody>
      </p:sp>
      <p:sp>
        <p:nvSpPr>
          <p:cNvPr id="11" name="TextBox 10">
            <a:extLst>
              <a:ext uri="{FF2B5EF4-FFF2-40B4-BE49-F238E27FC236}">
                <a16:creationId xmlns:a16="http://schemas.microsoft.com/office/drawing/2014/main" id="{077FF363-BD2F-61EF-D830-196FEF6DE7B7}"/>
              </a:ext>
            </a:extLst>
          </p:cNvPr>
          <p:cNvSpPr txBox="1"/>
          <p:nvPr/>
        </p:nvSpPr>
        <p:spPr>
          <a:xfrm>
            <a:off x="500380" y="5984550"/>
            <a:ext cx="4104000" cy="246221"/>
          </a:xfrm>
          <a:prstGeom prst="rect">
            <a:avLst/>
          </a:prstGeom>
          <a:noFill/>
        </p:spPr>
        <p:txBody>
          <a:bodyPr wrap="square" lIns="0" tIns="0" rIns="0" bIns="0" rtlCol="0">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Clarksons</a:t>
            </a:r>
            <a:b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b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기준</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7" name="TextBox 16">
            <a:extLst>
              <a:ext uri="{FF2B5EF4-FFF2-40B4-BE49-F238E27FC236}">
                <a16:creationId xmlns:a16="http://schemas.microsoft.com/office/drawing/2014/main" id="{CCEC6272-A417-1869-F7FD-A3B486135824}"/>
              </a:ext>
            </a:extLst>
          </p:cNvPr>
          <p:cNvSpPr txBox="1"/>
          <p:nvPr/>
        </p:nvSpPr>
        <p:spPr>
          <a:xfrm>
            <a:off x="4122559" y="2542125"/>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천 </a:t>
            </a:r>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m</a:t>
            </a:r>
            <a:r>
              <a:rPr lang="en-US" altLang="ko-KR" sz="800" baseline="300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3</a:t>
            </a:r>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p>
        </p:txBody>
      </p:sp>
      <p:sp>
        <p:nvSpPr>
          <p:cNvPr id="19" name="TextBox 18">
            <a:extLst>
              <a:ext uri="{FF2B5EF4-FFF2-40B4-BE49-F238E27FC236}">
                <a16:creationId xmlns:a16="http://schemas.microsoft.com/office/drawing/2014/main" id="{EB1EF73B-0171-024B-726D-B92A93604B23}"/>
              </a:ext>
            </a:extLst>
          </p:cNvPr>
          <p:cNvSpPr txBox="1"/>
          <p:nvPr/>
        </p:nvSpPr>
        <p:spPr>
          <a:xfrm>
            <a:off x="464917" y="2542125"/>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천 </a:t>
            </a:r>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m</a:t>
            </a:r>
            <a:r>
              <a:rPr lang="en-US" altLang="ko-KR" sz="800" baseline="300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3</a:t>
            </a:r>
            <a:r>
              <a:rPr lang="en-US" altLang="ko-KR" sz="800" dirty="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p>
        </p:txBody>
      </p:sp>
      <p:sp>
        <p:nvSpPr>
          <p:cNvPr id="8" name="TextBox 7">
            <a:extLst>
              <a:ext uri="{FF2B5EF4-FFF2-40B4-BE49-F238E27FC236}">
                <a16:creationId xmlns:a16="http://schemas.microsoft.com/office/drawing/2014/main" id="{93FD66D0-6126-D66F-04C5-BDF2008B8135}"/>
              </a:ext>
            </a:extLst>
          </p:cNvPr>
          <p:cNvSpPr txBox="1"/>
          <p:nvPr/>
        </p:nvSpPr>
        <p:spPr>
          <a:xfrm>
            <a:off x="5132388" y="5984550"/>
            <a:ext cx="4104000" cy="246221"/>
          </a:xfrm>
          <a:prstGeom prst="rect">
            <a:avLst/>
          </a:prstGeom>
          <a:noFill/>
        </p:spPr>
        <p:txBody>
          <a:bodyPr wrap="square" lIns="0" tIns="0" rIns="0" bIns="0" rtlCol="0" anchor="b">
            <a:spAutoFit/>
          </a:bodyPr>
          <a:lstStyle/>
          <a:p>
            <a: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en-US" altLang="ko-KR" sz="80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Clarksons</a:t>
            </a:r>
            <a:b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br>
            <a: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2023</a:t>
            </a:r>
            <a:r>
              <a:rPr lang="ko-KR" altLang="en-US"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8</a:t>
            </a:r>
            <a:r>
              <a:rPr lang="ko-KR" altLang="en-US"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기준</a:t>
            </a:r>
            <a:endPar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41" name="TextBox 40">
            <a:extLst>
              <a:ext uri="{FF2B5EF4-FFF2-40B4-BE49-F238E27FC236}">
                <a16:creationId xmlns:a16="http://schemas.microsoft.com/office/drawing/2014/main" id="{BD1975EC-F7BE-3B1F-7F32-242D4F2F9819}"/>
              </a:ext>
            </a:extLst>
          </p:cNvPr>
          <p:cNvSpPr txBox="1"/>
          <p:nvPr/>
        </p:nvSpPr>
        <p:spPr>
          <a:xfrm>
            <a:off x="8777512" y="2542125"/>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r>
              <a:rPr lang="ko-KR" altLang="en-US"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천 </a:t>
            </a:r>
            <a:r>
              <a:rPr lang="en-US" altLang="ko-KR"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m3)</a:t>
            </a:r>
          </a:p>
        </p:txBody>
      </p:sp>
      <p:sp>
        <p:nvSpPr>
          <p:cNvPr id="42" name="TextBox 41">
            <a:extLst>
              <a:ext uri="{FF2B5EF4-FFF2-40B4-BE49-F238E27FC236}">
                <a16:creationId xmlns:a16="http://schemas.microsoft.com/office/drawing/2014/main" id="{126129DE-4CCB-7D3D-0AE7-B1FBF063891A}"/>
              </a:ext>
            </a:extLst>
          </p:cNvPr>
          <p:cNvSpPr txBox="1"/>
          <p:nvPr/>
        </p:nvSpPr>
        <p:spPr>
          <a:xfrm>
            <a:off x="5111919" y="2542125"/>
            <a:ext cx="666750" cy="215444"/>
          </a:xfrm>
          <a:prstGeom prst="rect">
            <a:avLst/>
          </a:prstGeom>
          <a:noFill/>
        </p:spPr>
        <p:txBody>
          <a:bodyPr wrap="square" lIns="36000" rIns="36000" rtlCol="0">
            <a:spAutoFit/>
          </a:bodyPr>
          <a:lstStyle/>
          <a:p>
            <a:pPr defTabSz="429814"/>
            <a:r>
              <a:rPr lang="en-US" altLang="ko-KR"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r>
              <a:rPr lang="ko-KR" altLang="en-US"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천 </a:t>
            </a:r>
            <a:r>
              <a:rPr lang="en-US" altLang="ko-KR"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m</a:t>
            </a:r>
            <a:r>
              <a:rPr lang="en-US" altLang="ko-KR" sz="800" baseline="300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3</a:t>
            </a:r>
            <a:r>
              <a:rPr lang="en-US" altLang="ko-KR" sz="800">
                <a:gradFill>
                  <a:gsLst>
                    <a:gs pos="0">
                      <a:schemeClr val="tx1">
                        <a:lumMod val="75000"/>
                        <a:lumOff val="25000"/>
                      </a:schemeClr>
                    </a:gs>
                    <a:gs pos="99000">
                      <a:schemeClr val="tx1">
                        <a:lumMod val="75000"/>
                        <a:lumOff val="25000"/>
                      </a:schemeClr>
                    </a:gs>
                  </a:gsLst>
                  <a:lin ang="5400000" scaled="1"/>
                </a:gradFill>
                <a:ea typeface="맑은 고딕" panose="020B0503020000020004" pitchFamily="50" charset="-127"/>
                <a:cs typeface="Univers for KPMG"/>
              </a:rPr>
              <a:t>)</a:t>
            </a:r>
          </a:p>
        </p:txBody>
      </p:sp>
      <p:graphicFrame>
        <p:nvGraphicFramePr>
          <p:cNvPr id="43" name="차트 42">
            <a:extLst>
              <a:ext uri="{FF2B5EF4-FFF2-40B4-BE49-F238E27FC236}">
                <a16:creationId xmlns:a16="http://schemas.microsoft.com/office/drawing/2014/main" id="{6E1E56CE-1890-DBC5-E3D7-308C685CF546}"/>
              </a:ext>
            </a:extLst>
          </p:cNvPr>
          <p:cNvGraphicFramePr/>
          <p:nvPr>
            <p:extLst>
              <p:ext uri="{D42A27DB-BD31-4B8C-83A1-F6EECF244321}">
                <p14:modId xmlns:p14="http://schemas.microsoft.com/office/powerpoint/2010/main" val="3762500513"/>
              </p:ext>
            </p:extLst>
          </p:nvPr>
        </p:nvGraphicFramePr>
        <p:xfrm>
          <a:off x="5133051" y="2565399"/>
          <a:ext cx="4283999" cy="3311525"/>
        </p:xfrm>
        <a:graphic>
          <a:graphicData uri="http://schemas.openxmlformats.org/drawingml/2006/chart">
            <c:chart xmlns:c="http://schemas.openxmlformats.org/drawingml/2006/chart" xmlns:r="http://schemas.openxmlformats.org/officeDocument/2006/relationships" r:id="rId4"/>
          </a:graphicData>
        </a:graphic>
      </p:graphicFrame>
      <p:pic>
        <p:nvPicPr>
          <p:cNvPr id="2" name="그림 1">
            <a:extLst>
              <a:ext uri="{FF2B5EF4-FFF2-40B4-BE49-F238E27FC236}">
                <a16:creationId xmlns:a16="http://schemas.microsoft.com/office/drawing/2014/main" id="{F0B134F6-76C9-9986-3C62-6616C2ACCF13}"/>
              </a:ext>
            </a:extLst>
          </p:cNvPr>
          <p:cNvPicPr preferRelativeResize="0">
            <a:picLocks/>
          </p:cNvPicPr>
          <p:nvPr/>
        </p:nvPicPr>
        <p:blipFill>
          <a:blip r:embed="rId5"/>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178222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③ 가스선</a:t>
            </a:r>
            <a:r>
              <a:rPr lang="en-US" altLang="ko-KR"/>
              <a:t>:</a:t>
            </a:r>
            <a:r>
              <a:rPr lang="ko-KR" altLang="en-US"/>
              <a:t> 신조선</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solidFill>
                  <a:srgbClr val="595959"/>
                </a:solidFill>
              </a:rPr>
              <a:t>LNG</a:t>
            </a:r>
            <a:r>
              <a:rPr lang="ko-KR" altLang="en-US" dirty="0">
                <a:solidFill>
                  <a:srgbClr val="595959"/>
                </a:solidFill>
              </a:rPr>
              <a:t>선 선박 발주는 </a:t>
            </a:r>
            <a:r>
              <a:rPr lang="en-US" altLang="ko-KR" dirty="0"/>
              <a:t>’</a:t>
            </a:r>
            <a:r>
              <a:rPr lang="en-US" altLang="ko-KR" dirty="0">
                <a:solidFill>
                  <a:srgbClr val="595959"/>
                </a:solidFill>
              </a:rPr>
              <a:t>20</a:t>
            </a:r>
            <a:r>
              <a:rPr lang="ko-KR" altLang="en-US" dirty="0">
                <a:solidFill>
                  <a:srgbClr val="595959"/>
                </a:solidFill>
              </a:rPr>
              <a:t>년 이후 급격히</a:t>
            </a:r>
            <a:r>
              <a:rPr lang="en-US" altLang="ko-KR" dirty="0">
                <a:solidFill>
                  <a:srgbClr val="595959"/>
                </a:solidFill>
              </a:rPr>
              <a:t> </a:t>
            </a:r>
            <a:r>
              <a:rPr lang="ko-KR" altLang="en-US" dirty="0">
                <a:solidFill>
                  <a:srgbClr val="595959"/>
                </a:solidFill>
              </a:rPr>
              <a:t>증가하며 </a:t>
            </a:r>
            <a:r>
              <a:rPr lang="en-US" altLang="ko-KR" dirty="0"/>
              <a:t>’</a:t>
            </a:r>
            <a:r>
              <a:rPr lang="en-US" altLang="ko-KR" dirty="0">
                <a:solidFill>
                  <a:srgbClr val="595959"/>
                </a:solidFill>
              </a:rPr>
              <a:t>22</a:t>
            </a:r>
            <a:r>
              <a:rPr lang="ko-KR" altLang="en-US" dirty="0">
                <a:solidFill>
                  <a:srgbClr val="595959"/>
                </a:solidFill>
              </a:rPr>
              <a:t>년 총 </a:t>
            </a:r>
            <a:r>
              <a:rPr lang="en-US" altLang="ko-KR" dirty="0">
                <a:solidFill>
                  <a:srgbClr val="595959"/>
                </a:solidFill>
              </a:rPr>
              <a:t>3,152</a:t>
            </a:r>
            <a:r>
              <a:rPr lang="ko-KR" altLang="en-US" dirty="0">
                <a:solidFill>
                  <a:srgbClr val="595959"/>
                </a:solidFill>
              </a:rPr>
              <a:t>만</a:t>
            </a:r>
            <a:r>
              <a:rPr lang="en-US" altLang="ko-KR" dirty="0">
                <a:solidFill>
                  <a:srgbClr val="595959"/>
                </a:solidFill>
              </a:rPr>
              <a:t>m</a:t>
            </a:r>
            <a:r>
              <a:rPr lang="en-US" altLang="ko-KR" baseline="30000" dirty="0">
                <a:solidFill>
                  <a:srgbClr val="595959"/>
                </a:solidFill>
              </a:rPr>
              <a:t>3</a:t>
            </a:r>
            <a:r>
              <a:rPr lang="ko-KR" altLang="en-US" dirty="0">
                <a:solidFill>
                  <a:srgbClr val="595959"/>
                </a:solidFill>
              </a:rPr>
              <a:t>를</a:t>
            </a:r>
            <a:r>
              <a:rPr lang="en-US" altLang="ko-KR" dirty="0">
                <a:solidFill>
                  <a:srgbClr val="595959"/>
                </a:solidFill>
              </a:rPr>
              <a:t> </a:t>
            </a:r>
            <a:r>
              <a:rPr lang="ko-KR" altLang="en-US" dirty="0">
                <a:solidFill>
                  <a:srgbClr val="595959"/>
                </a:solidFill>
              </a:rPr>
              <a:t>기록</a:t>
            </a:r>
            <a:r>
              <a:rPr lang="en-US" altLang="ko-KR" dirty="0">
                <a:solidFill>
                  <a:srgbClr val="595959"/>
                </a:solidFill>
              </a:rPr>
              <a:t>. </a:t>
            </a:r>
            <a:r>
              <a:rPr lang="en-US" altLang="ko-KR" dirty="0"/>
              <a:t>’</a:t>
            </a:r>
            <a:r>
              <a:rPr lang="en-US" altLang="ko-KR" dirty="0">
                <a:solidFill>
                  <a:srgbClr val="595959"/>
                </a:solidFill>
              </a:rPr>
              <a:t>23</a:t>
            </a:r>
            <a:r>
              <a:rPr lang="ko-KR" altLang="en-US" dirty="0">
                <a:solidFill>
                  <a:srgbClr val="595959"/>
                </a:solidFill>
              </a:rPr>
              <a:t>년 </a:t>
            </a:r>
            <a:r>
              <a:rPr lang="en-US" altLang="ko-KR" dirty="0">
                <a:solidFill>
                  <a:srgbClr val="595959"/>
                </a:solidFill>
              </a:rPr>
              <a:t>9</a:t>
            </a:r>
            <a:r>
              <a:rPr lang="ko-KR" altLang="en-US" dirty="0">
                <a:solidFill>
                  <a:srgbClr val="595959"/>
                </a:solidFill>
              </a:rPr>
              <a:t>월까지의 </a:t>
            </a:r>
            <a:r>
              <a:rPr lang="ko-KR" altLang="en-US" dirty="0" err="1">
                <a:solidFill>
                  <a:srgbClr val="595959"/>
                </a:solidFill>
              </a:rPr>
              <a:t>발주량은</a:t>
            </a:r>
            <a:r>
              <a:rPr lang="ko-KR" altLang="en-US" dirty="0">
                <a:solidFill>
                  <a:srgbClr val="595959"/>
                </a:solidFill>
              </a:rPr>
              <a:t> 공급과잉의 우려로 인해 전년 동기간 대비 </a:t>
            </a:r>
            <a:r>
              <a:rPr lang="en-US" altLang="ko-KR" dirty="0">
                <a:solidFill>
                  <a:srgbClr val="595959"/>
                </a:solidFill>
              </a:rPr>
              <a:t>70% </a:t>
            </a:r>
            <a:r>
              <a:rPr lang="ko-KR" altLang="en-US" dirty="0">
                <a:solidFill>
                  <a:srgbClr val="595959"/>
                </a:solidFill>
              </a:rPr>
              <a:t>감소한 </a:t>
            </a:r>
            <a:r>
              <a:rPr lang="en-US" altLang="ko-KR" dirty="0">
                <a:solidFill>
                  <a:srgbClr val="595959"/>
                </a:solidFill>
              </a:rPr>
              <a:t>745</a:t>
            </a:r>
            <a:r>
              <a:rPr lang="ko-KR" altLang="en-US" dirty="0">
                <a:solidFill>
                  <a:srgbClr val="595959"/>
                </a:solidFill>
              </a:rPr>
              <a:t>만</a:t>
            </a:r>
            <a:r>
              <a:rPr lang="en-US" altLang="ko-KR" dirty="0">
                <a:solidFill>
                  <a:srgbClr val="595959"/>
                </a:solidFill>
              </a:rPr>
              <a:t>m</a:t>
            </a:r>
            <a:r>
              <a:rPr lang="en-US" altLang="ko-KR" baseline="30000" dirty="0">
                <a:solidFill>
                  <a:srgbClr val="595959"/>
                </a:solidFill>
              </a:rPr>
              <a:t>3</a:t>
            </a:r>
            <a:r>
              <a:rPr lang="ko-KR" altLang="en-US" dirty="0">
                <a:solidFill>
                  <a:srgbClr val="595959"/>
                </a:solidFill>
              </a:rPr>
              <a:t>를 기록</a:t>
            </a:r>
            <a:r>
              <a:rPr lang="en-US" altLang="ko-KR" dirty="0">
                <a:solidFill>
                  <a:srgbClr val="595959"/>
                </a:solidFill>
              </a:rPr>
              <a:t>. LPG</a:t>
            </a:r>
            <a:r>
              <a:rPr lang="ko-KR" altLang="en-US" dirty="0">
                <a:solidFill>
                  <a:srgbClr val="595959"/>
                </a:solidFill>
              </a:rPr>
              <a:t>선</a:t>
            </a:r>
            <a:r>
              <a:rPr lang="en-US" altLang="ko-KR" dirty="0">
                <a:solidFill>
                  <a:srgbClr val="595959"/>
                </a:solidFill>
              </a:rPr>
              <a:t>, LNG</a:t>
            </a:r>
            <a:r>
              <a:rPr lang="ko-KR" altLang="en-US" dirty="0">
                <a:solidFill>
                  <a:srgbClr val="595959"/>
                </a:solidFill>
              </a:rPr>
              <a:t>선의 오더잔고는 </a:t>
            </a:r>
            <a:r>
              <a:rPr lang="en-US" altLang="ko-KR" dirty="0"/>
              <a:t>’</a:t>
            </a:r>
            <a:r>
              <a:rPr lang="en-US" altLang="ko-KR" dirty="0">
                <a:solidFill>
                  <a:srgbClr val="595959"/>
                </a:solidFill>
              </a:rPr>
              <a:t>18</a:t>
            </a:r>
            <a:r>
              <a:rPr lang="ko-KR" altLang="en-US" dirty="0">
                <a:solidFill>
                  <a:srgbClr val="595959"/>
                </a:solidFill>
              </a:rPr>
              <a:t>년 이후 지속 증가하여</a:t>
            </a:r>
            <a:r>
              <a:rPr lang="en-US" altLang="ko-KR" dirty="0">
                <a:solidFill>
                  <a:srgbClr val="595959"/>
                </a:solidFill>
              </a:rPr>
              <a:t> </a:t>
            </a:r>
            <a:br>
              <a:rPr lang="en-US" altLang="ko-KR" dirty="0">
                <a:solidFill>
                  <a:srgbClr val="595959"/>
                </a:solidFill>
              </a:rPr>
            </a:br>
            <a:r>
              <a:rPr lang="en-US" altLang="ko-KR" dirty="0"/>
              <a:t>’</a:t>
            </a:r>
            <a:r>
              <a:rPr lang="en-US" altLang="ko-KR" dirty="0">
                <a:solidFill>
                  <a:srgbClr val="595959"/>
                </a:solidFill>
              </a:rPr>
              <a:t>22</a:t>
            </a:r>
            <a:r>
              <a:rPr lang="ko-KR" altLang="en-US" dirty="0">
                <a:solidFill>
                  <a:srgbClr val="595959"/>
                </a:solidFill>
              </a:rPr>
              <a:t>년 기준 전체 선복량 대비 오더잔고는 </a:t>
            </a:r>
            <a:r>
              <a:rPr lang="en-US" altLang="ko-KR" dirty="0">
                <a:solidFill>
                  <a:srgbClr val="595959"/>
                </a:solidFill>
              </a:rPr>
              <a:t>LPG</a:t>
            </a:r>
            <a:r>
              <a:rPr lang="ko-KR" altLang="en-US" dirty="0">
                <a:solidFill>
                  <a:srgbClr val="595959"/>
                </a:solidFill>
              </a:rPr>
              <a:t>선 </a:t>
            </a:r>
            <a:r>
              <a:rPr lang="en-US" altLang="ko-KR" dirty="0">
                <a:solidFill>
                  <a:srgbClr val="595959"/>
                </a:solidFill>
              </a:rPr>
              <a:t>22.8%, LNG</a:t>
            </a:r>
            <a:r>
              <a:rPr lang="ko-KR" altLang="en-US" dirty="0">
                <a:solidFill>
                  <a:srgbClr val="595959"/>
                </a:solidFill>
              </a:rPr>
              <a:t>선 </a:t>
            </a:r>
            <a:r>
              <a:rPr lang="en-US" altLang="ko-KR" dirty="0">
                <a:solidFill>
                  <a:srgbClr val="595959"/>
                </a:solidFill>
              </a:rPr>
              <a:t>27.0%</a:t>
            </a:r>
            <a:r>
              <a:rPr lang="ko-KR" altLang="en-US" dirty="0">
                <a:solidFill>
                  <a:srgbClr val="595959"/>
                </a:solidFill>
              </a:rPr>
              <a:t>로 높은 수치를 보임</a:t>
            </a:r>
            <a:endParaRPr lang="en-US" altLang="ko-KR" dirty="0">
              <a:solidFill>
                <a:srgbClr val="595959"/>
              </a:solidFill>
            </a:endParaRP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4082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가스</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 신규 발주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14EFA28-492C-4EA0-C019-D001A9D16813}"/>
              </a:ext>
            </a:extLst>
          </p:cNvPr>
          <p:cNvSpPr txBox="1"/>
          <p:nvPr/>
        </p:nvSpPr>
        <p:spPr>
          <a:xfrm>
            <a:off x="495582" y="5975463"/>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aphicFrame>
        <p:nvGraphicFramePr>
          <p:cNvPr id="15" name="차트 14">
            <a:extLst>
              <a:ext uri="{FF2B5EF4-FFF2-40B4-BE49-F238E27FC236}">
                <a16:creationId xmlns:a16="http://schemas.microsoft.com/office/drawing/2014/main" id="{CE0211F5-3784-5585-7744-DE6456AB0A2D}"/>
              </a:ext>
            </a:extLst>
          </p:cNvPr>
          <p:cNvGraphicFramePr/>
          <p:nvPr>
            <p:extLst>
              <p:ext uri="{D42A27DB-BD31-4B8C-83A1-F6EECF244321}">
                <p14:modId xmlns:p14="http://schemas.microsoft.com/office/powerpoint/2010/main" val="3514933825"/>
              </p:ext>
            </p:extLst>
          </p:nvPr>
        </p:nvGraphicFramePr>
        <p:xfrm>
          <a:off x="488949" y="2565399"/>
          <a:ext cx="4284663" cy="331152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44587D4D-8FF1-5900-1397-BD9B32437701}"/>
              </a:ext>
            </a:extLst>
          </p:cNvPr>
          <p:cNvSpPr txBox="1"/>
          <p:nvPr/>
        </p:nvSpPr>
        <p:spPr>
          <a:xfrm>
            <a:off x="4074350" y="2572523"/>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r>
              <a:rPr lang="ko-KR" altLang="en-US"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척</a:t>
            </a:r>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endParaRPr lang="ko-KR" altLang="en-US"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endParaRPr>
          </a:p>
        </p:txBody>
      </p:sp>
      <p:grpSp>
        <p:nvGrpSpPr>
          <p:cNvPr id="19" name="그룹 18">
            <a:extLst>
              <a:ext uri="{FF2B5EF4-FFF2-40B4-BE49-F238E27FC236}">
                <a16:creationId xmlns:a16="http://schemas.microsoft.com/office/drawing/2014/main" id="{CF9C30CE-F502-809B-41E6-AA694EF80B4E}"/>
              </a:ext>
            </a:extLst>
          </p:cNvPr>
          <p:cNvGrpSpPr/>
          <p:nvPr/>
        </p:nvGrpSpPr>
        <p:grpSpPr>
          <a:xfrm>
            <a:off x="5132388" y="2180439"/>
            <a:ext cx="4284000" cy="276837"/>
            <a:chOff x="704850" y="2013298"/>
            <a:chExt cx="4140200" cy="276837"/>
          </a:xfrm>
        </p:grpSpPr>
        <p:sp>
          <p:nvSpPr>
            <p:cNvPr id="20" name="TextBox 19">
              <a:extLst>
                <a:ext uri="{FF2B5EF4-FFF2-40B4-BE49-F238E27FC236}">
                  <a16:creationId xmlns:a16="http://schemas.microsoft.com/office/drawing/2014/main" id="{886CA594-2EC6-CC4B-9A7C-A853E889C181}"/>
                </a:ext>
              </a:extLst>
            </p:cNvPr>
            <p:cNvSpPr txBox="1"/>
            <p:nvPr/>
          </p:nvSpPr>
          <p:spPr>
            <a:xfrm>
              <a:off x="704850" y="2046854"/>
              <a:ext cx="13617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가스선 오더잔고 추이</a:t>
              </a:r>
            </a:p>
          </p:txBody>
        </p:sp>
        <p:cxnSp>
          <p:nvCxnSpPr>
            <p:cNvPr id="21" name="직선 연결선 20">
              <a:extLst>
                <a:ext uri="{FF2B5EF4-FFF2-40B4-BE49-F238E27FC236}">
                  <a16:creationId xmlns:a16="http://schemas.microsoft.com/office/drawing/2014/main" id="{73A776F0-47DC-F5AA-E9ED-E40183EE577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F6D96909-8F99-13B4-6C42-7A61EEA5680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7" name="차트 26">
            <a:extLst>
              <a:ext uri="{FF2B5EF4-FFF2-40B4-BE49-F238E27FC236}">
                <a16:creationId xmlns:a16="http://schemas.microsoft.com/office/drawing/2014/main" id="{5D3820F2-831C-3E39-0E01-67515A48D9BB}"/>
              </a:ext>
            </a:extLst>
          </p:cNvPr>
          <p:cNvGraphicFramePr/>
          <p:nvPr>
            <p:extLst>
              <p:ext uri="{D42A27DB-BD31-4B8C-83A1-F6EECF244321}">
                <p14:modId xmlns:p14="http://schemas.microsoft.com/office/powerpoint/2010/main" val="3928454402"/>
              </p:ext>
            </p:extLst>
          </p:nvPr>
        </p:nvGraphicFramePr>
        <p:xfrm>
          <a:off x="5132388" y="2565399"/>
          <a:ext cx="4284662" cy="33115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6E88A53E-8C20-7432-7F0A-947DD113C656}"/>
              </a:ext>
            </a:extLst>
          </p:cNvPr>
          <p:cNvSpPr txBox="1"/>
          <p:nvPr/>
        </p:nvSpPr>
        <p:spPr>
          <a:xfrm>
            <a:off x="8568010" y="2572523"/>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endParaRPr lang="ko-KR" altLang="en-US"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endParaRPr>
          </a:p>
        </p:txBody>
      </p:sp>
      <p:sp>
        <p:nvSpPr>
          <p:cNvPr id="32" name="TextBox 31">
            <a:extLst>
              <a:ext uri="{FF2B5EF4-FFF2-40B4-BE49-F238E27FC236}">
                <a16:creationId xmlns:a16="http://schemas.microsoft.com/office/drawing/2014/main" id="{0B75161C-A4FD-38E0-A2D2-DC710AD59BFD}"/>
              </a:ext>
            </a:extLst>
          </p:cNvPr>
          <p:cNvSpPr txBox="1"/>
          <p:nvPr/>
        </p:nvSpPr>
        <p:spPr>
          <a:xfrm>
            <a:off x="5161678" y="2572523"/>
            <a:ext cx="666750" cy="215444"/>
          </a:xfrm>
          <a:prstGeom prst="rect">
            <a:avLst/>
          </a:prstGeom>
          <a:noFill/>
        </p:spPr>
        <p:txBody>
          <a:bodyPr wrap="square" lIns="36000" rIns="36000" rtlCol="0">
            <a:spAutoFit/>
          </a:bodyPr>
          <a:lstStyle/>
          <a:p>
            <a:pPr defTabSz="429814"/>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r>
              <a:rPr lang="ko-KR" altLang="en-US"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천 </a:t>
            </a:r>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m</a:t>
            </a:r>
            <a:r>
              <a:rPr lang="en-US" altLang="ko-KR" sz="800" baseline="300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3</a:t>
            </a:r>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p>
        </p:txBody>
      </p:sp>
      <p:sp>
        <p:nvSpPr>
          <p:cNvPr id="33" name="TextBox 1">
            <a:extLst>
              <a:ext uri="{FF2B5EF4-FFF2-40B4-BE49-F238E27FC236}">
                <a16:creationId xmlns:a16="http://schemas.microsoft.com/office/drawing/2014/main" id="{7A745304-F9F6-1AE8-12E8-A351FC8351CD}"/>
              </a:ext>
            </a:extLst>
          </p:cNvPr>
          <p:cNvSpPr txBox="1"/>
          <p:nvPr/>
        </p:nvSpPr>
        <p:spPr>
          <a:xfrm>
            <a:off x="5137434" y="5975463"/>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년은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 전망치</a:t>
            </a:r>
          </a:p>
        </p:txBody>
      </p:sp>
      <p:cxnSp>
        <p:nvCxnSpPr>
          <p:cNvPr id="5" name="직선 연결선 4">
            <a:extLst>
              <a:ext uri="{FF2B5EF4-FFF2-40B4-BE49-F238E27FC236}">
                <a16:creationId xmlns:a16="http://schemas.microsoft.com/office/drawing/2014/main" id="{D12DB6AF-5AF4-50AF-E593-F557E785AAE6}"/>
              </a:ext>
            </a:extLst>
          </p:cNvPr>
          <p:cNvCxnSpPr/>
          <p:nvPr/>
        </p:nvCxnSpPr>
        <p:spPr>
          <a:xfrm>
            <a:off x="4185901" y="2930316"/>
            <a:ext cx="0" cy="2808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62E548-1445-8ACF-5A0D-799E621973B6}"/>
              </a:ext>
            </a:extLst>
          </p:cNvPr>
          <p:cNvSpPr txBox="1"/>
          <p:nvPr/>
        </p:nvSpPr>
        <p:spPr>
          <a:xfrm>
            <a:off x="503100" y="257252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r>
              <a:rPr lang="ko-KR" altLang="en-US"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천 </a:t>
            </a:r>
            <a:r>
              <a:rPr lang="en-US" altLang="ko-KR"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m</a:t>
            </a:r>
            <a:r>
              <a:rPr lang="en-US" altLang="ko-KR" sz="800" baseline="300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3</a:t>
            </a:r>
            <a:r>
              <a:rPr lang="en-US" altLang="ko-KR"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rPr>
              <a:t>)</a:t>
            </a:r>
          </a:p>
        </p:txBody>
      </p:sp>
      <p:pic>
        <p:nvPicPr>
          <p:cNvPr id="7" name="그림 6">
            <a:extLst>
              <a:ext uri="{FF2B5EF4-FFF2-40B4-BE49-F238E27FC236}">
                <a16:creationId xmlns:a16="http://schemas.microsoft.com/office/drawing/2014/main" id="{9E8A4382-5678-C755-9904-36122AE46853}"/>
              </a:ext>
            </a:extLst>
          </p:cNvPr>
          <p:cNvPicPr preferRelativeResize="0">
            <a:picLocks/>
          </p:cNvPicPr>
          <p:nvPr/>
        </p:nvPicPr>
        <p:blipFill>
          <a:blip r:embed="rId5"/>
          <a:stretch>
            <a:fillRect/>
          </a:stretch>
        </p:blipFill>
        <p:spPr>
          <a:xfrm>
            <a:off x="7437050" y="239568"/>
            <a:ext cx="1980000" cy="360000"/>
          </a:xfrm>
          <a:prstGeom prst="rect">
            <a:avLst/>
          </a:prstGeom>
        </p:spPr>
      </p:pic>
    </p:spTree>
    <p:extLst>
      <p:ext uri="{BB962C8B-B14F-4D97-AF65-F5344CB8AC3E}">
        <p14:creationId xmlns:p14="http://schemas.microsoft.com/office/powerpoint/2010/main" val="6320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④ 컨테이너선</a:t>
            </a:r>
            <a:r>
              <a:rPr lang="en-US" altLang="ko-KR"/>
              <a:t>: </a:t>
            </a:r>
            <a:r>
              <a:rPr lang="ko-KR" altLang="en-US"/>
              <a:t>운임 동향 및</a:t>
            </a:r>
            <a:r>
              <a:rPr lang="en-US" altLang="ko-KR"/>
              <a:t> </a:t>
            </a:r>
            <a:r>
              <a:rPr lang="ko-KR" altLang="en-US"/>
              <a:t>용선료</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err="1"/>
              <a:t>팬데믹</a:t>
            </a:r>
            <a:r>
              <a:rPr lang="ko-KR" altLang="en-US"/>
              <a:t> 기간 중 수급 불균형으로 고운임 시황을 형성하던 컨테이너 시장은 </a:t>
            </a:r>
            <a:r>
              <a:rPr lang="en-US" altLang="ko-KR"/>
              <a:t>’21</a:t>
            </a:r>
            <a:r>
              <a:rPr lang="ko-KR" altLang="en-US"/>
              <a:t>년 하반기부터 높은 인플레이션에 따른 글로벌 긴축으로 수요 위축</a:t>
            </a:r>
            <a:r>
              <a:rPr lang="en-US" altLang="ko-KR"/>
              <a:t>, </a:t>
            </a:r>
            <a:r>
              <a:rPr lang="ko-KR" altLang="en-US"/>
              <a:t>각국의 포스트 코로나 정책으로 인한 항만 적체 해소</a:t>
            </a:r>
            <a:r>
              <a:rPr lang="en-US" altLang="ko-KR"/>
              <a:t> </a:t>
            </a:r>
            <a:r>
              <a:rPr lang="ko-KR" altLang="en-US"/>
              <a:t>등으로 운임지수 하락 추세</a:t>
            </a:r>
            <a:r>
              <a:rPr lang="en-US" altLang="ko-KR"/>
              <a:t>. </a:t>
            </a:r>
            <a:r>
              <a:rPr lang="ko-KR" altLang="en-US"/>
              <a:t>컨테이너선의 대표 지수인 </a:t>
            </a:r>
            <a:r>
              <a:rPr lang="ko-KR" altLang="en-US" err="1"/>
              <a:t>중국발</a:t>
            </a:r>
            <a:r>
              <a:rPr lang="ko-KR" altLang="en-US"/>
              <a:t> 컨테이너 운임지수</a:t>
            </a:r>
            <a:r>
              <a:rPr lang="en-US" altLang="ko-KR"/>
              <a:t>(CCFI)</a:t>
            </a:r>
            <a:r>
              <a:rPr lang="ko-KR" altLang="en-US"/>
              <a:t>는</a:t>
            </a:r>
            <a:r>
              <a:rPr lang="en-US" altLang="ko-KR"/>
              <a:t> ’23</a:t>
            </a:r>
            <a:r>
              <a:rPr lang="ko-KR" altLang="en-US"/>
              <a:t>년 </a:t>
            </a:r>
            <a:r>
              <a:rPr lang="en-US" altLang="ko-KR"/>
              <a:t>3</a:t>
            </a:r>
            <a:r>
              <a:rPr lang="ko-KR" altLang="en-US"/>
              <a:t>분기 기준 </a:t>
            </a:r>
            <a:r>
              <a:rPr lang="en-US" altLang="ko-KR"/>
              <a:t>876</a:t>
            </a:r>
            <a:r>
              <a:rPr lang="ko-KR" altLang="en-US"/>
              <a:t>으로 전년 동기 대비 </a:t>
            </a:r>
            <a:r>
              <a:rPr lang="en-US" altLang="ko-KR"/>
              <a:t>70.3% </a:t>
            </a:r>
            <a:r>
              <a:rPr lang="ko-KR" altLang="en-US"/>
              <a:t>하락</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69017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컨테이너선 운임 및 용선료</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CF9C30CE-F502-809B-41E6-AA694EF80B4E}"/>
              </a:ext>
            </a:extLst>
          </p:cNvPr>
          <p:cNvGrpSpPr/>
          <p:nvPr/>
        </p:nvGrpSpPr>
        <p:grpSpPr>
          <a:xfrm>
            <a:off x="5132388" y="2180439"/>
            <a:ext cx="4283999" cy="276837"/>
            <a:chOff x="704850" y="2013298"/>
            <a:chExt cx="4140200" cy="276837"/>
          </a:xfrm>
        </p:grpSpPr>
        <p:sp>
          <p:nvSpPr>
            <p:cNvPr id="20" name="TextBox 19">
              <a:extLst>
                <a:ext uri="{FF2B5EF4-FFF2-40B4-BE49-F238E27FC236}">
                  <a16:creationId xmlns:a16="http://schemas.microsoft.com/office/drawing/2014/main" id="{886CA594-2EC6-CC4B-9A7C-A853E889C181}"/>
                </a:ext>
              </a:extLst>
            </p:cNvPr>
            <p:cNvSpPr txBox="1"/>
            <p:nvPr/>
          </p:nvSpPr>
          <p:spPr>
            <a:xfrm>
              <a:off x="704850" y="2046854"/>
              <a:ext cx="122076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선형별</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용선료 추이</a:t>
              </a:r>
            </a:p>
          </p:txBody>
        </p:sp>
        <p:cxnSp>
          <p:nvCxnSpPr>
            <p:cNvPr id="21" name="직선 연결선 20">
              <a:extLst>
                <a:ext uri="{FF2B5EF4-FFF2-40B4-BE49-F238E27FC236}">
                  <a16:creationId xmlns:a16="http://schemas.microsoft.com/office/drawing/2014/main" id="{73A776F0-47DC-F5AA-E9ED-E40183EE577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F6D96909-8F99-13B4-6C42-7A61EEA5680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3" name="차트 22">
            <a:extLst>
              <a:ext uri="{FF2B5EF4-FFF2-40B4-BE49-F238E27FC236}">
                <a16:creationId xmlns:a16="http://schemas.microsoft.com/office/drawing/2014/main" id="{76B80DED-AC4B-71D1-CF58-7D32E5C85B3F}"/>
              </a:ext>
            </a:extLst>
          </p:cNvPr>
          <p:cNvGraphicFramePr/>
          <p:nvPr>
            <p:extLst>
              <p:ext uri="{D42A27DB-BD31-4B8C-83A1-F6EECF244321}">
                <p14:modId xmlns:p14="http://schemas.microsoft.com/office/powerpoint/2010/main" val="874776499"/>
              </p:ext>
            </p:extLst>
          </p:nvPr>
        </p:nvGraphicFramePr>
        <p:xfrm>
          <a:off x="5051322" y="2565402"/>
          <a:ext cx="4409767" cy="3311523"/>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id="{B6C357B6-DD4E-1BF0-36EB-2B4812200C22}"/>
              </a:ext>
            </a:extLst>
          </p:cNvPr>
          <p:cNvSpPr txBox="1"/>
          <p:nvPr/>
        </p:nvSpPr>
        <p:spPr>
          <a:xfrm>
            <a:off x="488950" y="5735649"/>
            <a:ext cx="4419588" cy="492443"/>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CCFI - China Containerized Freight Index(</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중국발</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컨테이너 운임지수</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a:t>
            </a: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SCFI - Shanghai Containerized Freight Index(</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상하이발 컨테이너 운임지수</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a:t>
            </a:r>
          </a:p>
        </p:txBody>
      </p:sp>
      <p:graphicFrame>
        <p:nvGraphicFramePr>
          <p:cNvPr id="25" name="차트 24">
            <a:extLst>
              <a:ext uri="{FF2B5EF4-FFF2-40B4-BE49-F238E27FC236}">
                <a16:creationId xmlns:a16="http://schemas.microsoft.com/office/drawing/2014/main" id="{4EF7744B-610E-2585-88D1-0CFF92E19E20}"/>
              </a:ext>
            </a:extLst>
          </p:cNvPr>
          <p:cNvGraphicFramePr/>
          <p:nvPr>
            <p:extLst>
              <p:ext uri="{D42A27DB-BD31-4B8C-83A1-F6EECF244321}">
                <p14:modId xmlns:p14="http://schemas.microsoft.com/office/powerpoint/2010/main" val="2113517965"/>
              </p:ext>
            </p:extLst>
          </p:nvPr>
        </p:nvGraphicFramePr>
        <p:xfrm>
          <a:off x="482498" y="2565405"/>
          <a:ext cx="4426040" cy="3311520"/>
        </p:xfrm>
        <a:graphic>
          <a:graphicData uri="http://schemas.openxmlformats.org/drawingml/2006/chart">
            <c:chart xmlns:c="http://schemas.openxmlformats.org/drawingml/2006/chart" xmlns:r="http://schemas.openxmlformats.org/officeDocument/2006/relationships" r:id="rId3"/>
          </a:graphicData>
        </a:graphic>
      </p:graphicFrame>
      <p:sp>
        <p:nvSpPr>
          <p:cNvPr id="38" name="TextBox 37">
            <a:extLst>
              <a:ext uri="{FF2B5EF4-FFF2-40B4-BE49-F238E27FC236}">
                <a16:creationId xmlns:a16="http://schemas.microsoft.com/office/drawing/2014/main" id="{1960C86B-48FD-1122-4143-DB404905FAB9}"/>
              </a:ext>
            </a:extLst>
          </p:cNvPr>
          <p:cNvSpPr txBox="1"/>
          <p:nvPr/>
        </p:nvSpPr>
        <p:spPr>
          <a:xfrm>
            <a:off x="5120065" y="255308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rPr>
              <a:t>($/Day)</a:t>
            </a:r>
            <a:endParaRPr lang="ko-KR" altLang="en-US"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endParaRPr>
          </a:p>
        </p:txBody>
      </p:sp>
      <p:sp>
        <p:nvSpPr>
          <p:cNvPr id="39" name="TextBox 38">
            <a:extLst>
              <a:ext uri="{FF2B5EF4-FFF2-40B4-BE49-F238E27FC236}">
                <a16:creationId xmlns:a16="http://schemas.microsoft.com/office/drawing/2014/main" id="{CE364681-3EB4-A81A-7302-1FE1BE12B7DF}"/>
              </a:ext>
            </a:extLst>
          </p:cNvPr>
          <p:cNvSpPr txBox="1"/>
          <p:nvPr/>
        </p:nvSpPr>
        <p:spPr>
          <a:xfrm>
            <a:off x="5132388" y="5735649"/>
            <a:ext cx="4323814" cy="492443"/>
          </a:xfrm>
          <a:prstGeom prst="rect">
            <a:avLst/>
          </a:prstGeom>
          <a:noFill/>
        </p:spPr>
        <p:txBody>
          <a:bodyPr wrap="square" lIns="0" tIns="0" rIns="0" bIns="0" rtlCol="0">
            <a:spAutoFit/>
          </a:bodyPr>
          <a:lstStyle/>
          <a:p>
            <a:pPr marL="355600" indent="-3556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355600" indent="-3556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pPr marL="355600" indent="-3556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Neo-Panamax</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는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9,000 TEU, Intermediate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는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6,800TEU, </a:t>
            </a:r>
          </a:p>
          <a:p>
            <a:pPr marL="355600" indent="-355600"/>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Narrow Beam</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은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4,400TEU, Feeder</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는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2,750 TEU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기준</a:t>
            </a:r>
          </a:p>
        </p:txBody>
      </p:sp>
      <p:pic>
        <p:nvPicPr>
          <p:cNvPr id="7" name="그림 6">
            <a:extLst>
              <a:ext uri="{FF2B5EF4-FFF2-40B4-BE49-F238E27FC236}">
                <a16:creationId xmlns:a16="http://schemas.microsoft.com/office/drawing/2014/main" id="{F61FE13A-A8A1-4FEA-CE4C-02BC921EC25C}"/>
              </a:ext>
            </a:extLst>
          </p:cNvPr>
          <p:cNvPicPr preferRelativeResize="0">
            <a:picLocks/>
          </p:cNvPicPr>
          <p:nvPr/>
        </p:nvPicPr>
        <p:blipFill>
          <a:blip r:embed="rId4"/>
          <a:stretch>
            <a:fillRect/>
          </a:stretch>
        </p:blipFill>
        <p:spPr>
          <a:xfrm>
            <a:off x="7437050" y="235006"/>
            <a:ext cx="1980000" cy="360000"/>
          </a:xfrm>
          <a:prstGeom prst="rect">
            <a:avLst/>
          </a:prstGeom>
        </p:spPr>
      </p:pic>
      <p:sp>
        <p:nvSpPr>
          <p:cNvPr id="2" name="TextBox 1">
            <a:extLst>
              <a:ext uri="{FF2B5EF4-FFF2-40B4-BE49-F238E27FC236}">
                <a16:creationId xmlns:a16="http://schemas.microsoft.com/office/drawing/2014/main" id="{11957827-B84E-F039-C8D3-C4B4EE24917A}"/>
              </a:ext>
            </a:extLst>
          </p:cNvPr>
          <p:cNvSpPr txBox="1"/>
          <p:nvPr/>
        </p:nvSpPr>
        <p:spPr>
          <a:xfrm>
            <a:off x="340032" y="2553083"/>
            <a:ext cx="502919" cy="215444"/>
          </a:xfrm>
          <a:prstGeom prst="rect">
            <a:avLst/>
          </a:prstGeom>
          <a:noFill/>
        </p:spPr>
        <p:txBody>
          <a:bodyPr wrap="square" lIns="36000" rIns="36000" rtlCol="0">
            <a:spAutoFit/>
          </a:bodyPr>
          <a:lstStyle/>
          <a:p>
            <a:pPr algn="ctr" defTabSz="429814">
              <a:defRPr sz="800" b="0" i="0" u="none" strike="noStrike" kern="1200" baseline="0">
                <a:solidFill>
                  <a:schemeClr val="tx1">
                    <a:lumMod val="65000"/>
                    <a:lumOff val="35000"/>
                  </a:schemeClr>
                </a:solidFill>
                <a:latin typeface="+mn-lt"/>
                <a:ea typeface="+mn-ea"/>
                <a:cs typeface="+mn-cs"/>
              </a:defRPr>
            </a:pPr>
            <a:r>
              <a:rPr lang="en-US" altLang="ko-KR" sz="800" dirty="0">
                <a:gradFill>
                  <a:gsLst>
                    <a:gs pos="0">
                      <a:schemeClr val="tx1">
                        <a:lumMod val="65000"/>
                        <a:lumOff val="35000"/>
                      </a:schemeClr>
                    </a:gs>
                    <a:gs pos="99000">
                      <a:schemeClr val="tx1">
                        <a:lumMod val="65000"/>
                        <a:lumOff val="35000"/>
                      </a:schemeClr>
                    </a:gs>
                  </a:gsLst>
                  <a:lin ang="5400000" scaled="1"/>
                </a:gradFill>
              </a:rPr>
              <a:t>(pt)</a:t>
            </a:r>
            <a:endParaRPr lang="ko-KR" altLang="en-US" sz="800" dirty="0">
              <a:gradFill>
                <a:gsLst>
                  <a:gs pos="0">
                    <a:schemeClr val="tx1">
                      <a:lumMod val="65000"/>
                      <a:lumOff val="35000"/>
                    </a:schemeClr>
                  </a:gs>
                  <a:gs pos="99000">
                    <a:schemeClr val="tx1">
                      <a:lumMod val="65000"/>
                      <a:lumOff val="35000"/>
                    </a:schemeClr>
                  </a:gs>
                </a:gsLst>
                <a:lin ang="5400000" scaled="1"/>
              </a:gradFill>
            </a:endParaRPr>
          </a:p>
        </p:txBody>
      </p:sp>
      <p:sp>
        <p:nvSpPr>
          <p:cNvPr id="3" name="TextBox 2">
            <a:extLst>
              <a:ext uri="{FF2B5EF4-FFF2-40B4-BE49-F238E27FC236}">
                <a16:creationId xmlns:a16="http://schemas.microsoft.com/office/drawing/2014/main" id="{E84152D3-FE8D-E87E-16BF-9CB284ED2BAF}"/>
              </a:ext>
            </a:extLst>
          </p:cNvPr>
          <p:cNvSpPr txBox="1"/>
          <p:nvPr/>
        </p:nvSpPr>
        <p:spPr>
          <a:xfrm>
            <a:off x="4413817" y="2553083"/>
            <a:ext cx="502919" cy="215444"/>
          </a:xfrm>
          <a:prstGeom prst="rect">
            <a:avLst/>
          </a:prstGeom>
          <a:noFill/>
        </p:spPr>
        <p:txBody>
          <a:bodyPr wrap="square" lIns="36000" rIns="36000" rtlCol="0">
            <a:spAutoFit/>
          </a:bodyPr>
          <a:lstStyle/>
          <a:p>
            <a:pPr algn="ctr" defTabSz="429814">
              <a:defRPr sz="800" b="0" i="0" u="none" strike="noStrike" kern="1200" baseline="0">
                <a:solidFill>
                  <a:schemeClr val="tx1">
                    <a:lumMod val="65000"/>
                    <a:lumOff val="35000"/>
                  </a:schemeClr>
                </a:solidFill>
                <a:latin typeface="+mn-lt"/>
                <a:ea typeface="+mn-ea"/>
                <a:cs typeface="+mn-cs"/>
              </a:defRPr>
            </a:pPr>
            <a:r>
              <a:rPr lang="en-US" altLang="ko-KR" sz="800" dirty="0">
                <a:gradFill>
                  <a:gsLst>
                    <a:gs pos="0">
                      <a:schemeClr val="tx1">
                        <a:lumMod val="65000"/>
                        <a:lumOff val="35000"/>
                      </a:schemeClr>
                    </a:gs>
                    <a:gs pos="99000">
                      <a:schemeClr val="tx1">
                        <a:lumMod val="65000"/>
                        <a:lumOff val="35000"/>
                      </a:schemeClr>
                    </a:gs>
                  </a:gsLst>
                  <a:lin ang="5400000" scaled="1"/>
                </a:gradFill>
              </a:rPr>
              <a:t>(pt)</a:t>
            </a:r>
            <a:endParaRPr lang="ko-KR" altLang="en-US" sz="800" dirty="0">
              <a:gradFill>
                <a:gsLst>
                  <a:gs pos="0">
                    <a:schemeClr val="tx1">
                      <a:lumMod val="65000"/>
                      <a:lumOff val="35000"/>
                    </a:schemeClr>
                  </a:gs>
                  <a:gs pos="99000">
                    <a:schemeClr val="tx1">
                      <a:lumMod val="65000"/>
                      <a:lumOff val="35000"/>
                    </a:schemeClr>
                  </a:gs>
                </a:gsLst>
                <a:lin ang="5400000" scaled="1"/>
              </a:gradFill>
            </a:endParaRPr>
          </a:p>
        </p:txBody>
      </p:sp>
    </p:spTree>
    <p:extLst>
      <p:ext uri="{BB962C8B-B14F-4D97-AF65-F5344CB8AC3E}">
        <p14:creationId xmlns:p14="http://schemas.microsoft.com/office/powerpoint/2010/main" val="337149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3" name="Table 24">
            <a:extLst>
              <a:ext uri="{FF2B5EF4-FFF2-40B4-BE49-F238E27FC236}">
                <a16:creationId xmlns:a16="http://schemas.microsoft.com/office/drawing/2014/main" id="{D550357E-4C79-3BBB-1C7E-87798C59BB10}"/>
              </a:ext>
            </a:extLst>
          </p:cNvPr>
          <p:cNvGraphicFramePr>
            <a:graphicFrameLocks/>
          </p:cNvGraphicFramePr>
          <p:nvPr>
            <p:extLst>
              <p:ext uri="{D42A27DB-BD31-4B8C-83A1-F6EECF244321}">
                <p14:modId xmlns:p14="http://schemas.microsoft.com/office/powerpoint/2010/main" val="72821789"/>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bg1"/>
                          </a:solidFill>
                          <a:effectLst/>
                          <a:uLnTx/>
                          <a:uFillTx/>
                          <a:latin typeface="+mj-ea"/>
                          <a:ea typeface="+mj-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bg1"/>
                          </a:solidFill>
                          <a:effectLst/>
                          <a:uLnTx/>
                          <a:uFillTx/>
                          <a:latin typeface="+mj-ea"/>
                          <a:ea typeface="+mj-ea"/>
                          <a:cs typeface="+mn-cs"/>
                        </a:rPr>
                        <a:t>글로벌 주요 경제 지표</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bg1"/>
                          </a:solidFill>
                          <a:effectLst/>
                          <a:uLnTx/>
                          <a:uFillTx/>
                          <a:latin typeface="+mj-ea"/>
                          <a:ea typeface="+mj-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개요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Ⅲ.</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해운산업 현황 및 전망</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벌크선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탱커선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가스선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컨테이너선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chemeClr val="tx2"/>
                          </a:solidFill>
                          <a:latin typeface="+mn-ea"/>
                          <a:ea typeface="+mn-ea"/>
                        </a:rPr>
                        <a:t>9</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51681"/>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Ⅳ.</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500" b="0" dirty="0">
                          <a:ln>
                            <a:solidFill>
                              <a:schemeClr val="accent1">
                                <a:alpha val="0"/>
                              </a:schemeClr>
                            </a:solidFill>
                          </a:ln>
                          <a:solidFill>
                            <a:schemeClr val="tx2"/>
                          </a:solidFill>
                          <a:latin typeface="+mn-ea"/>
                          <a:ea typeface="+mn-ea"/>
                        </a:rPr>
                        <a:t>32</a:t>
                      </a:r>
                      <a:endParaRPr lang="en-GB" sz="1500" b="0" dirty="0">
                        <a:ln>
                          <a:solidFill>
                            <a:schemeClr val="accent1">
                              <a:alpha val="0"/>
                            </a:schemeClr>
                          </a:solidFill>
                        </a:ln>
                        <a:solidFill>
                          <a:schemeClr val="tx2"/>
                        </a:solidFill>
                        <a:latin typeface="+mn-ea"/>
                        <a:ea typeface="+mn-ea"/>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746396"/>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Ⅴ.</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결론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40</a:t>
                      </a:r>
                      <a:endPar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409931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8321180D-593B-F001-8EED-508819F78168}"/>
              </a:ext>
            </a:extLst>
          </p:cNvPr>
          <p:cNvSpPr/>
          <p:nvPr/>
        </p:nvSpPr>
        <p:spPr>
          <a:xfrm>
            <a:off x="5543551" y="4171950"/>
            <a:ext cx="3614738" cy="11918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9" name="직사각형 18">
            <a:extLst>
              <a:ext uri="{FF2B5EF4-FFF2-40B4-BE49-F238E27FC236}">
                <a16:creationId xmlns:a16="http://schemas.microsoft.com/office/drawing/2014/main" id="{BD4F87D5-B176-EAAF-77DB-DABC3F43767C}"/>
              </a:ext>
            </a:extLst>
          </p:cNvPr>
          <p:cNvSpPr/>
          <p:nvPr/>
        </p:nvSpPr>
        <p:spPr>
          <a:xfrm>
            <a:off x="784172" y="4408480"/>
            <a:ext cx="3714900" cy="9553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④ 컨테이너선</a:t>
            </a:r>
            <a:r>
              <a:rPr lang="en-US" altLang="ko-KR"/>
              <a:t>: </a:t>
            </a:r>
            <a:r>
              <a:rPr lang="ko-KR" altLang="en-US"/>
              <a:t>수요</a:t>
            </a:r>
            <a:r>
              <a:rPr lang="en-US" altLang="ko-KR"/>
              <a:t>/</a:t>
            </a:r>
            <a:r>
              <a:rPr lang="ko-KR" altLang="en-US"/>
              <a:t>공급 </a:t>
            </a:r>
            <a:r>
              <a:rPr lang="en-US" altLang="ko-KR"/>
              <a:t>Balance </a:t>
            </a:r>
            <a:r>
              <a:rPr lang="ko-KR" altLang="en-US"/>
              <a:t>및</a:t>
            </a:r>
            <a:r>
              <a:rPr lang="en-US" altLang="ko-KR"/>
              <a:t> </a:t>
            </a:r>
            <a:r>
              <a:rPr lang="ko-KR" altLang="en-US"/>
              <a:t>운송 서비스 수요</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IMO</a:t>
            </a:r>
            <a:r>
              <a:rPr lang="ko-KR" altLang="en-US" dirty="0"/>
              <a:t>가 탄소배출 감축을 위한 규제를 </a:t>
            </a:r>
            <a:r>
              <a:rPr lang="ko-KR" altLang="en-US" dirty="0" err="1"/>
              <a:t>강화시킴에</a:t>
            </a:r>
            <a:r>
              <a:rPr lang="ko-KR" altLang="en-US" dirty="0"/>
              <a:t> 따라</a:t>
            </a:r>
            <a:r>
              <a:rPr lang="en-US" altLang="ko-KR" dirty="0"/>
              <a:t> </a:t>
            </a:r>
            <a:r>
              <a:rPr lang="ko-KR" altLang="en-US" dirty="0"/>
              <a:t>글로벌 선사들이 </a:t>
            </a:r>
            <a:r>
              <a:rPr lang="en-US" altLang="ko-KR" dirty="0"/>
              <a:t>’20~’21</a:t>
            </a:r>
            <a:r>
              <a:rPr lang="ko-KR" altLang="en-US" dirty="0"/>
              <a:t>년 기간 동안 친환경 선박을 대규모로 주문하며</a:t>
            </a:r>
            <a:r>
              <a:rPr lang="en-US" altLang="ko-KR" dirty="0"/>
              <a:t> ’23</a:t>
            </a:r>
            <a:r>
              <a:rPr lang="ko-KR" altLang="en-US" dirty="0"/>
              <a:t>년 신조 선박 </a:t>
            </a:r>
            <a:r>
              <a:rPr lang="ko-KR" altLang="en-US" dirty="0" err="1"/>
              <a:t>인도량은</a:t>
            </a:r>
            <a:r>
              <a:rPr lang="ko-KR" altLang="en-US" dirty="0"/>
              <a:t> 크게 증가</a:t>
            </a:r>
            <a:r>
              <a:rPr lang="en-US" altLang="ko-KR" dirty="0"/>
              <a:t>.</a:t>
            </a:r>
            <a:r>
              <a:rPr lang="ko-KR" altLang="en-US" dirty="0"/>
              <a:t> 반면 최근 글로벌 경기 둔화로 물동량이 저하되면서 수요</a:t>
            </a:r>
            <a:r>
              <a:rPr lang="en-US" altLang="ko-KR" dirty="0"/>
              <a:t>·</a:t>
            </a:r>
            <a:r>
              <a:rPr lang="ko-KR" altLang="en-US" dirty="0"/>
              <a:t>공급 불균형이 장기화되고 있음</a:t>
            </a:r>
            <a:r>
              <a:rPr lang="en-US" altLang="ko-KR" dirty="0"/>
              <a:t>. </a:t>
            </a:r>
            <a:r>
              <a:rPr lang="ko-KR" altLang="en-US" dirty="0"/>
              <a:t>다만 </a:t>
            </a:r>
            <a:r>
              <a:rPr lang="en-US" altLang="ko-KR" dirty="0"/>
              <a:t>’24</a:t>
            </a:r>
            <a:r>
              <a:rPr lang="ko-KR" altLang="en-US" dirty="0"/>
              <a:t>년 </a:t>
            </a:r>
            <a:r>
              <a:rPr lang="ko-KR" altLang="en-US" dirty="0" err="1"/>
              <a:t>미약하게나마</a:t>
            </a:r>
            <a:r>
              <a:rPr lang="ko-KR" altLang="en-US" dirty="0"/>
              <a:t> 글로벌 경제 회복세가 유지되면서 물동량은 소폭 증가할 것으로 전망 </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1"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234703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컨테이너선 수급 밸런스</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추이 및 전망</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7" name="차트 15">
            <a:extLst>
              <a:ext uri="{FF2B5EF4-FFF2-40B4-BE49-F238E27FC236}">
                <a16:creationId xmlns:a16="http://schemas.microsoft.com/office/drawing/2014/main" id="{C012134D-4FB4-D5F8-E478-2A5313D82EF6}"/>
              </a:ext>
            </a:extLst>
          </p:cNvPr>
          <p:cNvGraphicFramePr/>
          <p:nvPr>
            <p:extLst>
              <p:ext uri="{D42A27DB-BD31-4B8C-83A1-F6EECF244321}">
                <p14:modId xmlns:p14="http://schemas.microsoft.com/office/powerpoint/2010/main" val="3837695212"/>
              </p:ext>
            </p:extLst>
          </p:nvPr>
        </p:nvGraphicFramePr>
        <p:xfrm>
          <a:off x="488948" y="2565399"/>
          <a:ext cx="4284665" cy="331152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9BB79B07-3568-497B-0C3A-E41962FF4745}"/>
              </a:ext>
            </a:extLst>
          </p:cNvPr>
          <p:cNvSpPr txBox="1"/>
          <p:nvPr/>
        </p:nvSpPr>
        <p:spPr>
          <a:xfrm>
            <a:off x="475324" y="2538103"/>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rPr>
              <a:t>(%)</a:t>
            </a:r>
            <a:endParaRPr lang="ko-KR" altLang="en-US" sz="800" dirty="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endParaRPr>
          </a:p>
        </p:txBody>
      </p:sp>
      <p:sp>
        <p:nvSpPr>
          <p:cNvPr id="9" name="TextBox 8">
            <a:extLst>
              <a:ext uri="{FF2B5EF4-FFF2-40B4-BE49-F238E27FC236}">
                <a16:creationId xmlns:a16="http://schemas.microsoft.com/office/drawing/2014/main" id="{CA052AAF-FF0C-8710-6048-15EB7F9EAF8E}"/>
              </a:ext>
            </a:extLst>
          </p:cNvPr>
          <p:cNvSpPr txBox="1"/>
          <p:nvPr/>
        </p:nvSpPr>
        <p:spPr>
          <a:xfrm>
            <a:off x="488950"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grpSp>
        <p:nvGrpSpPr>
          <p:cNvPr id="2" name="그룹 1">
            <a:extLst>
              <a:ext uri="{FF2B5EF4-FFF2-40B4-BE49-F238E27FC236}">
                <a16:creationId xmlns:a16="http://schemas.microsoft.com/office/drawing/2014/main" id="{D397B9CA-8BB6-E10B-E5EC-02391E220C58}"/>
              </a:ext>
            </a:extLst>
          </p:cNvPr>
          <p:cNvGrpSpPr/>
          <p:nvPr/>
        </p:nvGrpSpPr>
        <p:grpSpPr>
          <a:xfrm>
            <a:off x="5136902" y="2176483"/>
            <a:ext cx="4284001" cy="276837"/>
            <a:chOff x="704850" y="2013298"/>
            <a:chExt cx="4140200" cy="276837"/>
          </a:xfrm>
        </p:grpSpPr>
        <p:sp>
          <p:nvSpPr>
            <p:cNvPr id="3" name="TextBox 2">
              <a:extLst>
                <a:ext uri="{FF2B5EF4-FFF2-40B4-BE49-F238E27FC236}">
                  <a16:creationId xmlns:a16="http://schemas.microsoft.com/office/drawing/2014/main" id="{BE09FC44-235B-153D-C244-BB33BE03EB27}"/>
                </a:ext>
              </a:extLst>
            </p:cNvPr>
            <p:cNvSpPr txBox="1"/>
            <p:nvPr/>
          </p:nvSpPr>
          <p:spPr>
            <a:xfrm>
              <a:off x="704850" y="2046854"/>
              <a:ext cx="262898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컨테이너선 물동량과 증감률 추이 및 전망</a:t>
              </a:r>
            </a:p>
          </p:txBody>
        </p:sp>
        <p:cxnSp>
          <p:nvCxnSpPr>
            <p:cNvPr id="5" name="직선 연결선 4">
              <a:extLst>
                <a:ext uri="{FF2B5EF4-FFF2-40B4-BE49-F238E27FC236}">
                  <a16:creationId xmlns:a16="http://schemas.microsoft.com/office/drawing/2014/main" id="{D1DE1374-11E6-EAEF-5618-8C364BA646A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96AFD9C2-8F98-EA60-6E66-5FF35E3F51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1CA2F71-675C-5440-507D-C75EAC75EE83}"/>
              </a:ext>
            </a:extLst>
          </p:cNvPr>
          <p:cNvSpPr txBox="1"/>
          <p:nvPr/>
        </p:nvSpPr>
        <p:spPr>
          <a:xfrm>
            <a:off x="5140756" y="5973286"/>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 </a:t>
            </a:r>
          </a:p>
        </p:txBody>
      </p:sp>
      <p:graphicFrame>
        <p:nvGraphicFramePr>
          <p:cNvPr id="14" name="차트 13">
            <a:extLst>
              <a:ext uri="{FF2B5EF4-FFF2-40B4-BE49-F238E27FC236}">
                <a16:creationId xmlns:a16="http://schemas.microsoft.com/office/drawing/2014/main" id="{9E098893-78A2-9959-A7C8-3224EFE31F18}"/>
              </a:ext>
            </a:extLst>
          </p:cNvPr>
          <p:cNvGraphicFramePr/>
          <p:nvPr>
            <p:extLst>
              <p:ext uri="{D42A27DB-BD31-4B8C-83A1-F6EECF244321}">
                <p14:modId xmlns:p14="http://schemas.microsoft.com/office/powerpoint/2010/main" val="2701721118"/>
              </p:ext>
            </p:extLst>
          </p:nvPr>
        </p:nvGraphicFramePr>
        <p:xfrm>
          <a:off x="5140756" y="2508250"/>
          <a:ext cx="4441394" cy="3311515"/>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78803DF5-D4ED-16B8-E7BB-656F29D9388F}"/>
              </a:ext>
            </a:extLst>
          </p:cNvPr>
          <p:cNvSpPr txBox="1"/>
          <p:nvPr/>
        </p:nvSpPr>
        <p:spPr>
          <a:xfrm>
            <a:off x="5132387" y="2538103"/>
            <a:ext cx="666750" cy="215444"/>
          </a:xfrm>
          <a:prstGeom prst="rect">
            <a:avLst/>
          </a:prstGeom>
          <a:noFill/>
        </p:spPr>
        <p:txBody>
          <a:bodyPr wrap="square" lIns="36000" rIns="36000" rtlCol="0">
            <a:spAutoFit/>
          </a:bodyPr>
          <a:lstStyle/>
          <a:p>
            <a:pPr defTabSz="429814"/>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a:gradFill>
                  <a:gsLst>
                    <a:gs pos="0">
                      <a:schemeClr val="tx1">
                        <a:lumMod val="65000"/>
                        <a:lumOff val="35000"/>
                      </a:schemeClr>
                    </a:gs>
                    <a:gs pos="99000">
                      <a:schemeClr val="tx1">
                        <a:lumMod val="65000"/>
                        <a:lumOff val="35000"/>
                      </a:schemeClr>
                    </a:gs>
                  </a:gsLst>
                  <a:lin ang="5400000" scaled="1"/>
                </a:gradFill>
                <a:latin typeface="+mn-ea"/>
              </a:rPr>
              <a:t>백만 톤</a:t>
            </a:r>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18" name="TextBox 17">
            <a:extLst>
              <a:ext uri="{FF2B5EF4-FFF2-40B4-BE49-F238E27FC236}">
                <a16:creationId xmlns:a16="http://schemas.microsoft.com/office/drawing/2014/main" id="{C2A630AD-9D86-054F-F7E2-CECFDA9AE515}"/>
              </a:ext>
            </a:extLst>
          </p:cNvPr>
          <p:cNvSpPr txBox="1"/>
          <p:nvPr/>
        </p:nvSpPr>
        <p:spPr>
          <a:xfrm>
            <a:off x="8773451" y="2538103"/>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pic>
        <p:nvPicPr>
          <p:cNvPr id="16" name="그림 15">
            <a:extLst>
              <a:ext uri="{FF2B5EF4-FFF2-40B4-BE49-F238E27FC236}">
                <a16:creationId xmlns:a16="http://schemas.microsoft.com/office/drawing/2014/main" id="{359E3F39-C0A5-2F16-6C79-2E66221028E3}"/>
              </a:ext>
            </a:extLst>
          </p:cNvPr>
          <p:cNvPicPr preferRelativeResize="0">
            <a:picLocks/>
          </p:cNvPicPr>
          <p:nvPr/>
        </p:nvPicPr>
        <p:blipFill>
          <a:blip r:embed="rId5"/>
          <a:stretch>
            <a:fillRect/>
          </a:stretch>
        </p:blipFill>
        <p:spPr>
          <a:xfrm>
            <a:off x="7437050" y="235006"/>
            <a:ext cx="1980000" cy="360000"/>
          </a:xfrm>
          <a:prstGeom prst="rect">
            <a:avLst/>
          </a:prstGeom>
        </p:spPr>
      </p:pic>
      <p:sp>
        <p:nvSpPr>
          <p:cNvPr id="17" name="TextBox 16">
            <a:extLst>
              <a:ext uri="{FF2B5EF4-FFF2-40B4-BE49-F238E27FC236}">
                <a16:creationId xmlns:a16="http://schemas.microsoft.com/office/drawing/2014/main" id="{A91007B4-1563-EB1F-619E-155646CD9AE9}"/>
              </a:ext>
            </a:extLst>
          </p:cNvPr>
          <p:cNvSpPr txBox="1"/>
          <p:nvPr/>
        </p:nvSpPr>
        <p:spPr>
          <a:xfrm>
            <a:off x="4115232" y="2538103"/>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rPr>
              <a:t>(%p)</a:t>
            </a:r>
            <a:endParaRPr lang="ko-KR" altLang="en-US" sz="800">
              <a:gradFill>
                <a:gsLst>
                  <a:gs pos="0">
                    <a:schemeClr val="tx1">
                      <a:lumMod val="65000"/>
                      <a:lumOff val="35000"/>
                    </a:schemeClr>
                  </a:gs>
                  <a:gs pos="99000">
                    <a:schemeClr val="tx1">
                      <a:lumMod val="65000"/>
                      <a:lumOff val="35000"/>
                    </a:schemeClr>
                  </a:gs>
                </a:gsLst>
                <a:lin ang="5400000" scaled="1"/>
              </a:gradFill>
              <a:ea typeface="맑은 고딕" panose="020B0503020000020004" pitchFamily="50" charset="-127"/>
              <a:cs typeface="Univers for KPMG"/>
            </a:endParaRPr>
          </a:p>
        </p:txBody>
      </p:sp>
    </p:spTree>
    <p:extLst>
      <p:ext uri="{BB962C8B-B14F-4D97-AF65-F5344CB8AC3E}">
        <p14:creationId xmlns:p14="http://schemas.microsoft.com/office/powerpoint/2010/main" val="81382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④ 컨테이너선</a:t>
            </a:r>
            <a:r>
              <a:rPr lang="en-US" altLang="ko-KR"/>
              <a:t>: </a:t>
            </a:r>
            <a:r>
              <a:rPr lang="ko-KR" altLang="en-US"/>
              <a:t>운송 서비스 공급</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’22</a:t>
            </a:r>
            <a:r>
              <a:rPr lang="ko-KR" altLang="en-US" dirty="0"/>
              <a:t>년 컨테이너선 </a:t>
            </a:r>
            <a:r>
              <a:rPr lang="ko-KR" altLang="en-US" dirty="0" err="1"/>
              <a:t>선복량은</a:t>
            </a:r>
            <a:r>
              <a:rPr lang="ko-KR" altLang="en-US" dirty="0"/>
              <a:t> </a:t>
            </a:r>
            <a:r>
              <a:rPr lang="en-US" altLang="ko-KR" dirty="0"/>
              <a:t>2,477</a:t>
            </a:r>
            <a:r>
              <a:rPr lang="ko-KR" altLang="en-US" dirty="0"/>
              <a:t>만 </a:t>
            </a:r>
            <a:r>
              <a:rPr lang="en-US" altLang="ko-KR" dirty="0"/>
              <a:t>TEU</a:t>
            </a:r>
            <a:r>
              <a:rPr lang="ko-KR" altLang="en-US" dirty="0"/>
              <a:t>를 기록하며</a:t>
            </a:r>
            <a:r>
              <a:rPr lang="en-US" altLang="ko-KR" dirty="0"/>
              <a:t>, </a:t>
            </a:r>
            <a:r>
              <a:rPr lang="ko-KR" altLang="en-US" dirty="0"/>
              <a:t>전년 대비 </a:t>
            </a:r>
            <a:r>
              <a:rPr lang="en-US" altLang="ko-KR" dirty="0"/>
              <a:t>4.5% </a:t>
            </a:r>
            <a:r>
              <a:rPr lang="ko-KR" altLang="en-US" dirty="0"/>
              <a:t>증가</a:t>
            </a:r>
            <a:r>
              <a:rPr lang="en-US" altLang="ko-KR" dirty="0"/>
              <a:t>. ’23</a:t>
            </a:r>
            <a:r>
              <a:rPr lang="ko-KR" altLang="en-US" dirty="0"/>
              <a:t>년은 전년 대비 </a:t>
            </a:r>
            <a:r>
              <a:rPr lang="en-US" altLang="ko-KR" dirty="0"/>
              <a:t>4.0% </a:t>
            </a:r>
            <a:r>
              <a:rPr lang="ko-KR" altLang="en-US" dirty="0"/>
              <a:t>증가할 전망</a:t>
            </a:r>
            <a:r>
              <a:rPr lang="en-US" altLang="ko-KR" dirty="0"/>
              <a:t>. ’23</a:t>
            </a:r>
            <a:r>
              <a:rPr lang="ko-KR" altLang="en-US" dirty="0"/>
              <a:t>년 </a:t>
            </a:r>
            <a:r>
              <a:rPr lang="en-US" altLang="ko-KR" dirty="0"/>
              <a:t>8</a:t>
            </a:r>
            <a:r>
              <a:rPr lang="ko-KR" altLang="en-US" dirty="0"/>
              <a:t>월 기준 컨테이너선의 </a:t>
            </a:r>
            <a:r>
              <a:rPr lang="en-US" altLang="ko-KR" dirty="0"/>
              <a:t>15</a:t>
            </a:r>
            <a:r>
              <a:rPr lang="ko-KR" altLang="en-US" dirty="0"/>
              <a:t>년 이상 노후선박 비중은 약 </a:t>
            </a:r>
            <a:r>
              <a:rPr lang="en-US" altLang="ko-KR" dirty="0"/>
              <a:t>31%, </a:t>
            </a:r>
            <a:r>
              <a:rPr lang="ko-KR" altLang="en-US" dirty="0"/>
              <a:t>에코선박 비중은 </a:t>
            </a:r>
            <a:r>
              <a:rPr lang="en-US" altLang="ko-KR" dirty="0"/>
              <a:t>39%, </a:t>
            </a:r>
            <a:r>
              <a:rPr lang="ko-KR" altLang="en-US" dirty="0"/>
              <a:t>대체연료 사용 선박 비중은 </a:t>
            </a:r>
            <a:r>
              <a:rPr lang="en-US" altLang="ko-KR" dirty="0"/>
              <a:t>3.4% </a:t>
            </a:r>
            <a:r>
              <a:rPr lang="ko-KR" altLang="en-US" dirty="0"/>
              <a:t>기록</a:t>
            </a:r>
            <a:r>
              <a:rPr lang="en-US" altLang="ko-KR" dirty="0"/>
              <a:t>.</a:t>
            </a:r>
            <a:r>
              <a:rPr lang="ko-KR" altLang="en-US" dirty="0"/>
              <a:t> 향후 에코선박을 중심으로 인도가 증가할 전망임에 따라 전체적인 </a:t>
            </a:r>
            <a:r>
              <a:rPr lang="ko-KR" altLang="en-US" dirty="0" err="1"/>
              <a:t>선복량도</a:t>
            </a:r>
            <a:r>
              <a:rPr lang="ko-KR" altLang="en-US" dirty="0"/>
              <a:t> 함께 증가할 전망</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310148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컨테이너선 선복량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신규인도량</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선박해체량</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2" name="차트 21">
            <a:extLst>
              <a:ext uri="{FF2B5EF4-FFF2-40B4-BE49-F238E27FC236}">
                <a16:creationId xmlns:a16="http://schemas.microsoft.com/office/drawing/2014/main" id="{C8893BF4-DC51-F14F-1543-AD05275B94AA}"/>
              </a:ext>
            </a:extLst>
          </p:cNvPr>
          <p:cNvGraphicFramePr/>
          <p:nvPr>
            <p:extLst>
              <p:ext uri="{D42A27DB-BD31-4B8C-83A1-F6EECF244321}">
                <p14:modId xmlns:p14="http://schemas.microsoft.com/office/powerpoint/2010/main" val="1708248231"/>
              </p:ext>
            </p:extLst>
          </p:nvPr>
        </p:nvGraphicFramePr>
        <p:xfrm>
          <a:off x="482497" y="2582425"/>
          <a:ext cx="4284001" cy="3294499"/>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7D0EA309-FD53-2E09-C100-181B2580F003}"/>
              </a:ext>
            </a:extLst>
          </p:cNvPr>
          <p:cNvSpPr txBox="1"/>
          <p:nvPr/>
        </p:nvSpPr>
        <p:spPr>
          <a:xfrm>
            <a:off x="4120070" y="2517816"/>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천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TEU)</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25" name="TextBox 24">
            <a:extLst>
              <a:ext uri="{FF2B5EF4-FFF2-40B4-BE49-F238E27FC236}">
                <a16:creationId xmlns:a16="http://schemas.microsoft.com/office/drawing/2014/main" id="{4CC6512C-E6CE-5F79-CE91-3220D799C28E}"/>
              </a:ext>
            </a:extLst>
          </p:cNvPr>
          <p:cNvSpPr txBox="1"/>
          <p:nvPr/>
        </p:nvSpPr>
        <p:spPr>
          <a:xfrm>
            <a:off x="462175" y="2517930"/>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천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TEU)</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grpSp>
        <p:nvGrpSpPr>
          <p:cNvPr id="32" name="그룹 31">
            <a:extLst>
              <a:ext uri="{FF2B5EF4-FFF2-40B4-BE49-F238E27FC236}">
                <a16:creationId xmlns:a16="http://schemas.microsoft.com/office/drawing/2014/main" id="{2C7CD099-411C-5970-38DF-ADE956C03C9C}"/>
              </a:ext>
            </a:extLst>
          </p:cNvPr>
          <p:cNvGrpSpPr/>
          <p:nvPr/>
        </p:nvGrpSpPr>
        <p:grpSpPr>
          <a:xfrm>
            <a:off x="5132388" y="2180439"/>
            <a:ext cx="4284000" cy="276837"/>
            <a:chOff x="704850" y="2013298"/>
            <a:chExt cx="4140200" cy="276837"/>
          </a:xfrm>
        </p:grpSpPr>
        <p:sp>
          <p:nvSpPr>
            <p:cNvPr id="33" name="TextBox 32">
              <a:extLst>
                <a:ext uri="{FF2B5EF4-FFF2-40B4-BE49-F238E27FC236}">
                  <a16:creationId xmlns:a16="http://schemas.microsoft.com/office/drawing/2014/main" id="{ED76D814-8A5B-AEBC-ECEF-84A2DA5F17C6}"/>
                </a:ext>
              </a:extLst>
            </p:cNvPr>
            <p:cNvSpPr txBox="1"/>
            <p:nvPr/>
          </p:nvSpPr>
          <p:spPr>
            <a:xfrm>
              <a:off x="704850" y="2046854"/>
              <a:ext cx="16436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컨테이너선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선령별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선복량</a:t>
              </a:r>
            </a:p>
          </p:txBody>
        </p:sp>
        <p:cxnSp>
          <p:nvCxnSpPr>
            <p:cNvPr id="34" name="직선 연결선 33">
              <a:extLst>
                <a:ext uri="{FF2B5EF4-FFF2-40B4-BE49-F238E27FC236}">
                  <a16:creationId xmlns:a16="http://schemas.microsoft.com/office/drawing/2014/main" id="{A61F1A0B-F62E-1231-8EA4-F2E9177EB99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7A8F7189-F5E6-BA56-67A1-BBFC40375F6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4D7387-9327-052F-74D5-43B72F16E19E}"/>
              </a:ext>
            </a:extLst>
          </p:cNvPr>
          <p:cNvSpPr txBox="1"/>
          <p:nvPr/>
        </p:nvSpPr>
        <p:spPr>
          <a:xfrm>
            <a:off x="5132388" y="5966755"/>
            <a:ext cx="4104000" cy="246221"/>
          </a:xfrm>
          <a:prstGeom prst="rect">
            <a:avLst/>
          </a:prstGeom>
          <a:noFill/>
        </p:spPr>
        <p:txBody>
          <a:bodyPr wrap="square" lIns="0" tIns="0" rIns="0" bIns="0" rtlCol="0" anchor="b">
            <a:spAutoFit/>
          </a:bodyPr>
          <a:lstStyle/>
          <a:p>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b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b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8</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endPar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5" name="TextBox 4">
            <a:extLst>
              <a:ext uri="{FF2B5EF4-FFF2-40B4-BE49-F238E27FC236}">
                <a16:creationId xmlns:a16="http://schemas.microsoft.com/office/drawing/2014/main" id="{952F01FA-C085-0A04-F8AD-9D353BCBF240}"/>
              </a:ext>
            </a:extLst>
          </p:cNvPr>
          <p:cNvSpPr txBox="1"/>
          <p:nvPr/>
        </p:nvSpPr>
        <p:spPr>
          <a:xfrm>
            <a:off x="488950" y="5966755"/>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pic>
        <p:nvPicPr>
          <p:cNvPr id="20" name="그림 19">
            <a:extLst>
              <a:ext uri="{FF2B5EF4-FFF2-40B4-BE49-F238E27FC236}">
                <a16:creationId xmlns:a16="http://schemas.microsoft.com/office/drawing/2014/main" id="{B49B0B90-8D21-C839-C023-9FF5E4155906}"/>
              </a:ext>
            </a:extLst>
          </p:cNvPr>
          <p:cNvPicPr preferRelativeResize="0">
            <a:picLocks/>
          </p:cNvPicPr>
          <p:nvPr/>
        </p:nvPicPr>
        <p:blipFill>
          <a:blip r:embed="rId4"/>
          <a:stretch>
            <a:fillRect/>
          </a:stretch>
        </p:blipFill>
        <p:spPr>
          <a:xfrm>
            <a:off x="7437050" y="235006"/>
            <a:ext cx="1980000" cy="360000"/>
          </a:xfrm>
          <a:prstGeom prst="rect">
            <a:avLst/>
          </a:prstGeom>
        </p:spPr>
      </p:pic>
      <p:graphicFrame>
        <p:nvGraphicFramePr>
          <p:cNvPr id="2" name="표 3">
            <a:extLst>
              <a:ext uri="{FF2B5EF4-FFF2-40B4-BE49-F238E27FC236}">
                <a16:creationId xmlns:a16="http://schemas.microsoft.com/office/drawing/2014/main" id="{A23F00C4-0644-74E1-D1B4-F86350AAA6D8}"/>
              </a:ext>
            </a:extLst>
          </p:cNvPr>
          <p:cNvGraphicFramePr>
            <a:graphicFrameLocks noGrp="1"/>
          </p:cNvGraphicFramePr>
          <p:nvPr>
            <p:extLst>
              <p:ext uri="{D42A27DB-BD31-4B8C-83A1-F6EECF244321}">
                <p14:modId xmlns:p14="http://schemas.microsoft.com/office/powerpoint/2010/main" val="3433352944"/>
              </p:ext>
            </p:extLst>
          </p:nvPr>
        </p:nvGraphicFramePr>
        <p:xfrm>
          <a:off x="5132388" y="2582426"/>
          <a:ext cx="4291115" cy="1669238"/>
        </p:xfrm>
        <a:graphic>
          <a:graphicData uri="http://schemas.openxmlformats.org/drawingml/2006/table">
            <a:tbl>
              <a:tblPr firstRow="1" bandRow="1">
                <a:tableStyleId>{5C22544A-7EE6-4342-B048-85BDC9FD1C3A}</a:tableStyleId>
              </a:tblPr>
              <a:tblGrid>
                <a:gridCol w="735620">
                  <a:extLst>
                    <a:ext uri="{9D8B030D-6E8A-4147-A177-3AD203B41FA5}">
                      <a16:colId xmlns:a16="http://schemas.microsoft.com/office/drawing/2014/main" val="1126739354"/>
                    </a:ext>
                  </a:extLst>
                </a:gridCol>
                <a:gridCol w="1185165">
                  <a:extLst>
                    <a:ext uri="{9D8B030D-6E8A-4147-A177-3AD203B41FA5}">
                      <a16:colId xmlns:a16="http://schemas.microsoft.com/office/drawing/2014/main" val="1450240646"/>
                    </a:ext>
                  </a:extLst>
                </a:gridCol>
                <a:gridCol w="1185165">
                  <a:extLst>
                    <a:ext uri="{9D8B030D-6E8A-4147-A177-3AD203B41FA5}">
                      <a16:colId xmlns:a16="http://schemas.microsoft.com/office/drawing/2014/main" val="13564906"/>
                    </a:ext>
                  </a:extLst>
                </a:gridCol>
                <a:gridCol w="1185165">
                  <a:extLst>
                    <a:ext uri="{9D8B030D-6E8A-4147-A177-3AD203B41FA5}">
                      <a16:colId xmlns:a16="http://schemas.microsoft.com/office/drawing/2014/main" val="3882230194"/>
                    </a:ext>
                  </a:extLst>
                </a:gridCol>
              </a:tblGrid>
              <a:tr h="232979">
                <a:tc>
                  <a:txBody>
                    <a:bodyPr/>
                    <a:lstStyle/>
                    <a:p>
                      <a:pPr algn="ctr" latinLnBrk="0"/>
                      <a:r>
                        <a:rPr lang="ko-KR" altLang="en-US" sz="950" b="1"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선령</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척 수</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백만</a:t>
                      </a:r>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DWT</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0"/>
                      <a:r>
                        <a:rPr lang="ko-KR" altLang="en-US" sz="950" b="1"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선령</a:t>
                      </a:r>
                      <a:endPar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54565863"/>
                  </a:ext>
                </a:extLst>
              </a:tr>
              <a:tr h="232979">
                <a:tc>
                  <a:txBody>
                    <a:bodyPr/>
                    <a:lstStyle/>
                    <a:p>
                      <a:pPr algn="ctr" latinLnBrk="0"/>
                      <a:r>
                        <a:rPr lang="en-US" altLang="ko-KR"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a:t>
                      </a:r>
                      <a:r>
                        <a:rPr lang="ko-KR" altLang="en-US" sz="95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미만</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913</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5,632</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20.8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8240327"/>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5~10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919</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6,667</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24.7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872210"/>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10~15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1,280</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6,472</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24.0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3373893"/>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15~20</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algn="r"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1,588</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5,443</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20.1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894122"/>
                  </a:ext>
                </a:extLst>
              </a:tr>
              <a:tr h="232979">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20~25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a:t>
                      </a:r>
                    </a:p>
                  </a:txBody>
                  <a:tcPr marL="36000" marR="36000" marT="36000" marB="36000"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F2FF"/>
                    </a:solidFill>
                  </a:tcPr>
                </a:tc>
                <a:tc>
                  <a:txBody>
                    <a:bodyPr/>
                    <a:lstStyle/>
                    <a:p>
                      <a:pPr algn="r"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690</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2,026</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7.5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0699995"/>
                  </a:ext>
                </a:extLst>
              </a:tr>
              <a:tr h="149278">
                <a:tc>
                  <a:txBody>
                    <a:bodyPr/>
                    <a:lstStyle/>
                    <a:p>
                      <a:pPr marL="0" indent="0" algn="ctr" latinLnBrk="0">
                        <a:lnSpc>
                          <a:spcPct val="125000"/>
                        </a:lnSpc>
                        <a:buFont typeface="Arial" panose="020B0604020202020204" pitchFamily="34" charset="0"/>
                        <a:buNone/>
                      </a:pPr>
                      <a:r>
                        <a:rPr lang="en-US" altLang="ko-KR"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25</a:t>
                      </a:r>
                      <a:r>
                        <a:rPr lang="ko-KR" altLang="en-US" sz="950" b="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년 이상</a:t>
                      </a:r>
                    </a:p>
                  </a:txBody>
                  <a:tcPr marL="36000" marR="36000" marT="36000" marB="36000" anchor="ctr">
                    <a:lnL w="12700"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algn="r" fontAlgn="ctr"/>
                      <a:r>
                        <a:rPr lang="en-US" altLang="ko-KR" sz="900" b="0" i="0" u="none" strike="noStrike">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616</a:t>
                      </a:r>
                    </a:p>
                  </a:txBody>
                  <a:tcPr marL="9525" marR="9525" marT="9525"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algn="r"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782</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tc>
                  <a:txBody>
                    <a:bodyPr/>
                    <a:lstStyle/>
                    <a:p>
                      <a:pPr algn="r" rtl="0" fontAlgn="ctr"/>
                      <a:r>
                        <a:rPr lang="en-US" altLang="ko-KR" sz="900" b="0" i="0" u="none" strike="noStrike" dirty="0">
                          <a:gradFill>
                            <a:gsLst>
                              <a:gs pos="0">
                                <a:schemeClr val="tx1"/>
                              </a:gs>
                              <a:gs pos="99000">
                                <a:schemeClr val="tx1"/>
                              </a:gs>
                            </a:gsLst>
                            <a:lin ang="5400000" scaled="1"/>
                          </a:gradFill>
                          <a:effectLst/>
                          <a:latin typeface="KoPub돋움체 Medium" panose="00000600000000000000" pitchFamily="2" charset="-127"/>
                          <a:ea typeface="KoPub돋움체 Medium" panose="00000600000000000000" pitchFamily="2" charset="-127"/>
                        </a:rPr>
                        <a:t>2.9 </a:t>
                      </a:r>
                    </a:p>
                  </a:txBody>
                  <a:tcPr marL="9525" marR="9525" marT="9525" marB="0"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ADE4FF"/>
                    </a:solidFill>
                  </a:tcPr>
                </a:tc>
                <a:extLst>
                  <a:ext uri="{0D108BD9-81ED-4DB2-BD59-A6C34878D82A}">
                    <a16:rowId xmlns:a16="http://schemas.microsoft.com/office/drawing/2014/main" val="1844887953"/>
                  </a:ext>
                </a:extLst>
              </a:tr>
            </a:tbl>
          </a:graphicData>
        </a:graphic>
      </p:graphicFrame>
      <p:grpSp>
        <p:nvGrpSpPr>
          <p:cNvPr id="3" name="그룹 2">
            <a:extLst>
              <a:ext uri="{FF2B5EF4-FFF2-40B4-BE49-F238E27FC236}">
                <a16:creationId xmlns:a16="http://schemas.microsoft.com/office/drawing/2014/main" id="{9B8C26B2-8091-FEE2-4C82-7EF9DAD9BADB}"/>
              </a:ext>
            </a:extLst>
          </p:cNvPr>
          <p:cNvGrpSpPr/>
          <p:nvPr/>
        </p:nvGrpSpPr>
        <p:grpSpPr>
          <a:xfrm>
            <a:off x="5684696" y="4478661"/>
            <a:ext cx="3179384" cy="933552"/>
            <a:chOff x="5687442" y="4714043"/>
            <a:chExt cx="3179384" cy="933552"/>
          </a:xfrm>
        </p:grpSpPr>
        <p:grpSp>
          <p:nvGrpSpPr>
            <p:cNvPr id="21" name="그룹 20">
              <a:extLst>
                <a:ext uri="{FF2B5EF4-FFF2-40B4-BE49-F238E27FC236}">
                  <a16:creationId xmlns:a16="http://schemas.microsoft.com/office/drawing/2014/main" id="{309185D2-8D28-31FF-F291-353387D88757}"/>
                </a:ext>
              </a:extLst>
            </p:cNvPr>
            <p:cNvGrpSpPr/>
            <p:nvPr/>
          </p:nvGrpSpPr>
          <p:grpSpPr>
            <a:xfrm>
              <a:off x="5687442" y="4714043"/>
              <a:ext cx="952924" cy="933552"/>
              <a:chOff x="5157453" y="4714043"/>
              <a:chExt cx="952924" cy="933552"/>
            </a:xfrm>
          </p:grpSpPr>
          <p:sp>
            <p:nvSpPr>
              <p:cNvPr id="48" name="직사각형 47">
                <a:extLst>
                  <a:ext uri="{FF2B5EF4-FFF2-40B4-BE49-F238E27FC236}">
                    <a16:creationId xmlns:a16="http://schemas.microsoft.com/office/drawing/2014/main" id="{6F0FEBD8-7E7F-9952-5A13-36A277567604}"/>
                  </a:ext>
                </a:extLst>
              </p:cNvPr>
              <p:cNvSpPr/>
              <p:nvPr/>
            </p:nvSpPr>
            <p:spPr>
              <a:xfrm>
                <a:off x="5157453" y="4714043"/>
                <a:ext cx="952924" cy="9335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9" name="그룹 48">
                <a:extLst>
                  <a:ext uri="{FF2B5EF4-FFF2-40B4-BE49-F238E27FC236}">
                    <a16:creationId xmlns:a16="http://schemas.microsoft.com/office/drawing/2014/main" id="{BAF3CD82-7E7B-6D7F-AFB3-CF792D780CCC}"/>
                  </a:ext>
                </a:extLst>
              </p:cNvPr>
              <p:cNvGrpSpPr/>
              <p:nvPr/>
            </p:nvGrpSpPr>
            <p:grpSpPr>
              <a:xfrm>
                <a:off x="5238859" y="4802819"/>
                <a:ext cx="790112" cy="704330"/>
                <a:chOff x="5255581" y="4802819"/>
                <a:chExt cx="790112" cy="704330"/>
              </a:xfrm>
            </p:grpSpPr>
            <p:sp>
              <p:nvSpPr>
                <p:cNvPr id="50" name="TextBox 49">
                  <a:extLst>
                    <a:ext uri="{FF2B5EF4-FFF2-40B4-BE49-F238E27FC236}">
                      <a16:creationId xmlns:a16="http://schemas.microsoft.com/office/drawing/2014/main" id="{E709D755-3607-1CA4-95EB-B6C7CE99EB86}"/>
                    </a:ext>
                  </a:extLst>
                </p:cNvPr>
                <p:cNvSpPr txBox="1"/>
                <p:nvPr/>
              </p:nvSpPr>
              <p:spPr>
                <a:xfrm>
                  <a:off x="5255581" y="4802819"/>
                  <a:ext cx="790112" cy="307777"/>
                </a:xfrm>
                <a:prstGeom prst="rect">
                  <a:avLst/>
                </a:prstGeom>
                <a:noFill/>
              </p:spPr>
              <p:txBody>
                <a:bodyPr wrap="square" lIns="0" tIns="0" rIns="0" bIns="0" rtlCol="0">
                  <a:spAutoFit/>
                </a:bodyPr>
                <a:lstStyle/>
                <a:p>
                  <a:pPr algn="ctr"/>
                  <a: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15</a:t>
                  </a: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년 이상 노후선박  비중</a:t>
                  </a:r>
                </a:p>
              </p:txBody>
            </p:sp>
            <p:sp>
              <p:nvSpPr>
                <p:cNvPr id="51" name="TextBox 50">
                  <a:extLst>
                    <a:ext uri="{FF2B5EF4-FFF2-40B4-BE49-F238E27FC236}">
                      <a16:creationId xmlns:a16="http://schemas.microsoft.com/office/drawing/2014/main" id="{4BC689EE-14BA-1070-F9C9-D4F1E6904B82}"/>
                    </a:ext>
                  </a:extLst>
                </p:cNvPr>
                <p:cNvSpPr txBox="1"/>
                <p:nvPr/>
              </p:nvSpPr>
              <p:spPr>
                <a:xfrm>
                  <a:off x="5374697" y="5199372"/>
                  <a:ext cx="592494" cy="307777"/>
                </a:xfrm>
                <a:prstGeom prst="rect">
                  <a:avLst/>
                </a:prstGeom>
                <a:noFill/>
              </p:spPr>
              <p:txBody>
                <a:bodyPr wrap="square" lIns="0" tIns="0" rIns="0" bIns="0" rtlCol="0">
                  <a:spAutoFit/>
                </a:bodyPr>
                <a:lstStyle/>
                <a:p>
                  <a:pPr algn="ctr"/>
                  <a:r>
                    <a:rPr lang="en-US" altLang="ko-KR" sz="20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31</a:t>
                  </a: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24" name="그룹 23">
              <a:extLst>
                <a:ext uri="{FF2B5EF4-FFF2-40B4-BE49-F238E27FC236}">
                  <a16:creationId xmlns:a16="http://schemas.microsoft.com/office/drawing/2014/main" id="{3A95834F-165C-4A9C-A726-0B090F0E2141}"/>
                </a:ext>
              </a:extLst>
            </p:cNvPr>
            <p:cNvGrpSpPr/>
            <p:nvPr/>
          </p:nvGrpSpPr>
          <p:grpSpPr>
            <a:xfrm>
              <a:off x="6800672" y="4714043"/>
              <a:ext cx="952924" cy="933552"/>
              <a:chOff x="6270183" y="4714043"/>
              <a:chExt cx="952924" cy="933552"/>
            </a:xfrm>
          </p:grpSpPr>
          <p:sp>
            <p:nvSpPr>
              <p:cNvPr id="44" name="직사각형 43">
                <a:extLst>
                  <a:ext uri="{FF2B5EF4-FFF2-40B4-BE49-F238E27FC236}">
                    <a16:creationId xmlns:a16="http://schemas.microsoft.com/office/drawing/2014/main" id="{B46430D3-50E6-B598-FB7D-3A094324F5CC}"/>
                  </a:ext>
                </a:extLst>
              </p:cNvPr>
              <p:cNvSpPr/>
              <p:nvPr/>
            </p:nvSpPr>
            <p:spPr>
              <a:xfrm>
                <a:off x="6270183" y="4714043"/>
                <a:ext cx="952924" cy="93355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5" name="그룹 44">
                <a:extLst>
                  <a:ext uri="{FF2B5EF4-FFF2-40B4-BE49-F238E27FC236}">
                    <a16:creationId xmlns:a16="http://schemas.microsoft.com/office/drawing/2014/main" id="{3F2913E6-C2BC-51FB-3465-C16836F0F779}"/>
                  </a:ext>
                </a:extLst>
              </p:cNvPr>
              <p:cNvGrpSpPr/>
              <p:nvPr/>
            </p:nvGrpSpPr>
            <p:grpSpPr>
              <a:xfrm>
                <a:off x="6351589" y="4802819"/>
                <a:ext cx="790112" cy="704330"/>
                <a:chOff x="6390508" y="4802819"/>
                <a:chExt cx="790112" cy="704330"/>
              </a:xfrm>
            </p:grpSpPr>
            <p:sp>
              <p:nvSpPr>
                <p:cNvPr id="46" name="TextBox 45">
                  <a:extLst>
                    <a:ext uri="{FF2B5EF4-FFF2-40B4-BE49-F238E27FC236}">
                      <a16:creationId xmlns:a16="http://schemas.microsoft.com/office/drawing/2014/main" id="{C8B4107D-CA15-F112-2DAD-7D488CB6DB68}"/>
                    </a:ext>
                  </a:extLst>
                </p:cNvPr>
                <p:cNvSpPr txBox="1"/>
                <p:nvPr/>
              </p:nvSpPr>
              <p:spPr>
                <a:xfrm>
                  <a:off x="6390508"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에코선박 </a:t>
                  </a:r>
                  <a:br>
                    <a:rPr lang="en-US" altLang="ko-KR"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b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비중</a:t>
                  </a:r>
                </a:p>
              </p:txBody>
            </p:sp>
            <p:sp>
              <p:nvSpPr>
                <p:cNvPr id="47" name="TextBox 46">
                  <a:extLst>
                    <a:ext uri="{FF2B5EF4-FFF2-40B4-BE49-F238E27FC236}">
                      <a16:creationId xmlns:a16="http://schemas.microsoft.com/office/drawing/2014/main" id="{4F7A6C58-1616-82E3-6853-C199C76A0798}"/>
                    </a:ext>
                  </a:extLst>
                </p:cNvPr>
                <p:cNvSpPr txBox="1"/>
                <p:nvPr/>
              </p:nvSpPr>
              <p:spPr>
                <a:xfrm>
                  <a:off x="6509624" y="5199372"/>
                  <a:ext cx="559293" cy="307777"/>
                </a:xfrm>
                <a:prstGeom prst="rect">
                  <a:avLst/>
                </a:prstGeom>
                <a:noFill/>
              </p:spPr>
              <p:txBody>
                <a:bodyPr wrap="square" lIns="0" tIns="0" rIns="0" bIns="0" rtlCol="0">
                  <a:spAutoFit/>
                </a:bodyPr>
                <a:lstStyle/>
                <a:p>
                  <a:pPr algn="ct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39%</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26" name="그룹 25">
              <a:extLst>
                <a:ext uri="{FF2B5EF4-FFF2-40B4-BE49-F238E27FC236}">
                  <a16:creationId xmlns:a16="http://schemas.microsoft.com/office/drawing/2014/main" id="{E5482799-86C8-443B-BCAB-929E409AE6F8}"/>
                </a:ext>
              </a:extLst>
            </p:cNvPr>
            <p:cNvGrpSpPr/>
            <p:nvPr/>
          </p:nvGrpSpPr>
          <p:grpSpPr>
            <a:xfrm>
              <a:off x="7913902" y="4714043"/>
              <a:ext cx="952924" cy="933552"/>
              <a:chOff x="7382913" y="4714043"/>
              <a:chExt cx="952924" cy="933552"/>
            </a:xfrm>
          </p:grpSpPr>
          <p:sp>
            <p:nvSpPr>
              <p:cNvPr id="40" name="직사각형 39">
                <a:extLst>
                  <a:ext uri="{FF2B5EF4-FFF2-40B4-BE49-F238E27FC236}">
                    <a16:creationId xmlns:a16="http://schemas.microsoft.com/office/drawing/2014/main" id="{ABFE2B2A-A401-2CA6-D027-DDAC68FB6836}"/>
                  </a:ext>
                </a:extLst>
              </p:cNvPr>
              <p:cNvSpPr/>
              <p:nvPr/>
            </p:nvSpPr>
            <p:spPr>
              <a:xfrm>
                <a:off x="7382913" y="4714043"/>
                <a:ext cx="952924" cy="933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1" name="그룹 40">
                <a:extLst>
                  <a:ext uri="{FF2B5EF4-FFF2-40B4-BE49-F238E27FC236}">
                    <a16:creationId xmlns:a16="http://schemas.microsoft.com/office/drawing/2014/main" id="{873A037A-82B0-EA92-1125-E12B82479D8B}"/>
                  </a:ext>
                </a:extLst>
              </p:cNvPr>
              <p:cNvGrpSpPr/>
              <p:nvPr/>
            </p:nvGrpSpPr>
            <p:grpSpPr>
              <a:xfrm>
                <a:off x="7428808" y="4802819"/>
                <a:ext cx="861134" cy="704330"/>
                <a:chOff x="6390508" y="4802819"/>
                <a:chExt cx="861134" cy="704330"/>
              </a:xfrm>
            </p:grpSpPr>
            <p:sp>
              <p:nvSpPr>
                <p:cNvPr id="42" name="TextBox 41">
                  <a:extLst>
                    <a:ext uri="{FF2B5EF4-FFF2-40B4-BE49-F238E27FC236}">
                      <a16:creationId xmlns:a16="http://schemas.microsoft.com/office/drawing/2014/main" id="{10187E84-B1C1-3EB0-2E0C-38BCBFD122F9}"/>
                    </a:ext>
                  </a:extLst>
                </p:cNvPr>
                <p:cNvSpPr txBox="1"/>
                <p:nvPr/>
              </p:nvSpPr>
              <p:spPr>
                <a:xfrm>
                  <a:off x="6430263" y="4802819"/>
                  <a:ext cx="790112" cy="307777"/>
                </a:xfrm>
                <a:prstGeom prst="rect">
                  <a:avLst/>
                </a:prstGeom>
                <a:noFill/>
              </p:spPr>
              <p:txBody>
                <a:bodyPr wrap="square" lIns="0" tIns="0" rIns="0" bIns="0" rtlCol="0">
                  <a:spAutoFit/>
                </a:bodyPr>
                <a:lstStyle/>
                <a:p>
                  <a:pPr algn="ctr"/>
                  <a:r>
                    <a:rPr lang="ko-KR" altLang="en-US" sz="1000" b="1" spc="-2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대체연료 사용 선박 비중</a:t>
                  </a:r>
                </a:p>
              </p:txBody>
            </p:sp>
            <p:sp>
              <p:nvSpPr>
                <p:cNvPr id="43" name="TextBox 42">
                  <a:extLst>
                    <a:ext uri="{FF2B5EF4-FFF2-40B4-BE49-F238E27FC236}">
                      <a16:creationId xmlns:a16="http://schemas.microsoft.com/office/drawing/2014/main" id="{7A076DC1-AE69-17D1-9005-5C4C0BD66D60}"/>
                    </a:ext>
                  </a:extLst>
                </p:cNvPr>
                <p:cNvSpPr txBox="1"/>
                <p:nvPr/>
              </p:nvSpPr>
              <p:spPr>
                <a:xfrm>
                  <a:off x="6390508" y="5199372"/>
                  <a:ext cx="861134" cy="307777"/>
                </a:xfrm>
                <a:prstGeom prst="rect">
                  <a:avLst/>
                </a:prstGeom>
                <a:noFill/>
              </p:spPr>
              <p:txBody>
                <a:bodyPr wrap="square" lIns="0" tIns="0" rIns="0" bIns="0" rtlCol="0">
                  <a:spAutoFit/>
                </a:bodyPr>
                <a:lstStyle/>
                <a:p>
                  <a:pPr algn="ctr"/>
                  <a:r>
                    <a:rPr lang="en-US" altLang="ko-KR" sz="20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a:t>
                  </a:r>
                  <a:r>
                    <a:rPr lang="en-US" altLang="ko-KR"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a:t>
                  </a:r>
                  <a:endParaRPr lang="ko-KR" altLang="en-US" sz="2000" spc="-100"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grpSp>
      </p:grpSp>
    </p:spTree>
    <p:extLst>
      <p:ext uri="{BB962C8B-B14F-4D97-AF65-F5344CB8AC3E}">
        <p14:creationId xmlns:p14="http://schemas.microsoft.com/office/powerpoint/2010/main" val="4002188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해운산업 현황 및 전망</a:t>
            </a:r>
            <a:r>
              <a:rPr lang="en-US" altLang="ko-KR" noProof="0" dirty="0"/>
              <a:t>: </a:t>
            </a:r>
            <a:r>
              <a:rPr lang="ko-KR" altLang="en-US" noProof="0" dirty="0"/>
              <a:t>벌크선</a:t>
            </a:r>
            <a:r>
              <a:rPr lang="en-US" altLang="ko-KR" noProof="0" dirty="0"/>
              <a:t>·</a:t>
            </a:r>
            <a:r>
              <a:rPr lang="ko-KR" altLang="en-US" noProof="0" dirty="0"/>
              <a:t>탱커선</a:t>
            </a:r>
            <a:r>
              <a:rPr lang="en-US" altLang="ko-KR" noProof="0" dirty="0"/>
              <a:t>·</a:t>
            </a:r>
            <a:r>
              <a:rPr lang="ko-KR" altLang="en-US" noProof="0" dirty="0"/>
              <a:t>가스선</a:t>
            </a:r>
            <a:r>
              <a:rPr lang="en-US" altLang="ko-KR" noProof="0" dirty="0"/>
              <a:t>·</a:t>
            </a:r>
            <a:r>
              <a:rPr lang="ko-KR" altLang="en-US" noProof="0" dirty="0"/>
              <a:t>컨테이너선</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a:t>④ 컨테이너선</a:t>
            </a:r>
            <a:r>
              <a:rPr lang="en-US" altLang="ko-KR"/>
              <a:t>:</a:t>
            </a:r>
            <a:r>
              <a:rPr lang="ko-KR" altLang="en-US"/>
              <a:t> 신조선</a:t>
            </a:r>
            <a:endParaRPr lang="en-US" altLang="ko-KR">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컨테이너선 신규 발주는 </a:t>
            </a:r>
            <a:r>
              <a:rPr lang="en-US" altLang="ko-KR" dirty="0"/>
              <a:t>’22</a:t>
            </a:r>
            <a:r>
              <a:rPr lang="ko-KR" altLang="en-US" dirty="0"/>
              <a:t>년 </a:t>
            </a:r>
            <a:r>
              <a:rPr lang="en-US" altLang="ko-KR" dirty="0"/>
              <a:t>278</a:t>
            </a:r>
            <a:r>
              <a:rPr lang="ko-KR" altLang="en-US" dirty="0"/>
              <a:t>만 </a:t>
            </a:r>
            <a:r>
              <a:rPr lang="en-US" altLang="ko-KR" dirty="0"/>
              <a:t>TEU, 402</a:t>
            </a:r>
            <a:r>
              <a:rPr lang="ko-KR" altLang="en-US" dirty="0"/>
              <a:t>척으로 전년 대비 약 </a:t>
            </a:r>
            <a:r>
              <a:rPr lang="en-US" altLang="ko-KR" dirty="0"/>
              <a:t>38% </a:t>
            </a:r>
            <a:r>
              <a:rPr lang="ko-KR" altLang="en-US" dirty="0"/>
              <a:t>감소했으며</a:t>
            </a:r>
            <a:r>
              <a:rPr lang="en-US" altLang="ko-KR" dirty="0"/>
              <a:t>, ’23</a:t>
            </a:r>
            <a:r>
              <a:rPr lang="ko-KR" altLang="en-US" dirty="0"/>
              <a:t>년 </a:t>
            </a:r>
            <a:r>
              <a:rPr lang="en-US" altLang="ko-KR" dirty="0"/>
              <a:t>1</a:t>
            </a:r>
            <a:r>
              <a:rPr lang="ko-KR" altLang="en-US" dirty="0"/>
              <a:t>월부터 </a:t>
            </a:r>
            <a:r>
              <a:rPr lang="en-US" altLang="ko-KR" dirty="0"/>
              <a:t>9</a:t>
            </a:r>
            <a:r>
              <a:rPr lang="ko-KR" altLang="en-US" dirty="0"/>
              <a:t>월까지의 신규 발주가 </a:t>
            </a:r>
            <a:r>
              <a:rPr lang="en-US" altLang="ko-KR" dirty="0"/>
              <a:t>152</a:t>
            </a:r>
            <a:r>
              <a:rPr lang="ko-KR" altLang="en-US" dirty="0"/>
              <a:t>만 </a:t>
            </a:r>
            <a:r>
              <a:rPr lang="en-US" altLang="ko-KR" dirty="0"/>
              <a:t>TEU</a:t>
            </a:r>
            <a:r>
              <a:rPr lang="ko-KR" altLang="en-US" dirty="0"/>
              <a:t>로</a:t>
            </a:r>
            <a:r>
              <a:rPr lang="en-US" altLang="ko-KR" dirty="0"/>
              <a:t> </a:t>
            </a:r>
            <a:r>
              <a:rPr lang="ko-KR" altLang="en-US" dirty="0"/>
              <a:t>전년 동기 대비 </a:t>
            </a:r>
            <a:r>
              <a:rPr lang="en-US" altLang="ko-KR" dirty="0"/>
              <a:t>30% </a:t>
            </a:r>
            <a:r>
              <a:rPr lang="ko-KR" altLang="en-US" dirty="0"/>
              <a:t>감소</a:t>
            </a:r>
            <a:r>
              <a:rPr lang="en-US" altLang="ko-KR" dirty="0"/>
              <a:t>. ’23</a:t>
            </a:r>
            <a:r>
              <a:rPr lang="ko-KR" altLang="en-US" dirty="0"/>
              <a:t>년 </a:t>
            </a:r>
            <a:r>
              <a:rPr lang="en-US" altLang="ko-KR" dirty="0"/>
              <a:t>9</a:t>
            </a:r>
            <a:r>
              <a:rPr lang="ko-KR" altLang="en-US" dirty="0"/>
              <a:t>월 기준 컨테이너선 오더잔고는 </a:t>
            </a:r>
            <a:r>
              <a:rPr lang="en-US" altLang="ko-KR" dirty="0"/>
              <a:t>758</a:t>
            </a:r>
            <a:r>
              <a:rPr lang="ko-KR" altLang="en-US" dirty="0"/>
              <a:t>만 </a:t>
            </a:r>
            <a:r>
              <a:rPr lang="en-US" altLang="ko-KR" dirty="0"/>
              <a:t>TEU</a:t>
            </a:r>
            <a:r>
              <a:rPr lang="ko-KR" altLang="en-US" dirty="0"/>
              <a:t>이며</a:t>
            </a:r>
            <a:r>
              <a:rPr lang="en-US" altLang="ko-KR" dirty="0"/>
              <a:t>, </a:t>
            </a:r>
            <a:r>
              <a:rPr lang="ko-KR" altLang="en-US" dirty="0"/>
              <a:t>전체 선복량 대비 </a:t>
            </a:r>
            <a:r>
              <a:rPr lang="en-US" altLang="ko-KR" dirty="0"/>
              <a:t>29%</a:t>
            </a:r>
            <a:r>
              <a:rPr lang="ko-KR" altLang="en-US" dirty="0"/>
              <a:t>로 타 선종대비 가장 높은 수치를 보이고 있음</a:t>
            </a:r>
          </a:p>
        </p:txBody>
      </p:sp>
      <p:grpSp>
        <p:nvGrpSpPr>
          <p:cNvPr id="4" name="그룹 3">
            <a:extLst>
              <a:ext uri="{FF2B5EF4-FFF2-40B4-BE49-F238E27FC236}">
                <a16:creationId xmlns:a16="http://schemas.microsoft.com/office/drawing/2014/main" id="{A303A545-5EFE-DB07-7C94-7148756154E8}"/>
              </a:ext>
            </a:extLst>
          </p:cNvPr>
          <p:cNvGrpSpPr/>
          <p:nvPr/>
        </p:nvGrpSpPr>
        <p:grpSpPr>
          <a:xfrm>
            <a:off x="488950" y="2176483"/>
            <a:ext cx="4284000" cy="276837"/>
            <a:chOff x="704850" y="2013298"/>
            <a:chExt cx="4140200" cy="276837"/>
          </a:xfrm>
        </p:grpSpPr>
        <p:sp>
          <p:nvSpPr>
            <p:cNvPr id="6" name="TextBox 5">
              <a:extLst>
                <a:ext uri="{FF2B5EF4-FFF2-40B4-BE49-F238E27FC236}">
                  <a16:creationId xmlns:a16="http://schemas.microsoft.com/office/drawing/2014/main" id="{EB14B847-F0CD-4908-38A1-501D58D13598}"/>
                </a:ext>
              </a:extLst>
            </p:cNvPr>
            <p:cNvSpPr txBox="1"/>
            <p:nvPr/>
          </p:nvSpPr>
          <p:spPr>
            <a:xfrm>
              <a:off x="704850" y="2046854"/>
              <a:ext cx="169017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컨테이너선 신규 발주 추이</a:t>
              </a:r>
            </a:p>
          </p:txBody>
        </p:sp>
        <p:cxnSp>
          <p:nvCxnSpPr>
            <p:cNvPr id="12" name="직선 연결선 11">
              <a:extLst>
                <a:ext uri="{FF2B5EF4-FFF2-40B4-BE49-F238E27FC236}">
                  <a16:creationId xmlns:a16="http://schemas.microsoft.com/office/drawing/2014/main" id="{6C940DAB-664A-4DEA-C82A-4781F0EF1C4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553DCDB-1027-600C-8811-B1D7A278252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2C7CD099-411C-5970-38DF-ADE956C03C9C}"/>
              </a:ext>
            </a:extLst>
          </p:cNvPr>
          <p:cNvGrpSpPr/>
          <p:nvPr/>
        </p:nvGrpSpPr>
        <p:grpSpPr>
          <a:xfrm>
            <a:off x="5132388" y="2180439"/>
            <a:ext cx="4284000" cy="276837"/>
            <a:chOff x="704850" y="2013298"/>
            <a:chExt cx="4140200" cy="276837"/>
          </a:xfrm>
        </p:grpSpPr>
        <p:sp>
          <p:nvSpPr>
            <p:cNvPr id="33" name="TextBox 32">
              <a:extLst>
                <a:ext uri="{FF2B5EF4-FFF2-40B4-BE49-F238E27FC236}">
                  <a16:creationId xmlns:a16="http://schemas.microsoft.com/office/drawing/2014/main" id="{ED76D814-8A5B-AEBC-ECEF-84A2DA5F17C6}"/>
                </a:ext>
              </a:extLst>
            </p:cNvPr>
            <p:cNvSpPr txBox="1"/>
            <p:nvPr/>
          </p:nvSpPr>
          <p:spPr>
            <a:xfrm>
              <a:off x="704850" y="2046854"/>
              <a:ext cx="16436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컨테이너선 오더잔고 추이</a:t>
              </a:r>
            </a:p>
          </p:txBody>
        </p:sp>
        <p:cxnSp>
          <p:nvCxnSpPr>
            <p:cNvPr id="34" name="직선 연결선 33">
              <a:extLst>
                <a:ext uri="{FF2B5EF4-FFF2-40B4-BE49-F238E27FC236}">
                  <a16:creationId xmlns:a16="http://schemas.microsoft.com/office/drawing/2014/main" id="{A61F1A0B-F62E-1231-8EA4-F2E9177EB99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7A8F7189-F5E6-BA56-67A1-BBFC40375F6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0" name="차트 9">
            <a:extLst>
              <a:ext uri="{FF2B5EF4-FFF2-40B4-BE49-F238E27FC236}">
                <a16:creationId xmlns:a16="http://schemas.microsoft.com/office/drawing/2014/main" id="{FBF0FAFB-0AB1-946D-076C-11E5F3ACA1A6}"/>
              </a:ext>
            </a:extLst>
          </p:cNvPr>
          <p:cNvGraphicFramePr/>
          <p:nvPr>
            <p:extLst>
              <p:ext uri="{D42A27DB-BD31-4B8C-83A1-F6EECF244321}">
                <p14:modId xmlns:p14="http://schemas.microsoft.com/office/powerpoint/2010/main" val="1210701473"/>
              </p:ext>
            </p:extLst>
          </p:nvPr>
        </p:nvGraphicFramePr>
        <p:xfrm>
          <a:off x="374469" y="2531403"/>
          <a:ext cx="4392029" cy="329326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FF4B2B55-1435-9EE7-128A-92E5C1E3F130}"/>
              </a:ext>
            </a:extLst>
          </p:cNvPr>
          <p:cNvSpPr txBox="1"/>
          <p:nvPr/>
        </p:nvSpPr>
        <p:spPr>
          <a:xfrm>
            <a:off x="4131830" y="2539790"/>
            <a:ext cx="666750" cy="215444"/>
          </a:xfrm>
          <a:prstGeom prst="rect">
            <a:avLst/>
          </a:prstGeom>
          <a:noFill/>
        </p:spPr>
        <p:txBody>
          <a:bodyPr wrap="square" lIns="36000" rIns="36000" rtlCol="0">
            <a:spAutoFit/>
          </a:bodyPr>
          <a:lstStyle/>
          <a:p>
            <a:pPr algn="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척</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14" name="TextBox 13">
            <a:extLst>
              <a:ext uri="{FF2B5EF4-FFF2-40B4-BE49-F238E27FC236}">
                <a16:creationId xmlns:a16="http://schemas.microsoft.com/office/drawing/2014/main" id="{E1F7EC93-9C86-A93F-CF20-227DFE495CF4}"/>
              </a:ext>
            </a:extLst>
          </p:cNvPr>
          <p:cNvSpPr txBox="1"/>
          <p:nvPr/>
        </p:nvSpPr>
        <p:spPr>
          <a:xfrm>
            <a:off x="464884" y="2539790"/>
            <a:ext cx="666750" cy="215444"/>
          </a:xfrm>
          <a:prstGeom prst="rect">
            <a:avLst/>
          </a:prstGeom>
          <a:noFill/>
        </p:spPr>
        <p:txBody>
          <a:bodyPr wrap="square" lIns="36000" rIns="36000" rtlCol="0">
            <a:spAutoFit/>
          </a:bodyPr>
          <a:lstStyle/>
          <a:p>
            <a:pPr defTabSz="429814"/>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dirty="0">
                <a:gradFill>
                  <a:gsLst>
                    <a:gs pos="0">
                      <a:schemeClr val="tx1">
                        <a:lumMod val="65000"/>
                        <a:lumOff val="35000"/>
                      </a:schemeClr>
                    </a:gs>
                    <a:gs pos="99000">
                      <a:schemeClr val="tx1">
                        <a:lumMod val="65000"/>
                        <a:lumOff val="35000"/>
                      </a:schemeClr>
                    </a:gs>
                  </a:gsLst>
                  <a:lin ang="5400000" scaled="1"/>
                </a:gradFill>
                <a:latin typeface="+mn-ea"/>
              </a:rPr>
              <a:t>천 </a:t>
            </a:r>
            <a:r>
              <a:rPr lang="en-US" altLang="ko-KR" sz="800" dirty="0">
                <a:gradFill>
                  <a:gsLst>
                    <a:gs pos="0">
                      <a:schemeClr val="tx1">
                        <a:lumMod val="65000"/>
                        <a:lumOff val="35000"/>
                      </a:schemeClr>
                    </a:gs>
                    <a:gs pos="99000">
                      <a:schemeClr val="tx1">
                        <a:lumMod val="65000"/>
                        <a:lumOff val="35000"/>
                      </a:schemeClr>
                    </a:gs>
                  </a:gsLst>
                  <a:lin ang="5400000" scaled="1"/>
                </a:gradFill>
                <a:latin typeface="+mn-ea"/>
              </a:rPr>
              <a:t>TEU)</a:t>
            </a:r>
            <a:endParaRPr lang="ko-KR" altLang="en-US" sz="800" dirty="0">
              <a:gradFill>
                <a:gsLst>
                  <a:gs pos="0">
                    <a:schemeClr val="tx1">
                      <a:lumMod val="65000"/>
                      <a:lumOff val="35000"/>
                    </a:schemeClr>
                  </a:gs>
                  <a:gs pos="99000">
                    <a:schemeClr val="tx1">
                      <a:lumMod val="65000"/>
                      <a:lumOff val="35000"/>
                    </a:schemeClr>
                  </a:gs>
                </a:gsLst>
                <a:lin ang="5400000" scaled="1"/>
              </a:gradFill>
              <a:latin typeface="+mn-ea"/>
            </a:endParaRPr>
          </a:p>
        </p:txBody>
      </p:sp>
      <p:graphicFrame>
        <p:nvGraphicFramePr>
          <p:cNvPr id="39" name="차트 38">
            <a:extLst>
              <a:ext uri="{FF2B5EF4-FFF2-40B4-BE49-F238E27FC236}">
                <a16:creationId xmlns:a16="http://schemas.microsoft.com/office/drawing/2014/main" id="{15F7CD39-C01B-0069-895F-C861DE797CCC}"/>
              </a:ext>
            </a:extLst>
          </p:cNvPr>
          <p:cNvGraphicFramePr/>
          <p:nvPr>
            <p:extLst>
              <p:ext uri="{D42A27DB-BD31-4B8C-83A1-F6EECF244321}">
                <p14:modId xmlns:p14="http://schemas.microsoft.com/office/powerpoint/2010/main" val="3579812521"/>
              </p:ext>
            </p:extLst>
          </p:nvPr>
        </p:nvGraphicFramePr>
        <p:xfrm>
          <a:off x="5132388" y="2495551"/>
          <a:ext cx="4284662" cy="3381374"/>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a:extLst>
              <a:ext uri="{FF2B5EF4-FFF2-40B4-BE49-F238E27FC236}">
                <a16:creationId xmlns:a16="http://schemas.microsoft.com/office/drawing/2014/main" id="{9CC131A1-318B-AACB-B301-9B018B3C4615}"/>
              </a:ext>
            </a:extLst>
          </p:cNvPr>
          <p:cNvSpPr txBox="1"/>
          <p:nvPr/>
        </p:nvSpPr>
        <p:spPr>
          <a:xfrm>
            <a:off x="8767520" y="2539790"/>
            <a:ext cx="666750" cy="215444"/>
          </a:xfrm>
          <a:prstGeom prst="rect">
            <a:avLst/>
          </a:prstGeom>
          <a:noFill/>
        </p:spPr>
        <p:txBody>
          <a:bodyPr wrap="square" lIns="36000" rIns="36000" rtlCol="0">
            <a:spAutoFit/>
          </a:bodyPr>
          <a:lstStyle/>
          <a:p>
            <a:pPr algn="r" defTabSz="429814"/>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sp>
        <p:nvSpPr>
          <p:cNvPr id="41" name="TextBox 40">
            <a:extLst>
              <a:ext uri="{FF2B5EF4-FFF2-40B4-BE49-F238E27FC236}">
                <a16:creationId xmlns:a16="http://schemas.microsoft.com/office/drawing/2014/main" id="{4786A99B-74BF-F354-1705-B096FFCE9702}"/>
              </a:ext>
            </a:extLst>
          </p:cNvPr>
          <p:cNvSpPr txBox="1"/>
          <p:nvPr/>
        </p:nvSpPr>
        <p:spPr>
          <a:xfrm>
            <a:off x="5103987" y="2539790"/>
            <a:ext cx="666750" cy="215444"/>
          </a:xfrm>
          <a:prstGeom prst="rect">
            <a:avLst/>
          </a:prstGeom>
          <a:noFill/>
        </p:spPr>
        <p:txBody>
          <a:bodyPr wrap="square" lIns="36000" rIns="36000" rtlCol="0">
            <a:spAutoFit/>
          </a:bodyPr>
          <a:lstStyle/>
          <a:p>
            <a:pPr defTabSz="429814"/>
            <a:r>
              <a:rPr lang="en-US" altLang="ko-KR" sz="800">
                <a:gradFill>
                  <a:gsLst>
                    <a:gs pos="0">
                      <a:schemeClr val="tx1">
                        <a:lumMod val="65000"/>
                        <a:lumOff val="35000"/>
                      </a:schemeClr>
                    </a:gs>
                    <a:gs pos="99000">
                      <a:schemeClr val="tx1">
                        <a:lumMod val="65000"/>
                        <a:lumOff val="35000"/>
                      </a:schemeClr>
                    </a:gs>
                  </a:gsLst>
                  <a:lin ang="5400000" scaled="1"/>
                </a:gradFill>
                <a:latin typeface="+mn-ea"/>
              </a:rPr>
              <a:t>(</a:t>
            </a:r>
            <a:r>
              <a:rPr lang="ko-KR" altLang="en-US" sz="800">
                <a:gradFill>
                  <a:gsLst>
                    <a:gs pos="0">
                      <a:schemeClr val="tx1">
                        <a:lumMod val="65000"/>
                        <a:lumOff val="35000"/>
                      </a:schemeClr>
                    </a:gs>
                    <a:gs pos="99000">
                      <a:schemeClr val="tx1">
                        <a:lumMod val="65000"/>
                        <a:lumOff val="35000"/>
                      </a:schemeClr>
                    </a:gs>
                  </a:gsLst>
                  <a:lin ang="5400000" scaled="1"/>
                </a:gradFill>
                <a:latin typeface="+mn-ea"/>
              </a:rPr>
              <a:t>천 </a:t>
            </a:r>
            <a:r>
              <a:rPr lang="en-US" altLang="ko-KR" sz="800">
                <a:gradFill>
                  <a:gsLst>
                    <a:gs pos="0">
                      <a:schemeClr val="tx1">
                        <a:lumMod val="65000"/>
                        <a:lumOff val="35000"/>
                      </a:schemeClr>
                    </a:gs>
                    <a:gs pos="99000">
                      <a:schemeClr val="tx1">
                        <a:lumMod val="65000"/>
                        <a:lumOff val="35000"/>
                      </a:schemeClr>
                    </a:gs>
                  </a:gsLst>
                  <a:lin ang="5400000" scaled="1"/>
                </a:gradFill>
                <a:latin typeface="+mn-ea"/>
              </a:rPr>
              <a:t>TEU)</a:t>
            </a:r>
            <a:endParaRPr lang="ko-KR" altLang="en-US" sz="800">
              <a:gradFill>
                <a:gsLst>
                  <a:gs pos="0">
                    <a:schemeClr val="tx1">
                      <a:lumMod val="65000"/>
                      <a:lumOff val="35000"/>
                    </a:schemeClr>
                  </a:gs>
                  <a:gs pos="99000">
                    <a:schemeClr val="tx1">
                      <a:lumMod val="65000"/>
                      <a:lumOff val="35000"/>
                    </a:schemeClr>
                  </a:gs>
                </a:gsLst>
                <a:lin ang="5400000" scaled="1"/>
              </a:gradFill>
              <a:latin typeface="+mn-ea"/>
            </a:endParaRPr>
          </a:p>
        </p:txBody>
      </p:sp>
      <p:cxnSp>
        <p:nvCxnSpPr>
          <p:cNvPr id="5" name="직선 연결선 4">
            <a:extLst>
              <a:ext uri="{FF2B5EF4-FFF2-40B4-BE49-F238E27FC236}">
                <a16:creationId xmlns:a16="http://schemas.microsoft.com/office/drawing/2014/main" id="{B09EADA8-3DDE-9EAD-E7FA-F098529254E7}"/>
              </a:ext>
            </a:extLst>
          </p:cNvPr>
          <p:cNvCxnSpPr/>
          <p:nvPr/>
        </p:nvCxnSpPr>
        <p:spPr>
          <a:xfrm>
            <a:off x="4165148" y="2970195"/>
            <a:ext cx="0" cy="28440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EBBE9-2C70-8B5F-F8FA-C1E80150DEF2}"/>
              </a:ext>
            </a:extLst>
          </p:cNvPr>
          <p:cNvSpPr txBox="1"/>
          <p:nvPr/>
        </p:nvSpPr>
        <p:spPr>
          <a:xfrm>
            <a:off x="488950" y="5966754"/>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a:t>
            </a:r>
          </a:p>
        </p:txBody>
      </p:sp>
      <p:sp>
        <p:nvSpPr>
          <p:cNvPr id="15" name="TextBox 14">
            <a:extLst>
              <a:ext uri="{FF2B5EF4-FFF2-40B4-BE49-F238E27FC236}">
                <a16:creationId xmlns:a16="http://schemas.microsoft.com/office/drawing/2014/main" id="{E8FEDE68-DE59-C3E1-214A-BD570531CB7E}"/>
              </a:ext>
            </a:extLst>
          </p:cNvPr>
          <p:cNvSpPr txBox="1"/>
          <p:nvPr/>
        </p:nvSpPr>
        <p:spPr>
          <a:xfrm>
            <a:off x="5140756" y="5966754"/>
            <a:ext cx="4104000" cy="246221"/>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년은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9</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기준 전망치</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pic>
        <p:nvPicPr>
          <p:cNvPr id="7" name="그림 6">
            <a:extLst>
              <a:ext uri="{FF2B5EF4-FFF2-40B4-BE49-F238E27FC236}">
                <a16:creationId xmlns:a16="http://schemas.microsoft.com/office/drawing/2014/main" id="{7E4C4923-4EFD-F041-056F-C6AC703A5FB4}"/>
              </a:ext>
            </a:extLst>
          </p:cNvPr>
          <p:cNvPicPr preferRelativeResize="0">
            <a:picLocks/>
          </p:cNvPicPr>
          <p:nvPr/>
        </p:nvPicPr>
        <p:blipFill>
          <a:blip r:embed="rId4"/>
          <a:stretch>
            <a:fillRect/>
          </a:stretch>
        </p:blipFill>
        <p:spPr>
          <a:xfrm>
            <a:off x="7437050" y="235006"/>
            <a:ext cx="1980000" cy="360000"/>
          </a:xfrm>
          <a:prstGeom prst="rect">
            <a:avLst/>
          </a:prstGeom>
        </p:spPr>
      </p:pic>
    </p:spTree>
    <p:extLst>
      <p:ext uri="{BB962C8B-B14F-4D97-AF65-F5344CB8AC3E}">
        <p14:creationId xmlns:p14="http://schemas.microsoft.com/office/powerpoint/2010/main" val="168762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3" name="Table 24">
            <a:extLst>
              <a:ext uri="{FF2B5EF4-FFF2-40B4-BE49-F238E27FC236}">
                <a16:creationId xmlns:a16="http://schemas.microsoft.com/office/drawing/2014/main" id="{D550357E-4C79-3BBB-1C7E-87798C59BB10}"/>
              </a:ext>
            </a:extLst>
          </p:cNvPr>
          <p:cNvGraphicFramePr>
            <a:graphicFrameLocks/>
          </p:cNvGraphicFramePr>
          <p:nvPr>
            <p:extLst>
              <p:ext uri="{D42A27DB-BD31-4B8C-83A1-F6EECF244321}">
                <p14:modId xmlns:p14="http://schemas.microsoft.com/office/powerpoint/2010/main" val="3361490944"/>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글로벌 주요 경제 지표</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개요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Ⅲ.</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해운산업 현황 및 전망</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벌크선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탱커선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가스선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컨테이너선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9</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51681"/>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bg1"/>
                          </a:solidFill>
                          <a:effectLst/>
                          <a:uLnTx/>
                          <a:uFillTx/>
                          <a:latin typeface="+mj-ea"/>
                          <a:ea typeface="+mj-ea"/>
                          <a:cs typeface="+mn-cs"/>
                        </a:rPr>
                        <a:t>Ⅳ.</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bg1"/>
                          </a:solidFill>
                          <a:effectLst/>
                          <a:uLnTx/>
                          <a:uFillTx/>
                          <a:latin typeface="+mj-ea"/>
                          <a:ea typeface="+mj-ea"/>
                          <a:cs typeface="+mn-cs"/>
                        </a:rPr>
                        <a:t>해운산업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n-ea"/>
                          <a:cs typeface="+mn-cs"/>
                        </a:rPr>
                        <a:t>32</a:t>
                      </a:r>
                      <a:endParaRPr kumimoji="0" lang="en-GB" altLang="ko-KR" sz="1500" b="0" i="0" u="none" strike="noStrike" kern="1200" cap="none" spc="0" normalizeH="0" baseline="0" dirty="0">
                        <a:ln>
                          <a:solidFill>
                            <a:schemeClr val="accent1">
                              <a:alpha val="0"/>
                            </a:schemeClr>
                          </a:solidFill>
                        </a:ln>
                        <a:solidFill>
                          <a:schemeClr val="bg1"/>
                        </a:solidFill>
                        <a:effectLst/>
                        <a:uLnTx/>
                        <a:uFillTx/>
                        <a:latin typeface="+mj-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881746396"/>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Ⅴ.</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결론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40</a:t>
                      </a:r>
                      <a:endPar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3670394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자유형: 도형 11">
            <a:extLst>
              <a:ext uri="{FF2B5EF4-FFF2-40B4-BE49-F238E27FC236}">
                <a16:creationId xmlns:a16="http://schemas.microsoft.com/office/drawing/2014/main" id="{8D6616E8-9632-9E34-BAA9-13A1D10D6B5C}"/>
              </a:ext>
            </a:extLst>
          </p:cNvPr>
          <p:cNvSpPr/>
          <p:nvPr/>
        </p:nvSpPr>
        <p:spPr>
          <a:xfrm>
            <a:off x="2440779" y="2565400"/>
            <a:ext cx="6976270" cy="3311526"/>
          </a:xfrm>
          <a:custGeom>
            <a:avLst/>
            <a:gdLst>
              <a:gd name="connsiteX0" fmla="*/ 5699915 w 6976270"/>
              <a:gd name="connsiteY0" fmla="*/ 0 h 3311526"/>
              <a:gd name="connsiteX1" fmla="*/ 6976270 w 6976270"/>
              <a:gd name="connsiteY1" fmla="*/ 0 h 3311526"/>
              <a:gd name="connsiteX2" fmla="*/ 6976270 w 6976270"/>
              <a:gd name="connsiteY2" fmla="*/ 3311524 h 3311526"/>
              <a:gd name="connsiteX3" fmla="*/ 5699915 w 6976270"/>
              <a:gd name="connsiteY3" fmla="*/ 3311524 h 3311526"/>
              <a:gd name="connsiteX4" fmla="*/ 5699915 w 6976270"/>
              <a:gd name="connsiteY4" fmla="*/ 3311526 h 3311526"/>
              <a:gd name="connsiteX5" fmla="*/ 0 w 6976270"/>
              <a:gd name="connsiteY5" fmla="*/ 3311526 h 3311526"/>
              <a:gd name="connsiteX6" fmla="*/ 5699915 w 6976270"/>
              <a:gd name="connsiteY6" fmla="*/ 2 h 331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6270" h="3311526">
                <a:moveTo>
                  <a:pt x="5699915" y="0"/>
                </a:moveTo>
                <a:lnTo>
                  <a:pt x="6976270" y="0"/>
                </a:lnTo>
                <a:lnTo>
                  <a:pt x="6976270" y="3311524"/>
                </a:lnTo>
                <a:lnTo>
                  <a:pt x="5699915" y="3311524"/>
                </a:lnTo>
                <a:lnTo>
                  <a:pt x="5699915" y="3311526"/>
                </a:lnTo>
                <a:lnTo>
                  <a:pt x="0" y="3311526"/>
                </a:lnTo>
                <a:lnTo>
                  <a:pt x="5699915" y="2"/>
                </a:lnTo>
                <a:close/>
              </a:path>
            </a:pathLst>
          </a:cu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8" name="그래픽 7">
            <a:extLst>
              <a:ext uri="{FF2B5EF4-FFF2-40B4-BE49-F238E27FC236}">
                <a16:creationId xmlns:a16="http://schemas.microsoft.com/office/drawing/2014/main" id="{237E6743-B771-9792-CE9B-F5047485E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7131" y="3220845"/>
            <a:ext cx="2471737" cy="1734157"/>
          </a:xfrm>
          <a:prstGeom prst="rect">
            <a:avLst/>
          </a:prstGeom>
        </p:spPr>
      </p:pic>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a:t>해운산업에 불어오는 </a:t>
            </a:r>
            <a:r>
              <a:rPr lang="en-US" altLang="ko-KR"/>
              <a:t>4</a:t>
            </a:r>
            <a:r>
              <a:rPr lang="ko-KR" altLang="en-US"/>
              <a:t>가지 변화</a:t>
            </a:r>
            <a:endParaRPr lang="en-US" altLang="ko-KR"/>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최근 해운산업에서 주목 받는 주요 이슈로 ①탄소 배출 감축 목표 상향으로 친환경 연료전환 가속화</a:t>
            </a:r>
            <a:r>
              <a:rPr lang="en-US" altLang="ko-KR" dirty="0"/>
              <a:t>, </a:t>
            </a:r>
            <a:r>
              <a:rPr lang="ko-KR" altLang="en-US" dirty="0"/>
              <a:t>②자율운항선박 도입을 통한 효율성 극대화</a:t>
            </a:r>
            <a:r>
              <a:rPr lang="en-US" altLang="ko-KR" dirty="0"/>
              <a:t>, </a:t>
            </a:r>
            <a:r>
              <a:rPr lang="ko-KR" altLang="en-US" dirty="0"/>
              <a:t>③대외환경 변화로 인한 항로 및 물류 거점 변화</a:t>
            </a:r>
            <a:r>
              <a:rPr lang="en-US" altLang="ko-KR" dirty="0"/>
              <a:t>, </a:t>
            </a:r>
            <a:r>
              <a:rPr lang="ko-KR" altLang="en-US" dirty="0"/>
              <a:t>④독과점 규제에 따른 얼라이언스 변화로 정리할 수 있음</a:t>
            </a:r>
          </a:p>
          <a:p>
            <a:pPr algn="just"/>
            <a:endParaRPr lang="ko-KR" altLang="en-US" dirty="0"/>
          </a:p>
        </p:txBody>
      </p:sp>
      <p:sp>
        <p:nvSpPr>
          <p:cNvPr id="1064" name="TextBox 1063">
            <a:extLst>
              <a:ext uri="{FF2B5EF4-FFF2-40B4-BE49-F238E27FC236}">
                <a16:creationId xmlns:a16="http://schemas.microsoft.com/office/drawing/2014/main" id="{83143C78-D85C-BF74-EDD2-01E333B52500}"/>
              </a:ext>
            </a:extLst>
          </p:cNvPr>
          <p:cNvSpPr txBox="1"/>
          <p:nvPr/>
        </p:nvSpPr>
        <p:spPr>
          <a:xfrm>
            <a:off x="402082" y="6043939"/>
            <a:ext cx="4724400" cy="215444"/>
          </a:xfrm>
          <a:prstGeom prst="rect">
            <a:avLst/>
          </a:prstGeom>
          <a:noFill/>
        </p:spPr>
        <p:txBody>
          <a:bodyPr wrap="square">
            <a:spAutoFit/>
          </a:bodyPr>
          <a:lstStyle/>
          <a:p>
            <a:pPr marL="361950" indent="-361950">
              <a:tabLst>
                <a:tab pos="266700" algn="l"/>
              </a:tabLst>
            </a:pP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endParaRPr lang="en-US" altLang="ko-K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2" name="그룹 1">
            <a:extLst>
              <a:ext uri="{FF2B5EF4-FFF2-40B4-BE49-F238E27FC236}">
                <a16:creationId xmlns:a16="http://schemas.microsoft.com/office/drawing/2014/main" id="{60A2AF91-2556-CF50-4214-14341250605B}"/>
              </a:ext>
            </a:extLst>
          </p:cNvPr>
          <p:cNvGrpSpPr/>
          <p:nvPr/>
        </p:nvGrpSpPr>
        <p:grpSpPr>
          <a:xfrm>
            <a:off x="488950" y="2176483"/>
            <a:ext cx="8928100" cy="276837"/>
            <a:chOff x="704850" y="2013298"/>
            <a:chExt cx="4140200" cy="276837"/>
          </a:xfrm>
        </p:grpSpPr>
        <p:sp>
          <p:nvSpPr>
            <p:cNvPr id="3" name="TextBox 2">
              <a:extLst>
                <a:ext uri="{FF2B5EF4-FFF2-40B4-BE49-F238E27FC236}">
                  <a16:creationId xmlns:a16="http://schemas.microsoft.com/office/drawing/2014/main" id="{0CAFB2B2-C5C1-3020-046A-EFF6A6DC999E}"/>
                </a:ext>
              </a:extLst>
            </p:cNvPr>
            <p:cNvSpPr txBox="1"/>
            <p:nvPr/>
          </p:nvSpPr>
          <p:spPr>
            <a:xfrm>
              <a:off x="704850" y="2046854"/>
              <a:ext cx="126041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해운산업에서 주목 받는 </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4</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가지 주요 이슈</a:t>
              </a:r>
            </a:p>
          </p:txBody>
        </p:sp>
        <p:cxnSp>
          <p:nvCxnSpPr>
            <p:cNvPr id="4" name="직선 연결선 3">
              <a:extLst>
                <a:ext uri="{FF2B5EF4-FFF2-40B4-BE49-F238E27FC236}">
                  <a16:creationId xmlns:a16="http://schemas.microsoft.com/office/drawing/2014/main" id="{FE758AD3-9CC2-5F1D-E810-A7E08E26D15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E0BC90C7-3E27-C1C3-C939-82E9E3DF0D8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id="{D2AA326F-5F45-4B9D-99F6-7DBD870EA2B4}"/>
              </a:ext>
            </a:extLst>
          </p:cNvPr>
          <p:cNvSpPr/>
          <p:nvPr/>
        </p:nvSpPr>
        <p:spPr>
          <a:xfrm>
            <a:off x="630238" y="2721078"/>
            <a:ext cx="2882900" cy="1366243"/>
          </a:xfrm>
          <a:prstGeom prst="rect">
            <a:avLst/>
          </a:prstGeom>
          <a:solidFill>
            <a:srgbClr val="E0E0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7" name="직사각형 26">
            <a:extLst>
              <a:ext uri="{FF2B5EF4-FFF2-40B4-BE49-F238E27FC236}">
                <a16:creationId xmlns:a16="http://schemas.microsoft.com/office/drawing/2014/main" id="{486041D7-0313-95D5-697C-28F84D98D1E7}"/>
              </a:ext>
            </a:extLst>
          </p:cNvPr>
          <p:cNvSpPr/>
          <p:nvPr/>
        </p:nvSpPr>
        <p:spPr>
          <a:xfrm>
            <a:off x="630238" y="4339231"/>
            <a:ext cx="2882900" cy="1366243"/>
          </a:xfrm>
          <a:prstGeom prst="rect">
            <a:avLst/>
          </a:prstGeom>
          <a:solidFill>
            <a:srgbClr val="E0E0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직사각형 32">
            <a:extLst>
              <a:ext uri="{FF2B5EF4-FFF2-40B4-BE49-F238E27FC236}">
                <a16:creationId xmlns:a16="http://schemas.microsoft.com/office/drawing/2014/main" id="{5C83D44A-4C2A-84B3-F903-B288BA96CAF4}"/>
              </a:ext>
            </a:extLst>
          </p:cNvPr>
          <p:cNvSpPr/>
          <p:nvPr/>
        </p:nvSpPr>
        <p:spPr>
          <a:xfrm>
            <a:off x="6383338" y="2721078"/>
            <a:ext cx="2882900" cy="1366243"/>
          </a:xfrm>
          <a:prstGeom prst="rect">
            <a:avLst/>
          </a:prstGeom>
          <a:solidFill>
            <a:srgbClr val="E0E0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5" name="직사각형 44">
            <a:extLst>
              <a:ext uri="{FF2B5EF4-FFF2-40B4-BE49-F238E27FC236}">
                <a16:creationId xmlns:a16="http://schemas.microsoft.com/office/drawing/2014/main" id="{906C08CF-179E-2C41-9A72-59A39FB47F04}"/>
              </a:ext>
            </a:extLst>
          </p:cNvPr>
          <p:cNvSpPr/>
          <p:nvPr/>
        </p:nvSpPr>
        <p:spPr>
          <a:xfrm>
            <a:off x="6383338" y="4339231"/>
            <a:ext cx="2882900" cy="1366243"/>
          </a:xfrm>
          <a:prstGeom prst="rect">
            <a:avLst/>
          </a:prstGeom>
          <a:solidFill>
            <a:srgbClr val="E0E0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000" spc="-2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6" name="직사각형 45">
            <a:extLst>
              <a:ext uri="{FF2B5EF4-FFF2-40B4-BE49-F238E27FC236}">
                <a16:creationId xmlns:a16="http://schemas.microsoft.com/office/drawing/2014/main" id="{B6926AE7-A4A6-04AE-E5B0-C90698B7F377}"/>
              </a:ext>
            </a:extLst>
          </p:cNvPr>
          <p:cNvSpPr/>
          <p:nvPr/>
        </p:nvSpPr>
        <p:spPr>
          <a:xfrm>
            <a:off x="1205888" y="2740302"/>
            <a:ext cx="1731600" cy="4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t>탄소 배출 감축 목표 상향으로 친환경 연료전환 가속화</a:t>
            </a:r>
          </a:p>
        </p:txBody>
      </p:sp>
      <p:sp>
        <p:nvSpPr>
          <p:cNvPr id="47" name="사각형: 둥근 모서리 46">
            <a:extLst>
              <a:ext uri="{FF2B5EF4-FFF2-40B4-BE49-F238E27FC236}">
                <a16:creationId xmlns:a16="http://schemas.microsoft.com/office/drawing/2014/main" id="{BC16289F-5D4B-8E24-C7A6-93E3067235C1}"/>
              </a:ext>
            </a:extLst>
          </p:cNvPr>
          <p:cNvSpPr/>
          <p:nvPr/>
        </p:nvSpPr>
        <p:spPr>
          <a:xfrm>
            <a:off x="761999" y="3238500"/>
            <a:ext cx="1125795"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50</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년까지 탄소 배출 감축 목표 기존 </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50%</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에서 </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100%</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로 상향</a:t>
            </a:r>
          </a:p>
        </p:txBody>
      </p:sp>
      <p:sp>
        <p:nvSpPr>
          <p:cNvPr id="48" name="사각형: 둥근 모서리 47">
            <a:extLst>
              <a:ext uri="{FF2B5EF4-FFF2-40B4-BE49-F238E27FC236}">
                <a16:creationId xmlns:a16="http://schemas.microsoft.com/office/drawing/2014/main" id="{22AEE1C2-9517-6C13-3D6C-0CD8472A0CCE}"/>
              </a:ext>
            </a:extLst>
          </p:cNvPr>
          <p:cNvSpPr/>
          <p:nvPr/>
        </p:nvSpPr>
        <p:spPr>
          <a:xfrm>
            <a:off x="2219633" y="3238500"/>
            <a:ext cx="1139780"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친환경 전환 기조를 더욱 가속화</a:t>
            </a:r>
          </a:p>
        </p:txBody>
      </p:sp>
      <p:cxnSp>
        <p:nvCxnSpPr>
          <p:cNvPr id="50" name="직선 화살표 연결선 49">
            <a:extLst>
              <a:ext uri="{FF2B5EF4-FFF2-40B4-BE49-F238E27FC236}">
                <a16:creationId xmlns:a16="http://schemas.microsoft.com/office/drawing/2014/main" id="{30AD959A-4517-28A1-196B-C767444AC990}"/>
              </a:ext>
            </a:extLst>
          </p:cNvPr>
          <p:cNvCxnSpPr>
            <a:cxnSpLocks/>
            <a:stCxn id="47" idx="3"/>
          </p:cNvCxnSpPr>
          <p:nvPr/>
        </p:nvCxnSpPr>
        <p:spPr>
          <a:xfrm>
            <a:off x="1887794" y="3605910"/>
            <a:ext cx="324284" cy="0"/>
          </a:xfrm>
          <a:prstGeom prst="straightConnector1">
            <a:avLst/>
          </a:prstGeom>
          <a:ln w="3175">
            <a:solidFill>
              <a:srgbClr val="0069C8"/>
            </a:solidFill>
            <a:tailEnd type="triangle"/>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2D3E9FF4-0C12-BE22-06D6-A470F7EF3608}"/>
              </a:ext>
            </a:extLst>
          </p:cNvPr>
          <p:cNvGrpSpPr/>
          <p:nvPr/>
        </p:nvGrpSpPr>
        <p:grpSpPr>
          <a:xfrm>
            <a:off x="740785" y="2637158"/>
            <a:ext cx="390785" cy="487341"/>
            <a:chOff x="579367" y="2591520"/>
            <a:chExt cx="390785" cy="487341"/>
          </a:xfrm>
        </p:grpSpPr>
        <p:sp>
          <p:nvSpPr>
            <p:cNvPr id="56" name="직각 삼각형 55">
              <a:extLst>
                <a:ext uri="{FF2B5EF4-FFF2-40B4-BE49-F238E27FC236}">
                  <a16:creationId xmlns:a16="http://schemas.microsoft.com/office/drawing/2014/main" id="{5FDD7156-AE7A-D634-467F-1A2DF3C5D551}"/>
                </a:ext>
              </a:extLst>
            </p:cNvPr>
            <p:cNvSpPr/>
            <p:nvPr/>
          </p:nvSpPr>
          <p:spPr>
            <a:xfrm>
              <a:off x="887944" y="2591520"/>
              <a:ext cx="82208" cy="83919"/>
            </a:xfrm>
            <a:prstGeom prst="rtTriangle">
              <a:avLst/>
            </a:prstGeom>
            <a:solidFill>
              <a:srgbClr val="007D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solidFill>
                    <a:srgbClr val="D9D9D9">
                      <a:alpha val="0"/>
                    </a:srgbClr>
                  </a:solidFill>
                </a:ln>
                <a:solidFill>
                  <a:prstClr val="white"/>
                </a:solidFill>
                <a:effectLst/>
                <a:uLnTx/>
                <a:uFillTx/>
                <a:latin typeface="Calibri"/>
                <a:ea typeface="맑은 고딕" panose="020B0503020000020004" pitchFamily="50" charset="-127"/>
                <a:cs typeface="+mn-cs"/>
              </a:endParaRPr>
            </a:p>
          </p:txBody>
        </p:sp>
        <p:grpSp>
          <p:nvGrpSpPr>
            <p:cNvPr id="55" name="그룹 54">
              <a:extLst>
                <a:ext uri="{FF2B5EF4-FFF2-40B4-BE49-F238E27FC236}">
                  <a16:creationId xmlns:a16="http://schemas.microsoft.com/office/drawing/2014/main" id="{436D77B9-BF8F-A5D9-8F70-341EFB5FDF73}"/>
                </a:ext>
              </a:extLst>
            </p:cNvPr>
            <p:cNvGrpSpPr/>
            <p:nvPr/>
          </p:nvGrpSpPr>
          <p:grpSpPr>
            <a:xfrm>
              <a:off x="579367" y="2592795"/>
              <a:ext cx="309460" cy="486066"/>
              <a:chOff x="768635" y="1924860"/>
              <a:chExt cx="343948" cy="592056"/>
            </a:xfrm>
          </p:grpSpPr>
          <p:sp>
            <p:nvSpPr>
              <p:cNvPr id="1024" name="양쪽 모서리가 둥근 사각형 19">
                <a:extLst>
                  <a:ext uri="{FF2B5EF4-FFF2-40B4-BE49-F238E27FC236}">
                    <a16:creationId xmlns:a16="http://schemas.microsoft.com/office/drawing/2014/main" id="{8495DBC6-8E21-125B-AEC9-6C64B313E10B}"/>
                  </a:ext>
                </a:extLst>
              </p:cNvPr>
              <p:cNvSpPr/>
              <p:nvPr/>
            </p:nvSpPr>
            <p:spPr>
              <a:xfrm flipV="1">
                <a:off x="768635" y="1924860"/>
                <a:ext cx="343948" cy="592056"/>
              </a:xfrm>
              <a:prstGeom prst="round2SameRect">
                <a:avLst>
                  <a:gd name="adj1" fmla="val 0"/>
                  <a:gd name="adj2" fmla="val 0"/>
                </a:avLst>
              </a:prstGeom>
              <a:solidFill>
                <a:srgbClr val="00B8F5"/>
              </a:solidFill>
              <a:ln w="25400" cap="flat" cmpd="sng" algn="ctr">
                <a:noFill/>
                <a:prstDash val="solid"/>
              </a:ln>
              <a:effectLst>
                <a:outerShdw dist="38100" dir="2700000" algn="tl" rotWithShape="0">
                  <a:schemeClr val="tx1">
                    <a:lumMod val="50000"/>
                    <a:lumOff val="50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solidFill>
                      <a:srgbClr val="D9D9D9">
                        <a:alpha val="0"/>
                      </a:srgbClr>
                    </a:solidFill>
                  </a:ln>
                  <a:solidFill>
                    <a:prstClr val="white"/>
                  </a:solidFill>
                  <a:effectLst/>
                  <a:uLnTx/>
                  <a:uFillTx/>
                  <a:latin typeface="KPMG Bold" panose="020B0803030202040204" pitchFamily="34" charset="0"/>
                  <a:ea typeface="맑은 고딕" panose="020B0503020000020004" pitchFamily="50" charset="-127"/>
                </a:endParaRPr>
              </a:p>
            </p:txBody>
          </p:sp>
          <p:sp>
            <p:nvSpPr>
              <p:cNvPr id="1025" name="직사각형 1024">
                <a:extLst>
                  <a:ext uri="{FF2B5EF4-FFF2-40B4-BE49-F238E27FC236}">
                    <a16:creationId xmlns:a16="http://schemas.microsoft.com/office/drawing/2014/main" id="{CCD90C8F-C1A8-ED6C-05DF-BE48349DC955}"/>
                  </a:ext>
                </a:extLst>
              </p:cNvPr>
              <p:cNvSpPr/>
              <p:nvPr/>
            </p:nvSpPr>
            <p:spPr>
              <a:xfrm>
                <a:off x="804897" y="2118883"/>
                <a:ext cx="272950" cy="393633"/>
              </a:xfrm>
              <a:prstGeom prst="rect">
                <a:avLst/>
              </a:prstGeom>
            </p:spPr>
            <p:txBody>
              <a:bodyPr wrap="none" tIns="0">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solidFill>
                        <a:srgbClr val="D9D9D9">
                          <a:alpha val="0"/>
                        </a:srgbClr>
                      </a:solidFill>
                    </a:ln>
                    <a:solidFill>
                      <a:prstClr val="white"/>
                    </a:solidFill>
                    <a:effectLst/>
                    <a:uLnTx/>
                    <a:uFillTx/>
                    <a:latin typeface="KPMG Bold" panose="020B0803030202040204" pitchFamily="34" charset="0"/>
                    <a:ea typeface="KoPub돋움체 Bold" panose="00000800000000000000" pitchFamily="2" charset="-127"/>
                    <a:cs typeface="Arial" panose="020B0604020202020204" pitchFamily="34" charset="0"/>
                  </a:rPr>
                  <a:t>1</a:t>
                </a:r>
              </a:p>
            </p:txBody>
          </p:sp>
        </p:grpSp>
      </p:grpSp>
      <p:sp>
        <p:nvSpPr>
          <p:cNvPr id="1026" name="직사각형 1025">
            <a:extLst>
              <a:ext uri="{FF2B5EF4-FFF2-40B4-BE49-F238E27FC236}">
                <a16:creationId xmlns:a16="http://schemas.microsoft.com/office/drawing/2014/main" id="{2EDCAE61-98D7-EB95-D0D3-0DCDC70EB974}"/>
              </a:ext>
            </a:extLst>
          </p:cNvPr>
          <p:cNvSpPr/>
          <p:nvPr/>
        </p:nvSpPr>
        <p:spPr>
          <a:xfrm>
            <a:off x="6979065" y="2740302"/>
            <a:ext cx="1731600" cy="4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t>자율운항선박 도입을 통한 효율성 극대화</a:t>
            </a:r>
          </a:p>
        </p:txBody>
      </p:sp>
      <p:sp>
        <p:nvSpPr>
          <p:cNvPr id="1027" name="사각형: 둥근 모서리 1026">
            <a:extLst>
              <a:ext uri="{FF2B5EF4-FFF2-40B4-BE49-F238E27FC236}">
                <a16:creationId xmlns:a16="http://schemas.microsoft.com/office/drawing/2014/main" id="{F5D2D83C-ECC5-78FC-580B-A4544E3C731F}"/>
              </a:ext>
            </a:extLst>
          </p:cNvPr>
          <p:cNvSpPr/>
          <p:nvPr/>
        </p:nvSpPr>
        <p:spPr>
          <a:xfrm>
            <a:off x="6535176" y="3238500"/>
            <a:ext cx="1145784"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25</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년까지 선박을 원격제어하는 </a:t>
            </a:r>
          </a:p>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3</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단계 목표로 기술개발 중</a:t>
            </a:r>
          </a:p>
        </p:txBody>
      </p:sp>
      <p:sp>
        <p:nvSpPr>
          <p:cNvPr id="1028" name="사각형: 둥근 모서리 1027">
            <a:extLst>
              <a:ext uri="{FF2B5EF4-FFF2-40B4-BE49-F238E27FC236}">
                <a16:creationId xmlns:a16="http://schemas.microsoft.com/office/drawing/2014/main" id="{442FC383-FC74-814F-B78F-4B3388CB81A2}"/>
              </a:ext>
            </a:extLst>
          </p:cNvPr>
          <p:cNvSpPr/>
          <p:nvPr/>
        </p:nvSpPr>
        <p:spPr>
          <a:xfrm>
            <a:off x="8006964" y="3238500"/>
            <a:ext cx="1125626"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운영비용</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b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인적 해양사고</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p>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환경오염을 감축시키는 효과를 기대</a:t>
            </a:r>
          </a:p>
        </p:txBody>
      </p:sp>
      <p:cxnSp>
        <p:nvCxnSpPr>
          <p:cNvPr id="1029" name="직선 화살표 연결선 1028">
            <a:extLst>
              <a:ext uri="{FF2B5EF4-FFF2-40B4-BE49-F238E27FC236}">
                <a16:creationId xmlns:a16="http://schemas.microsoft.com/office/drawing/2014/main" id="{8A44B545-AB80-85A5-3D01-AADF54E55091}"/>
              </a:ext>
            </a:extLst>
          </p:cNvPr>
          <p:cNvCxnSpPr>
            <a:cxnSpLocks/>
            <a:stCxn id="1027" idx="3"/>
          </p:cNvCxnSpPr>
          <p:nvPr/>
        </p:nvCxnSpPr>
        <p:spPr>
          <a:xfrm>
            <a:off x="7680960" y="3605910"/>
            <a:ext cx="318449" cy="0"/>
          </a:xfrm>
          <a:prstGeom prst="straightConnector1">
            <a:avLst/>
          </a:prstGeom>
          <a:ln w="3175">
            <a:solidFill>
              <a:srgbClr val="0069C8"/>
            </a:solidFill>
            <a:tailEnd type="triangle"/>
          </a:ln>
        </p:spPr>
        <p:style>
          <a:lnRef idx="1">
            <a:schemeClr val="accent1"/>
          </a:lnRef>
          <a:fillRef idx="0">
            <a:schemeClr val="accent1"/>
          </a:fillRef>
          <a:effectRef idx="0">
            <a:schemeClr val="accent1"/>
          </a:effectRef>
          <a:fontRef idx="minor">
            <a:schemeClr val="tx1"/>
          </a:fontRef>
        </p:style>
      </p:cxnSp>
      <p:grpSp>
        <p:nvGrpSpPr>
          <p:cNvPr id="1030" name="그룹 1029">
            <a:extLst>
              <a:ext uri="{FF2B5EF4-FFF2-40B4-BE49-F238E27FC236}">
                <a16:creationId xmlns:a16="http://schemas.microsoft.com/office/drawing/2014/main" id="{5E4AE677-19CD-4CB9-F8ED-5672B1964E14}"/>
              </a:ext>
            </a:extLst>
          </p:cNvPr>
          <p:cNvGrpSpPr/>
          <p:nvPr/>
        </p:nvGrpSpPr>
        <p:grpSpPr>
          <a:xfrm>
            <a:off x="6513962" y="2637158"/>
            <a:ext cx="390785" cy="487341"/>
            <a:chOff x="579367" y="2591520"/>
            <a:chExt cx="390785" cy="487341"/>
          </a:xfrm>
        </p:grpSpPr>
        <p:sp>
          <p:nvSpPr>
            <p:cNvPr id="1031" name="직각 삼각형 1030">
              <a:extLst>
                <a:ext uri="{FF2B5EF4-FFF2-40B4-BE49-F238E27FC236}">
                  <a16:creationId xmlns:a16="http://schemas.microsoft.com/office/drawing/2014/main" id="{6656AB92-2292-0BD2-F6C3-1D2F7DB4B57D}"/>
                </a:ext>
              </a:extLst>
            </p:cNvPr>
            <p:cNvSpPr/>
            <p:nvPr/>
          </p:nvSpPr>
          <p:spPr>
            <a:xfrm>
              <a:off x="887944" y="2591520"/>
              <a:ext cx="82208" cy="83919"/>
            </a:xfrm>
            <a:prstGeom prst="rtTriangle">
              <a:avLst/>
            </a:prstGeom>
            <a:solidFill>
              <a:srgbClr val="007D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solidFill>
                    <a:srgbClr val="D9D9D9">
                      <a:alpha val="0"/>
                    </a:srgbClr>
                  </a:solidFill>
                </a:ln>
                <a:solidFill>
                  <a:prstClr val="white"/>
                </a:solidFill>
                <a:effectLst/>
                <a:uLnTx/>
                <a:uFillTx/>
                <a:latin typeface="Calibri"/>
                <a:ea typeface="맑은 고딕" panose="020B0503020000020004" pitchFamily="50" charset="-127"/>
                <a:cs typeface="+mn-cs"/>
              </a:endParaRPr>
            </a:p>
          </p:txBody>
        </p:sp>
        <p:grpSp>
          <p:nvGrpSpPr>
            <p:cNvPr id="1032" name="그룹 1031">
              <a:extLst>
                <a:ext uri="{FF2B5EF4-FFF2-40B4-BE49-F238E27FC236}">
                  <a16:creationId xmlns:a16="http://schemas.microsoft.com/office/drawing/2014/main" id="{04F29CD2-40CC-3335-994A-E93F9CB05988}"/>
                </a:ext>
              </a:extLst>
            </p:cNvPr>
            <p:cNvGrpSpPr/>
            <p:nvPr/>
          </p:nvGrpSpPr>
          <p:grpSpPr>
            <a:xfrm>
              <a:off x="579367" y="2592795"/>
              <a:ext cx="309460" cy="486066"/>
              <a:chOff x="768635" y="1924860"/>
              <a:chExt cx="343948" cy="592056"/>
            </a:xfrm>
          </p:grpSpPr>
          <p:sp>
            <p:nvSpPr>
              <p:cNvPr id="1033" name="양쪽 모서리가 둥근 사각형 19">
                <a:extLst>
                  <a:ext uri="{FF2B5EF4-FFF2-40B4-BE49-F238E27FC236}">
                    <a16:creationId xmlns:a16="http://schemas.microsoft.com/office/drawing/2014/main" id="{BD9991A4-6623-67A6-625D-0745E400C159}"/>
                  </a:ext>
                </a:extLst>
              </p:cNvPr>
              <p:cNvSpPr/>
              <p:nvPr/>
            </p:nvSpPr>
            <p:spPr>
              <a:xfrm flipV="1">
                <a:off x="768635" y="1924860"/>
                <a:ext cx="343948" cy="592056"/>
              </a:xfrm>
              <a:prstGeom prst="round2SameRect">
                <a:avLst>
                  <a:gd name="adj1" fmla="val 0"/>
                  <a:gd name="adj2" fmla="val 0"/>
                </a:avLst>
              </a:prstGeom>
              <a:solidFill>
                <a:srgbClr val="00B8F5"/>
              </a:solidFill>
              <a:ln w="25400" cap="flat" cmpd="sng" algn="ctr">
                <a:noFill/>
                <a:prstDash val="solid"/>
              </a:ln>
              <a:effectLst>
                <a:outerShdw dist="38100" dir="2700000" algn="tl" rotWithShape="0">
                  <a:schemeClr val="tx1">
                    <a:lumMod val="50000"/>
                    <a:lumOff val="50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solidFill>
                      <a:srgbClr val="D9D9D9">
                        <a:alpha val="0"/>
                      </a:srgbClr>
                    </a:solidFill>
                  </a:ln>
                  <a:solidFill>
                    <a:prstClr val="white"/>
                  </a:solidFill>
                  <a:effectLst/>
                  <a:uLnTx/>
                  <a:uFillTx/>
                  <a:latin typeface="KPMG Bold" panose="020B0803030202040204" pitchFamily="34" charset="0"/>
                  <a:ea typeface="맑은 고딕" panose="020B0503020000020004" pitchFamily="50" charset="-127"/>
                </a:endParaRPr>
              </a:p>
            </p:txBody>
          </p:sp>
          <p:sp>
            <p:nvSpPr>
              <p:cNvPr id="1044" name="직사각형 1043">
                <a:extLst>
                  <a:ext uri="{FF2B5EF4-FFF2-40B4-BE49-F238E27FC236}">
                    <a16:creationId xmlns:a16="http://schemas.microsoft.com/office/drawing/2014/main" id="{2E4ED9F8-ADE7-5414-252F-79528FE67049}"/>
                  </a:ext>
                </a:extLst>
              </p:cNvPr>
              <p:cNvSpPr/>
              <p:nvPr/>
            </p:nvSpPr>
            <p:spPr>
              <a:xfrm>
                <a:off x="793317" y="2118883"/>
                <a:ext cx="296111" cy="393633"/>
              </a:xfrm>
              <a:prstGeom prst="rect">
                <a:avLst/>
              </a:prstGeom>
            </p:spPr>
            <p:txBody>
              <a:bodyPr wrap="none" tIns="0">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solidFill>
                        <a:srgbClr val="D9D9D9">
                          <a:alpha val="0"/>
                        </a:srgbClr>
                      </a:solidFill>
                    </a:ln>
                    <a:solidFill>
                      <a:prstClr val="white"/>
                    </a:solidFill>
                    <a:effectLst/>
                    <a:uLnTx/>
                    <a:uFillTx/>
                    <a:latin typeface="KPMG Bold" panose="020B0803030202040204" pitchFamily="34" charset="0"/>
                    <a:ea typeface="KoPub돋움체 Bold" panose="00000800000000000000" pitchFamily="2" charset="-127"/>
                    <a:cs typeface="Arial" panose="020B0604020202020204" pitchFamily="34" charset="0"/>
                  </a:rPr>
                  <a:t>2</a:t>
                </a:r>
              </a:p>
            </p:txBody>
          </p:sp>
        </p:grpSp>
      </p:grpSp>
      <p:sp>
        <p:nvSpPr>
          <p:cNvPr id="1054" name="직사각형 1053">
            <a:extLst>
              <a:ext uri="{FF2B5EF4-FFF2-40B4-BE49-F238E27FC236}">
                <a16:creationId xmlns:a16="http://schemas.microsoft.com/office/drawing/2014/main" id="{7226F523-9CDE-35A3-60E0-D8408324E9DD}"/>
              </a:ext>
            </a:extLst>
          </p:cNvPr>
          <p:cNvSpPr/>
          <p:nvPr/>
        </p:nvSpPr>
        <p:spPr>
          <a:xfrm>
            <a:off x="1205888" y="4362554"/>
            <a:ext cx="1731600" cy="4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t>대외환경 변화로 인한 항로 </a:t>
            </a:r>
            <a:b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br>
            <a: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t>및 물류 거점 변화</a:t>
            </a:r>
          </a:p>
        </p:txBody>
      </p:sp>
      <p:sp>
        <p:nvSpPr>
          <p:cNvPr id="1055" name="사각형: 둥근 모서리 1054">
            <a:extLst>
              <a:ext uri="{FF2B5EF4-FFF2-40B4-BE49-F238E27FC236}">
                <a16:creationId xmlns:a16="http://schemas.microsoft.com/office/drawing/2014/main" id="{07305C7D-CA30-D1D3-8CBD-D42B54D4D7AD}"/>
              </a:ext>
            </a:extLst>
          </p:cNvPr>
          <p:cNvSpPr/>
          <p:nvPr/>
        </p:nvSpPr>
        <p:spPr>
          <a:xfrm>
            <a:off x="761999" y="4860752"/>
            <a:ext cx="1125795"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기후변화</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국가 간 분쟁</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파업 등 예측 불가능한 대외환경 변화 발생</a:t>
            </a:r>
          </a:p>
        </p:txBody>
      </p:sp>
      <p:sp>
        <p:nvSpPr>
          <p:cNvPr id="1056" name="사각형: 둥근 모서리 1055">
            <a:extLst>
              <a:ext uri="{FF2B5EF4-FFF2-40B4-BE49-F238E27FC236}">
                <a16:creationId xmlns:a16="http://schemas.microsoft.com/office/drawing/2014/main" id="{3AB3ECA4-5BB2-061D-4F17-C39DE5B692A2}"/>
              </a:ext>
            </a:extLst>
          </p:cNvPr>
          <p:cNvSpPr/>
          <p:nvPr/>
        </p:nvSpPr>
        <p:spPr>
          <a:xfrm>
            <a:off x="2219633" y="4860752"/>
            <a:ext cx="1139780"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항로 다변화 및  항만 거점 이동을 통해 대응 중</a:t>
            </a:r>
          </a:p>
        </p:txBody>
      </p:sp>
      <p:cxnSp>
        <p:nvCxnSpPr>
          <p:cNvPr id="1057" name="직선 화살표 연결선 1056">
            <a:extLst>
              <a:ext uri="{FF2B5EF4-FFF2-40B4-BE49-F238E27FC236}">
                <a16:creationId xmlns:a16="http://schemas.microsoft.com/office/drawing/2014/main" id="{969EF66B-99C1-E628-1EBA-FC72DC934475}"/>
              </a:ext>
            </a:extLst>
          </p:cNvPr>
          <p:cNvCxnSpPr>
            <a:cxnSpLocks/>
            <a:stCxn id="1055" idx="3"/>
          </p:cNvCxnSpPr>
          <p:nvPr/>
        </p:nvCxnSpPr>
        <p:spPr>
          <a:xfrm>
            <a:off x="1887794" y="5228162"/>
            <a:ext cx="324284" cy="0"/>
          </a:xfrm>
          <a:prstGeom prst="straightConnector1">
            <a:avLst/>
          </a:prstGeom>
          <a:ln w="3175">
            <a:solidFill>
              <a:srgbClr val="0069C8"/>
            </a:solidFill>
            <a:tailEnd type="triangle"/>
          </a:ln>
        </p:spPr>
        <p:style>
          <a:lnRef idx="1">
            <a:schemeClr val="accent1"/>
          </a:lnRef>
          <a:fillRef idx="0">
            <a:schemeClr val="accent1"/>
          </a:fillRef>
          <a:effectRef idx="0">
            <a:schemeClr val="accent1"/>
          </a:effectRef>
          <a:fontRef idx="minor">
            <a:schemeClr val="tx1"/>
          </a:fontRef>
        </p:style>
      </p:cxnSp>
      <p:grpSp>
        <p:nvGrpSpPr>
          <p:cNvPr id="1058" name="그룹 1057">
            <a:extLst>
              <a:ext uri="{FF2B5EF4-FFF2-40B4-BE49-F238E27FC236}">
                <a16:creationId xmlns:a16="http://schemas.microsoft.com/office/drawing/2014/main" id="{BD43CDC8-6FB5-E353-EC16-D4870B0CE844}"/>
              </a:ext>
            </a:extLst>
          </p:cNvPr>
          <p:cNvGrpSpPr/>
          <p:nvPr/>
        </p:nvGrpSpPr>
        <p:grpSpPr>
          <a:xfrm>
            <a:off x="740785" y="4259410"/>
            <a:ext cx="390785" cy="487341"/>
            <a:chOff x="579367" y="2591520"/>
            <a:chExt cx="390785" cy="487341"/>
          </a:xfrm>
        </p:grpSpPr>
        <p:sp>
          <p:nvSpPr>
            <p:cNvPr id="1059" name="직각 삼각형 1058">
              <a:extLst>
                <a:ext uri="{FF2B5EF4-FFF2-40B4-BE49-F238E27FC236}">
                  <a16:creationId xmlns:a16="http://schemas.microsoft.com/office/drawing/2014/main" id="{2CD1D475-6C1B-E2DE-0315-AF870D400AE6}"/>
                </a:ext>
              </a:extLst>
            </p:cNvPr>
            <p:cNvSpPr/>
            <p:nvPr/>
          </p:nvSpPr>
          <p:spPr>
            <a:xfrm>
              <a:off x="887944" y="2591520"/>
              <a:ext cx="82208" cy="83919"/>
            </a:xfrm>
            <a:prstGeom prst="rtTriangle">
              <a:avLst/>
            </a:prstGeom>
            <a:solidFill>
              <a:srgbClr val="007D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solidFill>
                    <a:srgbClr val="D9D9D9">
                      <a:alpha val="0"/>
                    </a:srgbClr>
                  </a:solidFill>
                </a:ln>
                <a:solidFill>
                  <a:prstClr val="white"/>
                </a:solidFill>
                <a:effectLst/>
                <a:uLnTx/>
                <a:uFillTx/>
                <a:latin typeface="Calibri"/>
                <a:ea typeface="맑은 고딕" panose="020B0503020000020004" pitchFamily="50" charset="-127"/>
                <a:cs typeface="+mn-cs"/>
              </a:endParaRPr>
            </a:p>
          </p:txBody>
        </p:sp>
        <p:grpSp>
          <p:nvGrpSpPr>
            <p:cNvPr id="1060" name="그룹 1059">
              <a:extLst>
                <a:ext uri="{FF2B5EF4-FFF2-40B4-BE49-F238E27FC236}">
                  <a16:creationId xmlns:a16="http://schemas.microsoft.com/office/drawing/2014/main" id="{77BED543-7BFE-F66A-8608-8CB3AE4DF6F7}"/>
                </a:ext>
              </a:extLst>
            </p:cNvPr>
            <p:cNvGrpSpPr/>
            <p:nvPr/>
          </p:nvGrpSpPr>
          <p:grpSpPr>
            <a:xfrm>
              <a:off x="579367" y="2592795"/>
              <a:ext cx="309460" cy="486066"/>
              <a:chOff x="768635" y="1924860"/>
              <a:chExt cx="343948" cy="592056"/>
            </a:xfrm>
          </p:grpSpPr>
          <p:sp>
            <p:nvSpPr>
              <p:cNvPr id="1061" name="양쪽 모서리가 둥근 사각형 19">
                <a:extLst>
                  <a:ext uri="{FF2B5EF4-FFF2-40B4-BE49-F238E27FC236}">
                    <a16:creationId xmlns:a16="http://schemas.microsoft.com/office/drawing/2014/main" id="{095DF550-BA7F-1FEB-A39D-4F17329662A4}"/>
                  </a:ext>
                </a:extLst>
              </p:cNvPr>
              <p:cNvSpPr/>
              <p:nvPr/>
            </p:nvSpPr>
            <p:spPr>
              <a:xfrm flipV="1">
                <a:off x="768635" y="1924860"/>
                <a:ext cx="343948" cy="592056"/>
              </a:xfrm>
              <a:prstGeom prst="round2SameRect">
                <a:avLst>
                  <a:gd name="adj1" fmla="val 0"/>
                  <a:gd name="adj2" fmla="val 0"/>
                </a:avLst>
              </a:prstGeom>
              <a:solidFill>
                <a:srgbClr val="00B8F5"/>
              </a:solidFill>
              <a:ln w="25400" cap="flat" cmpd="sng" algn="ctr">
                <a:noFill/>
                <a:prstDash val="solid"/>
              </a:ln>
              <a:effectLst>
                <a:outerShdw dist="38100" dir="2700000" algn="tl" rotWithShape="0">
                  <a:schemeClr val="tx1">
                    <a:lumMod val="50000"/>
                    <a:lumOff val="50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solidFill>
                      <a:srgbClr val="D9D9D9">
                        <a:alpha val="0"/>
                      </a:srgbClr>
                    </a:solidFill>
                  </a:ln>
                  <a:solidFill>
                    <a:prstClr val="white"/>
                  </a:solidFill>
                  <a:effectLst/>
                  <a:uLnTx/>
                  <a:uFillTx/>
                  <a:latin typeface="KPMG Bold" panose="020B0803030202040204" pitchFamily="34" charset="0"/>
                  <a:ea typeface="맑은 고딕" panose="020B0503020000020004" pitchFamily="50" charset="-127"/>
                </a:endParaRPr>
              </a:p>
            </p:txBody>
          </p:sp>
          <p:sp>
            <p:nvSpPr>
              <p:cNvPr id="1062" name="직사각형 1061">
                <a:extLst>
                  <a:ext uri="{FF2B5EF4-FFF2-40B4-BE49-F238E27FC236}">
                    <a16:creationId xmlns:a16="http://schemas.microsoft.com/office/drawing/2014/main" id="{BD757F11-0B82-26D1-0039-9EF0AD3CD323}"/>
                  </a:ext>
                </a:extLst>
              </p:cNvPr>
              <p:cNvSpPr/>
              <p:nvPr/>
            </p:nvSpPr>
            <p:spPr>
              <a:xfrm>
                <a:off x="791535" y="2118883"/>
                <a:ext cx="299675" cy="393633"/>
              </a:xfrm>
              <a:prstGeom prst="rect">
                <a:avLst/>
              </a:prstGeom>
            </p:spPr>
            <p:txBody>
              <a:bodyPr wrap="none" tIns="0">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solidFill>
                        <a:srgbClr val="D9D9D9">
                          <a:alpha val="0"/>
                        </a:srgbClr>
                      </a:solidFill>
                    </a:ln>
                    <a:solidFill>
                      <a:prstClr val="white"/>
                    </a:solidFill>
                    <a:effectLst/>
                    <a:uLnTx/>
                    <a:uFillTx/>
                    <a:latin typeface="KPMG Bold" panose="020B0803030202040204" pitchFamily="34" charset="0"/>
                    <a:ea typeface="KoPub돋움체 Bold" panose="00000800000000000000" pitchFamily="2" charset="-127"/>
                    <a:cs typeface="Arial" panose="020B0604020202020204" pitchFamily="34" charset="0"/>
                  </a:rPr>
                  <a:t>3</a:t>
                </a:r>
              </a:p>
            </p:txBody>
          </p:sp>
        </p:grpSp>
      </p:grpSp>
      <p:sp>
        <p:nvSpPr>
          <p:cNvPr id="1063" name="직사각형 1062">
            <a:extLst>
              <a:ext uri="{FF2B5EF4-FFF2-40B4-BE49-F238E27FC236}">
                <a16:creationId xmlns:a16="http://schemas.microsoft.com/office/drawing/2014/main" id="{B59A52D3-42A3-B882-D692-5B21C417ACA5}"/>
              </a:ext>
            </a:extLst>
          </p:cNvPr>
          <p:cNvSpPr/>
          <p:nvPr/>
        </p:nvSpPr>
        <p:spPr>
          <a:xfrm>
            <a:off x="6978536" y="4362554"/>
            <a:ext cx="1731600" cy="4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rgbClr val="0072DA"/>
                </a:solidFill>
                <a:latin typeface="KoPub돋움체 Medium" panose="02020603020101020101" pitchFamily="18" charset="-127"/>
                <a:ea typeface="KoPub돋움체 Medium" panose="02020603020101020101" pitchFamily="18" charset="-127"/>
              </a:rPr>
              <a:t>독과점 규제에 따른 얼라이언스 변화</a:t>
            </a:r>
          </a:p>
        </p:txBody>
      </p:sp>
      <p:sp>
        <p:nvSpPr>
          <p:cNvPr id="1065" name="사각형: 둥근 모서리 1064">
            <a:extLst>
              <a:ext uri="{FF2B5EF4-FFF2-40B4-BE49-F238E27FC236}">
                <a16:creationId xmlns:a16="http://schemas.microsoft.com/office/drawing/2014/main" id="{630D8679-A918-6E8E-7348-C1AD2734115F}"/>
              </a:ext>
            </a:extLst>
          </p:cNvPr>
          <p:cNvSpPr/>
          <p:nvPr/>
        </p:nvSpPr>
        <p:spPr>
          <a:xfrm>
            <a:off x="6534647" y="4860752"/>
            <a:ext cx="1125795"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미국과 유럽을 중심으로 선사 공동행위 규제 법안이 발의</a:t>
            </a:r>
          </a:p>
        </p:txBody>
      </p:sp>
      <p:sp>
        <p:nvSpPr>
          <p:cNvPr id="1066" name="사각형: 둥근 모서리 1065">
            <a:extLst>
              <a:ext uri="{FF2B5EF4-FFF2-40B4-BE49-F238E27FC236}">
                <a16:creationId xmlns:a16="http://schemas.microsoft.com/office/drawing/2014/main" id="{47D4FCAC-74B4-D40C-7927-1E10CB8AB116}"/>
              </a:ext>
            </a:extLst>
          </p:cNvPr>
          <p:cNvSpPr/>
          <p:nvPr/>
        </p:nvSpPr>
        <p:spPr>
          <a:xfrm>
            <a:off x="7992281" y="4860752"/>
            <a:ext cx="1139780" cy="734820"/>
          </a:xfrm>
          <a:prstGeom prst="roundRect">
            <a:avLst>
              <a:gd name="adj" fmla="val 7011"/>
            </a:avLst>
          </a:prstGeom>
          <a:solidFill>
            <a:srgbClr val="0072DA"/>
          </a:solidFill>
          <a:ln w="12700">
            <a:solidFill>
              <a:srgbClr val="0069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해운 얼라이언스의 해체 및 개편이 불가피</a:t>
            </a:r>
          </a:p>
        </p:txBody>
      </p:sp>
      <p:cxnSp>
        <p:nvCxnSpPr>
          <p:cNvPr id="1067" name="직선 화살표 연결선 1066">
            <a:extLst>
              <a:ext uri="{FF2B5EF4-FFF2-40B4-BE49-F238E27FC236}">
                <a16:creationId xmlns:a16="http://schemas.microsoft.com/office/drawing/2014/main" id="{46912908-8AA2-6F27-48BC-582E997904E2}"/>
              </a:ext>
            </a:extLst>
          </p:cNvPr>
          <p:cNvCxnSpPr>
            <a:cxnSpLocks/>
            <a:stCxn id="1065" idx="3"/>
          </p:cNvCxnSpPr>
          <p:nvPr/>
        </p:nvCxnSpPr>
        <p:spPr>
          <a:xfrm>
            <a:off x="7660442" y="5228162"/>
            <a:ext cx="324284" cy="0"/>
          </a:xfrm>
          <a:prstGeom prst="straightConnector1">
            <a:avLst/>
          </a:prstGeom>
          <a:ln w="3175">
            <a:solidFill>
              <a:srgbClr val="0069C8"/>
            </a:solidFill>
            <a:tailEnd type="triangle"/>
          </a:ln>
        </p:spPr>
        <p:style>
          <a:lnRef idx="1">
            <a:schemeClr val="accent1"/>
          </a:lnRef>
          <a:fillRef idx="0">
            <a:schemeClr val="accent1"/>
          </a:fillRef>
          <a:effectRef idx="0">
            <a:schemeClr val="accent1"/>
          </a:effectRef>
          <a:fontRef idx="minor">
            <a:schemeClr val="tx1"/>
          </a:fontRef>
        </p:style>
      </p:cxnSp>
      <p:grpSp>
        <p:nvGrpSpPr>
          <p:cNvPr id="1068" name="그룹 1067">
            <a:extLst>
              <a:ext uri="{FF2B5EF4-FFF2-40B4-BE49-F238E27FC236}">
                <a16:creationId xmlns:a16="http://schemas.microsoft.com/office/drawing/2014/main" id="{D5D70094-704F-8EFA-BD28-01ED99F4A779}"/>
              </a:ext>
            </a:extLst>
          </p:cNvPr>
          <p:cNvGrpSpPr/>
          <p:nvPr/>
        </p:nvGrpSpPr>
        <p:grpSpPr>
          <a:xfrm>
            <a:off x="6513433" y="4259410"/>
            <a:ext cx="390785" cy="487341"/>
            <a:chOff x="579367" y="2591520"/>
            <a:chExt cx="390785" cy="487341"/>
          </a:xfrm>
        </p:grpSpPr>
        <p:sp>
          <p:nvSpPr>
            <p:cNvPr id="1069" name="직각 삼각형 1068">
              <a:extLst>
                <a:ext uri="{FF2B5EF4-FFF2-40B4-BE49-F238E27FC236}">
                  <a16:creationId xmlns:a16="http://schemas.microsoft.com/office/drawing/2014/main" id="{39E02617-0187-DBB4-DD91-88038F737DAF}"/>
                </a:ext>
              </a:extLst>
            </p:cNvPr>
            <p:cNvSpPr/>
            <p:nvPr/>
          </p:nvSpPr>
          <p:spPr>
            <a:xfrm>
              <a:off x="887944" y="2591520"/>
              <a:ext cx="82208" cy="83919"/>
            </a:xfrm>
            <a:prstGeom prst="rtTriangle">
              <a:avLst/>
            </a:prstGeom>
            <a:solidFill>
              <a:srgbClr val="007D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solidFill>
                    <a:srgbClr val="D9D9D9">
                      <a:alpha val="0"/>
                    </a:srgbClr>
                  </a:solidFill>
                </a:ln>
                <a:solidFill>
                  <a:prstClr val="white"/>
                </a:solidFill>
                <a:effectLst/>
                <a:uLnTx/>
                <a:uFillTx/>
                <a:latin typeface="Calibri"/>
                <a:ea typeface="맑은 고딕" panose="020B0503020000020004" pitchFamily="50" charset="-127"/>
                <a:cs typeface="+mn-cs"/>
              </a:endParaRPr>
            </a:p>
          </p:txBody>
        </p:sp>
        <p:grpSp>
          <p:nvGrpSpPr>
            <p:cNvPr id="1070" name="그룹 1069">
              <a:extLst>
                <a:ext uri="{FF2B5EF4-FFF2-40B4-BE49-F238E27FC236}">
                  <a16:creationId xmlns:a16="http://schemas.microsoft.com/office/drawing/2014/main" id="{FC3308F7-CCC6-F022-5E53-9CED4AE3E967}"/>
                </a:ext>
              </a:extLst>
            </p:cNvPr>
            <p:cNvGrpSpPr/>
            <p:nvPr/>
          </p:nvGrpSpPr>
          <p:grpSpPr>
            <a:xfrm>
              <a:off x="579367" y="2592795"/>
              <a:ext cx="309460" cy="486066"/>
              <a:chOff x="768635" y="1924860"/>
              <a:chExt cx="343948" cy="592056"/>
            </a:xfrm>
          </p:grpSpPr>
          <p:sp>
            <p:nvSpPr>
              <p:cNvPr id="1071" name="양쪽 모서리가 둥근 사각형 19">
                <a:extLst>
                  <a:ext uri="{FF2B5EF4-FFF2-40B4-BE49-F238E27FC236}">
                    <a16:creationId xmlns:a16="http://schemas.microsoft.com/office/drawing/2014/main" id="{554CC210-A6CD-2C7D-DA8D-6D553E6CF180}"/>
                  </a:ext>
                </a:extLst>
              </p:cNvPr>
              <p:cNvSpPr/>
              <p:nvPr/>
            </p:nvSpPr>
            <p:spPr>
              <a:xfrm flipV="1">
                <a:off x="768635" y="1924860"/>
                <a:ext cx="343948" cy="592056"/>
              </a:xfrm>
              <a:prstGeom prst="round2SameRect">
                <a:avLst>
                  <a:gd name="adj1" fmla="val 0"/>
                  <a:gd name="adj2" fmla="val 0"/>
                </a:avLst>
              </a:prstGeom>
              <a:solidFill>
                <a:srgbClr val="00B8F5"/>
              </a:solidFill>
              <a:ln w="25400" cap="flat" cmpd="sng" algn="ctr">
                <a:noFill/>
                <a:prstDash val="solid"/>
              </a:ln>
              <a:effectLst>
                <a:outerShdw dist="38100" dir="2700000" algn="tl" rotWithShape="0">
                  <a:schemeClr val="tx1">
                    <a:lumMod val="50000"/>
                    <a:lumOff val="50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solidFill>
                      <a:srgbClr val="D9D9D9">
                        <a:alpha val="0"/>
                      </a:srgbClr>
                    </a:solidFill>
                  </a:ln>
                  <a:solidFill>
                    <a:prstClr val="white"/>
                  </a:solidFill>
                  <a:effectLst/>
                  <a:uLnTx/>
                  <a:uFillTx/>
                  <a:latin typeface="KPMG Bold" panose="020B0803030202040204" pitchFamily="34" charset="0"/>
                  <a:ea typeface="맑은 고딕" panose="020B0503020000020004" pitchFamily="50" charset="-127"/>
                </a:endParaRPr>
              </a:p>
            </p:txBody>
          </p:sp>
          <p:sp>
            <p:nvSpPr>
              <p:cNvPr id="1072" name="직사각형 1071">
                <a:extLst>
                  <a:ext uri="{FF2B5EF4-FFF2-40B4-BE49-F238E27FC236}">
                    <a16:creationId xmlns:a16="http://schemas.microsoft.com/office/drawing/2014/main" id="{85A46489-BF8C-4E31-6D03-FF5CC61F37F7}"/>
                  </a:ext>
                </a:extLst>
              </p:cNvPr>
              <p:cNvSpPr/>
              <p:nvPr/>
            </p:nvSpPr>
            <p:spPr>
              <a:xfrm>
                <a:off x="788863" y="2118883"/>
                <a:ext cx="305020" cy="393633"/>
              </a:xfrm>
              <a:prstGeom prst="rect">
                <a:avLst/>
              </a:prstGeom>
            </p:spPr>
            <p:txBody>
              <a:bodyPr wrap="none" tIns="0">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solidFill>
                        <a:srgbClr val="D9D9D9">
                          <a:alpha val="0"/>
                        </a:srgbClr>
                      </a:solidFill>
                    </a:ln>
                    <a:solidFill>
                      <a:prstClr val="white"/>
                    </a:solidFill>
                    <a:effectLst/>
                    <a:uLnTx/>
                    <a:uFillTx/>
                    <a:latin typeface="KPMG Bold" panose="020B0803030202040204" pitchFamily="34" charset="0"/>
                    <a:ea typeface="KoPub돋움체 Bold" panose="00000800000000000000" pitchFamily="2" charset="-127"/>
                    <a:cs typeface="Arial" panose="020B0604020202020204" pitchFamily="34" charset="0"/>
                  </a:rPr>
                  <a:t>4</a:t>
                </a:r>
              </a:p>
            </p:txBody>
          </p:sp>
        </p:grpSp>
      </p:grpSp>
    </p:spTree>
    <p:extLst>
      <p:ext uri="{BB962C8B-B14F-4D97-AF65-F5344CB8AC3E}">
        <p14:creationId xmlns:p14="http://schemas.microsoft.com/office/powerpoint/2010/main" val="256132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dirty="0"/>
              <a:t>① 탄소 배출 감축 목표 상향으로 친환경 연료전환 가속화</a:t>
            </a:r>
            <a:endParaRPr lang="en-US" altLang="ko-KR" dirty="0"/>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해운산업의 친환경 기조는 </a:t>
            </a:r>
            <a:r>
              <a:rPr lang="en-US" altLang="ko-KR" dirty="0"/>
              <a:t>’22</a:t>
            </a:r>
            <a:r>
              <a:rPr lang="ko-KR" altLang="en-US" dirty="0"/>
              <a:t>년 기준 대체연료 사용 선박이 전체 </a:t>
            </a:r>
            <a:r>
              <a:rPr lang="ko-KR" altLang="en-US" dirty="0" err="1"/>
              <a:t>발주량의</a:t>
            </a:r>
            <a:r>
              <a:rPr lang="ko-KR" altLang="en-US" dirty="0"/>
              <a:t> </a:t>
            </a:r>
            <a:r>
              <a:rPr lang="en-US" altLang="ko-KR" dirty="0"/>
              <a:t>60%</a:t>
            </a:r>
            <a:r>
              <a:rPr lang="ko-KR" altLang="en-US" dirty="0"/>
              <a:t>를 차지하는 등 빠른 전환을 보임</a:t>
            </a:r>
            <a:r>
              <a:rPr lang="en-US" altLang="ko-KR" dirty="0"/>
              <a:t>. ’23</a:t>
            </a:r>
            <a:r>
              <a:rPr lang="ko-KR" altLang="en-US" dirty="0"/>
              <a:t>년 </a:t>
            </a:r>
            <a:r>
              <a:rPr lang="en-US" altLang="ko-KR" dirty="0"/>
              <a:t>7</a:t>
            </a:r>
            <a:r>
              <a:rPr lang="ko-KR" altLang="en-US" dirty="0"/>
              <a:t>월 개최된 </a:t>
            </a:r>
            <a:r>
              <a:rPr lang="en-US" altLang="ko-KR" dirty="0"/>
              <a:t>IMO</a:t>
            </a:r>
            <a:r>
              <a:rPr lang="ko-KR" altLang="en-US" dirty="0"/>
              <a:t>의 </a:t>
            </a:r>
            <a:r>
              <a:rPr lang="en-US" altLang="ko-KR" dirty="0"/>
              <a:t>MEPC </a:t>
            </a:r>
            <a:r>
              <a:rPr lang="ko-KR" altLang="en-US" dirty="0"/>
              <a:t>제</a:t>
            </a:r>
            <a:r>
              <a:rPr lang="en-US" altLang="ko-KR" dirty="0"/>
              <a:t>80</a:t>
            </a:r>
            <a:r>
              <a:rPr lang="ko-KR" altLang="en-US" dirty="0"/>
              <a:t>차 회의에서 </a:t>
            </a:r>
            <a:r>
              <a:rPr lang="en-US" altLang="ko-KR" dirty="0"/>
              <a:t>’50</a:t>
            </a:r>
            <a:r>
              <a:rPr lang="ko-KR" altLang="en-US" dirty="0"/>
              <a:t>년까지 해운 분야 탄소 배출 감축 목표를 기존 </a:t>
            </a:r>
            <a:r>
              <a:rPr lang="en-US" altLang="ko-KR" dirty="0"/>
              <a:t>50%</a:t>
            </a:r>
            <a:r>
              <a:rPr lang="ko-KR" altLang="en-US" dirty="0"/>
              <a:t>에서 </a:t>
            </a:r>
            <a:r>
              <a:rPr lang="en-US" altLang="ko-KR" dirty="0"/>
              <a:t>100%</a:t>
            </a:r>
            <a:r>
              <a:rPr lang="ko-KR" altLang="en-US" dirty="0"/>
              <a:t>로 상향하는 안건에 합의</a:t>
            </a:r>
            <a:r>
              <a:rPr lang="en-US" altLang="ko-KR" dirty="0"/>
              <a:t>. </a:t>
            </a:r>
            <a:r>
              <a:rPr lang="ko-KR" altLang="en-US" dirty="0"/>
              <a:t>이는 해운산업의 친환경 전환 기조를 더욱 </a:t>
            </a:r>
            <a:r>
              <a:rPr lang="ko-KR" altLang="en-US" dirty="0" err="1"/>
              <a:t>가속화시킬</a:t>
            </a:r>
            <a:r>
              <a:rPr lang="ko-KR" altLang="en-US" dirty="0"/>
              <a:t> 것으로 전망됨</a:t>
            </a:r>
            <a:endParaRPr lang="en-US" altLang="ko-KR" dirty="0"/>
          </a:p>
        </p:txBody>
      </p:sp>
      <p:grpSp>
        <p:nvGrpSpPr>
          <p:cNvPr id="1066" name="그룹 1065">
            <a:extLst>
              <a:ext uri="{FF2B5EF4-FFF2-40B4-BE49-F238E27FC236}">
                <a16:creationId xmlns:a16="http://schemas.microsoft.com/office/drawing/2014/main" id="{1C9A37F9-C3F9-6E09-432B-CC89E42BBE21}"/>
              </a:ext>
            </a:extLst>
          </p:cNvPr>
          <p:cNvGrpSpPr/>
          <p:nvPr/>
        </p:nvGrpSpPr>
        <p:grpSpPr>
          <a:xfrm>
            <a:off x="496932" y="2176483"/>
            <a:ext cx="4262951" cy="276837"/>
            <a:chOff x="704850" y="2013298"/>
            <a:chExt cx="4140200" cy="276837"/>
          </a:xfrm>
        </p:grpSpPr>
        <p:sp>
          <p:nvSpPr>
            <p:cNvPr id="1067" name="TextBox 1066">
              <a:extLst>
                <a:ext uri="{FF2B5EF4-FFF2-40B4-BE49-F238E27FC236}">
                  <a16:creationId xmlns:a16="http://schemas.microsoft.com/office/drawing/2014/main" id="{5E626F7E-0A57-5CE8-CCA7-4AFCB5C2EF4C}"/>
                </a:ext>
              </a:extLst>
            </p:cNvPr>
            <p:cNvSpPr txBox="1"/>
            <p:nvPr/>
          </p:nvSpPr>
          <p:spPr>
            <a:xfrm>
              <a:off x="704850" y="2046854"/>
              <a:ext cx="241829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2016-2022</a:t>
              </a: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연료 유형별 계약 추이</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068" name="직선 연결선 1067">
              <a:extLst>
                <a:ext uri="{FF2B5EF4-FFF2-40B4-BE49-F238E27FC236}">
                  <a16:creationId xmlns:a16="http://schemas.microsoft.com/office/drawing/2014/main" id="{5A6A9C93-B2CA-0AC8-8A20-8C58FC58DB1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9" name="직선 연결선 1068">
              <a:extLst>
                <a:ext uri="{FF2B5EF4-FFF2-40B4-BE49-F238E27FC236}">
                  <a16:creationId xmlns:a16="http://schemas.microsoft.com/office/drawing/2014/main" id="{CA35E90E-242B-6AA8-FB50-85CA500A659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757E922B-5C37-9B1F-8A01-F6E687059E6C}"/>
              </a:ext>
            </a:extLst>
          </p:cNvPr>
          <p:cNvSpPr txBox="1"/>
          <p:nvPr/>
        </p:nvSpPr>
        <p:spPr>
          <a:xfrm>
            <a:off x="4480554" y="2536211"/>
            <a:ext cx="459484" cy="215444"/>
          </a:xfrm>
          <a:prstGeom prst="rect">
            <a:avLst/>
          </a:prstGeom>
          <a:noFill/>
        </p:spPr>
        <p:txBody>
          <a:bodyPr wrap="square" lIns="36000" rIns="36000" rtlCol="0">
            <a:spAutoFit/>
          </a:bodyPr>
          <a:lstStyle/>
          <a:p>
            <a:pPr defTabSz="429814"/>
            <a:r>
              <a:rPr lang="en-US" altLang="ko-KR" sz="800" dirty="0">
                <a:solidFill>
                  <a:schemeClr val="tx1">
                    <a:lumMod val="50000"/>
                    <a:lumOff val="50000"/>
                  </a:schemeClr>
                </a:solidFill>
                <a:ea typeface="맑은 고딕" panose="020B0503020000020004" pitchFamily="50" charset="-127"/>
                <a:cs typeface="Univers for KPMG"/>
              </a:rPr>
              <a:t>(%)</a:t>
            </a:r>
            <a:endParaRPr lang="ko-KR" altLang="en-US" sz="800" dirty="0">
              <a:solidFill>
                <a:schemeClr val="tx1">
                  <a:lumMod val="50000"/>
                  <a:lumOff val="50000"/>
                </a:schemeClr>
              </a:solidFill>
              <a:ea typeface="맑은 고딕" panose="020B0503020000020004" pitchFamily="50" charset="-127"/>
              <a:cs typeface="Univers for KPMG"/>
            </a:endParaRPr>
          </a:p>
        </p:txBody>
      </p:sp>
      <p:grpSp>
        <p:nvGrpSpPr>
          <p:cNvPr id="34" name="그룹 33">
            <a:extLst>
              <a:ext uri="{FF2B5EF4-FFF2-40B4-BE49-F238E27FC236}">
                <a16:creationId xmlns:a16="http://schemas.microsoft.com/office/drawing/2014/main" id="{8724BC55-4504-BD66-5D97-C2C0A22D1740}"/>
              </a:ext>
            </a:extLst>
          </p:cNvPr>
          <p:cNvGrpSpPr/>
          <p:nvPr/>
        </p:nvGrpSpPr>
        <p:grpSpPr>
          <a:xfrm>
            <a:off x="513943" y="2535567"/>
            <a:ext cx="4273359" cy="3368844"/>
            <a:chOff x="4923094" y="2365375"/>
            <a:chExt cx="4341867" cy="3422845"/>
          </a:xfrm>
        </p:grpSpPr>
        <p:pic>
          <p:nvPicPr>
            <p:cNvPr id="11" name="그림 10">
              <a:extLst>
                <a:ext uri="{FF2B5EF4-FFF2-40B4-BE49-F238E27FC236}">
                  <a16:creationId xmlns:a16="http://schemas.microsoft.com/office/drawing/2014/main" id="{D2BB3B0A-482D-CF44-214A-8CECDDEC7D86}"/>
                </a:ext>
              </a:extLst>
            </p:cNvPr>
            <p:cNvPicPr>
              <a:picLocks noChangeAspect="1"/>
            </p:cNvPicPr>
            <p:nvPr/>
          </p:nvPicPr>
          <p:blipFill>
            <a:blip r:embed="rId3"/>
            <a:stretch>
              <a:fillRect/>
            </a:stretch>
          </p:blipFill>
          <p:spPr>
            <a:xfrm>
              <a:off x="4991626" y="2677485"/>
              <a:ext cx="4245476" cy="3110735"/>
            </a:xfrm>
            <a:prstGeom prst="rect">
              <a:avLst/>
            </a:prstGeom>
          </p:spPr>
        </p:pic>
        <p:sp>
          <p:nvSpPr>
            <p:cNvPr id="12" name="TextBox 11">
              <a:extLst>
                <a:ext uri="{FF2B5EF4-FFF2-40B4-BE49-F238E27FC236}">
                  <a16:creationId xmlns:a16="http://schemas.microsoft.com/office/drawing/2014/main" id="{5061AD42-6D6A-6CBA-3EDE-3617A2CD2FB1}"/>
                </a:ext>
              </a:extLst>
            </p:cNvPr>
            <p:cNvSpPr txBox="1"/>
            <p:nvPr/>
          </p:nvSpPr>
          <p:spPr>
            <a:xfrm>
              <a:off x="5769207" y="2827434"/>
              <a:ext cx="1666836" cy="125084"/>
            </a:xfrm>
            <a:prstGeom prst="rect">
              <a:avLst/>
            </a:prstGeom>
            <a:solidFill>
              <a:schemeClr val="bg1"/>
            </a:solidFill>
          </p:spPr>
          <p:txBody>
            <a:bodyPr wrap="square" lIns="36000" tIns="0" rIns="0" bIns="0" rtlCol="0">
              <a:spAutoFit/>
            </a:bodyPr>
            <a:lstStyle/>
            <a:p>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전통적인 연료</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석유</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 </a:t>
              </a:r>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석유</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레디</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a:t>
              </a:r>
              <a:endPar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endParaRPr>
            </a:p>
          </p:txBody>
        </p:sp>
        <p:sp>
          <p:nvSpPr>
            <p:cNvPr id="13" name="TextBox 12">
              <a:extLst>
                <a:ext uri="{FF2B5EF4-FFF2-40B4-BE49-F238E27FC236}">
                  <a16:creationId xmlns:a16="http://schemas.microsoft.com/office/drawing/2014/main" id="{A111505B-0964-88E4-367A-413834248667}"/>
                </a:ext>
              </a:extLst>
            </p:cNvPr>
            <p:cNvSpPr txBox="1"/>
            <p:nvPr/>
          </p:nvSpPr>
          <p:spPr>
            <a:xfrm>
              <a:off x="5769207" y="2974667"/>
              <a:ext cx="720001" cy="125084"/>
            </a:xfrm>
            <a:prstGeom prst="rect">
              <a:avLst/>
            </a:prstGeom>
            <a:solidFill>
              <a:schemeClr val="bg1"/>
            </a:solidFill>
          </p:spPr>
          <p:txBody>
            <a:bodyPr wrap="square" lIns="36000" tIns="0" rIns="0" bIns="0" rtlCol="0">
              <a:spAutoFit/>
            </a:bodyPr>
            <a:lstStyle/>
            <a:p>
              <a:r>
                <a:rPr lang="en-US" altLang="ko-KR" sz="80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LNG</a:t>
              </a:r>
              <a:endParaRPr lang="ko-KR" altLang="en-US" sz="80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endParaRPr>
            </a:p>
          </p:txBody>
        </p:sp>
        <p:sp>
          <p:nvSpPr>
            <p:cNvPr id="15" name="TextBox 14">
              <a:extLst>
                <a:ext uri="{FF2B5EF4-FFF2-40B4-BE49-F238E27FC236}">
                  <a16:creationId xmlns:a16="http://schemas.microsoft.com/office/drawing/2014/main" id="{02EA748F-8E51-928B-9EB6-1D3700EBEE8C}"/>
                </a:ext>
              </a:extLst>
            </p:cNvPr>
            <p:cNvSpPr txBox="1"/>
            <p:nvPr/>
          </p:nvSpPr>
          <p:spPr>
            <a:xfrm>
              <a:off x="5769207" y="3121900"/>
              <a:ext cx="720001" cy="125084"/>
            </a:xfrm>
            <a:prstGeom prst="rect">
              <a:avLst/>
            </a:prstGeom>
            <a:solidFill>
              <a:schemeClr val="bg1"/>
            </a:solidFill>
          </p:spPr>
          <p:txBody>
            <a:bodyPr wrap="square" lIns="36000" tIns="0" rIns="0" bIns="0" rtlCol="0">
              <a:spAutoFit/>
            </a:bodyPr>
            <a:lstStyle/>
            <a:p>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LPG</a:t>
              </a:r>
              <a:endPar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endParaRPr>
            </a:p>
          </p:txBody>
        </p:sp>
        <p:sp>
          <p:nvSpPr>
            <p:cNvPr id="16" name="TextBox 15">
              <a:extLst>
                <a:ext uri="{FF2B5EF4-FFF2-40B4-BE49-F238E27FC236}">
                  <a16:creationId xmlns:a16="http://schemas.microsoft.com/office/drawing/2014/main" id="{7F6909D8-1ABB-6EA5-F28E-D5BE9DC366E6}"/>
                </a:ext>
              </a:extLst>
            </p:cNvPr>
            <p:cNvSpPr txBox="1"/>
            <p:nvPr/>
          </p:nvSpPr>
          <p:spPr>
            <a:xfrm>
              <a:off x="5769207" y="3269132"/>
              <a:ext cx="720001" cy="125084"/>
            </a:xfrm>
            <a:prstGeom prst="rect">
              <a:avLst/>
            </a:prstGeom>
            <a:solidFill>
              <a:schemeClr val="bg1"/>
            </a:solidFill>
          </p:spPr>
          <p:txBody>
            <a:bodyPr wrap="square" lIns="36000" tIns="0" rIns="0" bIns="0" rtlCol="0">
              <a:spAutoFit/>
            </a:bodyPr>
            <a:lstStyle/>
            <a:p>
              <a:r>
                <a:rPr lang="ko-KR" altLang="en-US" sz="80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메탄올</a:t>
              </a:r>
            </a:p>
          </p:txBody>
        </p:sp>
        <p:sp>
          <p:nvSpPr>
            <p:cNvPr id="17" name="TextBox 16">
              <a:extLst>
                <a:ext uri="{FF2B5EF4-FFF2-40B4-BE49-F238E27FC236}">
                  <a16:creationId xmlns:a16="http://schemas.microsoft.com/office/drawing/2014/main" id="{73DCBDDD-5CC3-BF2C-E5F5-B5A580539F74}"/>
                </a:ext>
              </a:extLst>
            </p:cNvPr>
            <p:cNvSpPr txBox="1"/>
            <p:nvPr/>
          </p:nvSpPr>
          <p:spPr>
            <a:xfrm>
              <a:off x="5769207" y="3416365"/>
              <a:ext cx="1222142" cy="125084"/>
            </a:xfrm>
            <a:prstGeom prst="rect">
              <a:avLst/>
            </a:prstGeom>
            <a:solidFill>
              <a:schemeClr val="bg1"/>
            </a:solidFill>
          </p:spPr>
          <p:txBody>
            <a:bodyPr wrap="square" lIns="36000" tIns="0" rIns="0" bIns="0" rtlCol="0">
              <a:spAutoFit/>
            </a:bodyPr>
            <a:lstStyle/>
            <a:p>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기타 대체연료</a:t>
              </a:r>
            </a:p>
          </p:txBody>
        </p:sp>
        <p:sp>
          <p:nvSpPr>
            <p:cNvPr id="18" name="TextBox 17">
              <a:extLst>
                <a:ext uri="{FF2B5EF4-FFF2-40B4-BE49-F238E27FC236}">
                  <a16:creationId xmlns:a16="http://schemas.microsoft.com/office/drawing/2014/main" id="{5F367DB0-12AA-B215-97A3-D04B9FAFE42B}"/>
                </a:ext>
              </a:extLst>
            </p:cNvPr>
            <p:cNvSpPr txBox="1"/>
            <p:nvPr/>
          </p:nvSpPr>
          <p:spPr>
            <a:xfrm>
              <a:off x="5769207" y="3563598"/>
              <a:ext cx="1222142" cy="125084"/>
            </a:xfrm>
            <a:prstGeom prst="rect">
              <a:avLst/>
            </a:prstGeom>
            <a:solidFill>
              <a:schemeClr val="bg1"/>
            </a:solidFill>
          </p:spPr>
          <p:txBody>
            <a:bodyPr wrap="square" lIns="36000" tIns="0" rIns="0" bIns="0" rtlCol="0">
              <a:spAutoFit/>
            </a:bodyPr>
            <a:lstStyle/>
            <a:p>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대체연료 비중</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좌</a:t>
              </a:r>
              <a:r>
                <a:rPr lang="en-US" altLang="ko-KR"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rPr>
                <a:t>)</a:t>
              </a:r>
              <a:endParaRPr lang="ko-KR" altLang="en-US" sz="800" dirty="0">
                <a:ln>
                  <a:solidFill>
                    <a:schemeClr val="tx2">
                      <a:alpha val="0"/>
                    </a:schemeClr>
                  </a:solidFill>
                </a:ln>
                <a:gradFill>
                  <a:gsLst>
                    <a:gs pos="0">
                      <a:schemeClr val="tx1">
                        <a:lumMod val="65000"/>
                        <a:lumOff val="35000"/>
                      </a:schemeClr>
                    </a:gs>
                    <a:gs pos="100000">
                      <a:schemeClr val="tx1">
                        <a:lumMod val="65000"/>
                        <a:lumOff val="35000"/>
                      </a:schemeClr>
                    </a:gs>
                  </a:gsLst>
                  <a:lin ang="5400000" scaled="1"/>
                </a:gradFill>
                <a:latin typeface="KoPub돋움체 Medium" panose="00000600000000000000" pitchFamily="2" charset="-127"/>
                <a:ea typeface="KoPub돋움체 Medium" panose="00000600000000000000" pitchFamily="2" charset="-127"/>
                <a:cs typeface="Univers for KPMG"/>
              </a:endParaRPr>
            </a:p>
          </p:txBody>
        </p:sp>
        <p:sp>
          <p:nvSpPr>
            <p:cNvPr id="24" name="직사각형 23">
              <a:extLst>
                <a:ext uri="{FF2B5EF4-FFF2-40B4-BE49-F238E27FC236}">
                  <a16:creationId xmlns:a16="http://schemas.microsoft.com/office/drawing/2014/main" id="{42389F7E-DD60-2C32-B9AC-5E85A35D6320}"/>
                </a:ext>
              </a:extLst>
            </p:cNvPr>
            <p:cNvSpPr/>
            <p:nvPr/>
          </p:nvSpPr>
          <p:spPr>
            <a:xfrm>
              <a:off x="9099370" y="2728588"/>
              <a:ext cx="165591" cy="2530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5ED6A17D-46BF-3161-E611-A9A55B0F884E}"/>
                </a:ext>
              </a:extLst>
            </p:cNvPr>
            <p:cNvSpPr/>
            <p:nvPr/>
          </p:nvSpPr>
          <p:spPr>
            <a:xfrm>
              <a:off x="9041034" y="5501254"/>
              <a:ext cx="152280" cy="118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TextBox 32">
              <a:extLst>
                <a:ext uri="{FF2B5EF4-FFF2-40B4-BE49-F238E27FC236}">
                  <a16:creationId xmlns:a16="http://schemas.microsoft.com/office/drawing/2014/main" id="{09121043-33AB-6E8E-524D-68CB9DF3D4D3}"/>
                </a:ext>
              </a:extLst>
            </p:cNvPr>
            <p:cNvSpPr txBox="1"/>
            <p:nvPr/>
          </p:nvSpPr>
          <p:spPr>
            <a:xfrm>
              <a:off x="4923094" y="2365375"/>
              <a:ext cx="459484" cy="215444"/>
            </a:xfrm>
            <a:prstGeom prst="rect">
              <a:avLst/>
            </a:prstGeom>
            <a:noFill/>
          </p:spPr>
          <p:txBody>
            <a:bodyPr wrap="square" lIns="36000" rIns="36000" rtlCol="0">
              <a:spAutoFit/>
            </a:bodyPr>
            <a:lstStyle/>
            <a:p>
              <a:pPr defTabSz="429814"/>
              <a:r>
                <a:rPr lang="en-US" altLang="ko-KR" sz="800" dirty="0">
                  <a:solidFill>
                    <a:schemeClr val="tx1">
                      <a:lumMod val="50000"/>
                      <a:lumOff val="50000"/>
                    </a:schemeClr>
                  </a:solidFill>
                  <a:ea typeface="맑은 고딕" panose="020B0503020000020004" pitchFamily="50" charset="-127"/>
                  <a:cs typeface="Univers for KPMG"/>
                </a:rPr>
                <a:t>(m GT)</a:t>
              </a:r>
              <a:endParaRPr lang="ko-KR" altLang="en-US" sz="800" dirty="0">
                <a:solidFill>
                  <a:schemeClr val="tx1">
                    <a:lumMod val="50000"/>
                    <a:lumOff val="50000"/>
                  </a:schemeClr>
                </a:solidFill>
                <a:ea typeface="맑은 고딕" panose="020B0503020000020004" pitchFamily="50" charset="-127"/>
                <a:cs typeface="Univers for KPMG"/>
              </a:endParaRPr>
            </a:p>
          </p:txBody>
        </p:sp>
      </p:grpSp>
      <p:sp>
        <p:nvSpPr>
          <p:cNvPr id="35" name="TextBox 34">
            <a:extLst>
              <a:ext uri="{FF2B5EF4-FFF2-40B4-BE49-F238E27FC236}">
                <a16:creationId xmlns:a16="http://schemas.microsoft.com/office/drawing/2014/main" id="{8B40604F-6494-0AE4-1F79-A2F28B0A10EC}"/>
              </a:ext>
            </a:extLst>
          </p:cNvPr>
          <p:cNvSpPr txBox="1"/>
          <p:nvPr/>
        </p:nvSpPr>
        <p:spPr>
          <a:xfrm>
            <a:off x="399598" y="6042578"/>
            <a:ext cx="4177193" cy="215444"/>
          </a:xfrm>
          <a:prstGeom prst="rect">
            <a:avLst/>
          </a:prstGeom>
          <a:noFill/>
        </p:spPr>
        <p:txBody>
          <a:bodyPr wrap="square">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Clarksons</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36" name="타원 35">
            <a:extLst>
              <a:ext uri="{FF2B5EF4-FFF2-40B4-BE49-F238E27FC236}">
                <a16:creationId xmlns:a16="http://schemas.microsoft.com/office/drawing/2014/main" id="{EAE5BFA4-B106-83BE-B500-A4A868323A55}"/>
              </a:ext>
            </a:extLst>
          </p:cNvPr>
          <p:cNvSpPr/>
          <p:nvPr/>
        </p:nvSpPr>
        <p:spPr>
          <a:xfrm>
            <a:off x="3995836" y="3246375"/>
            <a:ext cx="97533" cy="96565"/>
          </a:xfrm>
          <a:prstGeom prst="ellipse">
            <a:avLst/>
          </a:prstGeom>
          <a:solidFill>
            <a:srgbClr val="6BD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Rectangle 1">
            <a:extLst>
              <a:ext uri="{FF2B5EF4-FFF2-40B4-BE49-F238E27FC236}">
                <a16:creationId xmlns:a16="http://schemas.microsoft.com/office/drawing/2014/main" id="{9DE57536-4EFA-7BFD-2618-E0AD4C5CA274}"/>
              </a:ext>
            </a:extLst>
          </p:cNvPr>
          <p:cNvSpPr>
            <a:spLocks noChangeArrowheads="1"/>
          </p:cNvSpPr>
          <p:nvPr/>
        </p:nvSpPr>
        <p:spPr bwMode="auto">
          <a:xfrm>
            <a:off x="3196129" y="2961182"/>
            <a:ext cx="1120652" cy="223786"/>
          </a:xfrm>
          <a:prstGeom prst="rect">
            <a:avLst/>
          </a:prstGeom>
          <a:noFill/>
          <a:ln>
            <a:noFill/>
          </a:ln>
          <a:effectLst/>
        </p:spPr>
        <p:txBody>
          <a:bodyPr vert="horz" wrap="square" lIns="0" tIns="-11109" rIns="0" bIns="-11109"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lang="ko-KR" altLang="ko-KR" sz="800" b="1" i="1" dirty="0">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rPr>
              <a:t>대체연료 사용 선박</a:t>
            </a:r>
            <a:endParaRPr lang="en-US" altLang="ko-KR" sz="800" b="1" i="1" dirty="0">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endParaRPr>
          </a:p>
          <a:p>
            <a:pPr marL="0" marR="0" lvl="0" indent="0" algn="r" defTabSz="914400" rtl="0" eaLnBrk="0" fontAlgn="base" latinLnBrk="0" hangingPunct="0">
              <a:lnSpc>
                <a:spcPct val="100000"/>
              </a:lnSpc>
              <a:spcBef>
                <a:spcPct val="0"/>
              </a:spcBef>
              <a:spcAft>
                <a:spcPct val="0"/>
              </a:spcAft>
              <a:buClrTx/>
              <a:buSzTx/>
              <a:buFontTx/>
              <a:buNone/>
              <a:tabLst/>
            </a:pPr>
            <a:r>
              <a:rPr lang="ko-KR" altLang="en-US" sz="800" b="1" i="1" dirty="0">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rPr>
              <a:t>전체</a:t>
            </a:r>
            <a:r>
              <a:rPr lang="en-US" altLang="ko-KR" sz="800" b="1" i="1" dirty="0">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rPr>
              <a:t> </a:t>
            </a:r>
            <a:r>
              <a:rPr lang="ko-KR" altLang="ko-KR" sz="800" b="1" i="1" dirty="0" err="1">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rPr>
              <a:t>발주량의</a:t>
            </a:r>
            <a:r>
              <a:rPr lang="ko-KR" altLang="ko-KR" sz="800" b="1" i="1" dirty="0">
                <a:ln>
                  <a:solidFill>
                    <a:schemeClr val="tx2">
                      <a:alpha val="0"/>
                    </a:schemeClr>
                  </a:solidFill>
                </a:ln>
                <a:solidFill>
                  <a:srgbClr val="6BDEC1"/>
                </a:solidFill>
                <a:latin typeface="KoPub돋움체 Medium" panose="00000600000000000000" pitchFamily="2" charset="-127"/>
                <a:ea typeface="KoPub돋움체 Medium" panose="00000600000000000000" pitchFamily="2" charset="-127"/>
              </a:rPr>
              <a:t> 60%를 차지 </a:t>
            </a:r>
          </a:p>
        </p:txBody>
      </p:sp>
      <p:grpSp>
        <p:nvGrpSpPr>
          <p:cNvPr id="2" name="그룹 1">
            <a:extLst>
              <a:ext uri="{FF2B5EF4-FFF2-40B4-BE49-F238E27FC236}">
                <a16:creationId xmlns:a16="http://schemas.microsoft.com/office/drawing/2014/main" id="{7483092A-6326-1BE8-07F3-127C78123711}"/>
              </a:ext>
            </a:extLst>
          </p:cNvPr>
          <p:cNvGrpSpPr/>
          <p:nvPr/>
        </p:nvGrpSpPr>
        <p:grpSpPr>
          <a:xfrm>
            <a:off x="5141777" y="2176483"/>
            <a:ext cx="4284000" cy="276837"/>
            <a:chOff x="704850" y="2013298"/>
            <a:chExt cx="4140200" cy="276837"/>
          </a:xfrm>
        </p:grpSpPr>
        <p:sp>
          <p:nvSpPr>
            <p:cNvPr id="3" name="TextBox 2">
              <a:extLst>
                <a:ext uri="{FF2B5EF4-FFF2-40B4-BE49-F238E27FC236}">
                  <a16:creationId xmlns:a16="http://schemas.microsoft.com/office/drawing/2014/main" id="{7002B3A5-5CE5-054C-4936-FAA097A9C9A6}"/>
                </a:ext>
              </a:extLst>
            </p:cNvPr>
            <p:cNvSpPr txBox="1"/>
            <p:nvPr/>
          </p:nvSpPr>
          <p:spPr>
            <a:xfrm>
              <a:off x="704850" y="2046854"/>
              <a:ext cx="30286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MEPC(</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해양환경보호위원회</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제</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80</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차 회의 결과</a:t>
              </a:r>
            </a:p>
          </p:txBody>
        </p:sp>
        <p:cxnSp>
          <p:nvCxnSpPr>
            <p:cNvPr id="4" name="직선 연결선 3">
              <a:extLst>
                <a:ext uri="{FF2B5EF4-FFF2-40B4-BE49-F238E27FC236}">
                  <a16:creationId xmlns:a16="http://schemas.microsoft.com/office/drawing/2014/main" id="{2DEAFC12-AB7F-D90C-97B1-01A3C73A4B1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A338ED37-8B64-5BAC-263C-7590CE20EA2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화살표: 오른쪽 7">
            <a:extLst>
              <a:ext uri="{FF2B5EF4-FFF2-40B4-BE49-F238E27FC236}">
                <a16:creationId xmlns:a16="http://schemas.microsoft.com/office/drawing/2014/main" id="{DEBF3F9F-5D52-5423-61D9-2B94F74601F2}"/>
              </a:ext>
            </a:extLst>
          </p:cNvPr>
          <p:cNvSpPr/>
          <p:nvPr/>
        </p:nvSpPr>
        <p:spPr>
          <a:xfrm>
            <a:off x="8761357" y="2583687"/>
            <a:ext cx="612168" cy="141978"/>
          </a:xfrm>
          <a:prstGeom prst="rightArrow">
            <a:avLst>
              <a:gd name="adj1" fmla="val 100000"/>
              <a:gd name="adj2" fmla="val 39400"/>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수정된 목표</a:t>
            </a:r>
            <a:endParaRPr lang="en-US" altLang="ko-KR"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9" name="화살표: 오른쪽 8">
            <a:extLst>
              <a:ext uri="{FF2B5EF4-FFF2-40B4-BE49-F238E27FC236}">
                <a16:creationId xmlns:a16="http://schemas.microsoft.com/office/drawing/2014/main" id="{50161A8B-4D85-89D6-9D2F-5961DD316B68}"/>
              </a:ext>
            </a:extLst>
          </p:cNvPr>
          <p:cNvSpPr/>
          <p:nvPr/>
        </p:nvSpPr>
        <p:spPr>
          <a:xfrm>
            <a:off x="8120614" y="2583687"/>
            <a:ext cx="612168" cy="141841"/>
          </a:xfrm>
          <a:prstGeom prst="rightArrow">
            <a:avLst>
              <a:gd name="adj1" fmla="val 100000"/>
              <a:gd name="adj2" fmla="val 50000"/>
            </a:avLst>
          </a:prstGeom>
          <a:solidFill>
            <a:srgbClr val="ADE4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기존 목표</a:t>
            </a:r>
            <a:endParaRPr lang="en-US" altLang="ko-KR"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D0BE2C1A-C0D5-645D-F8FD-974DF74D734D}"/>
              </a:ext>
            </a:extLst>
          </p:cNvPr>
          <p:cNvSpPr/>
          <p:nvPr/>
        </p:nvSpPr>
        <p:spPr>
          <a:xfrm>
            <a:off x="5132387" y="5216818"/>
            <a:ext cx="4293389" cy="6228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0">
              <a:lnSpc>
                <a:spcPct val="110000"/>
              </a:lnSpc>
              <a:spcBef>
                <a:spcPts val="0"/>
              </a:spcBef>
              <a:spcAft>
                <a:spcPts val="300"/>
              </a:spcAft>
              <a:buClrTx/>
              <a:buSzTx/>
              <a:buFont typeface="Arial" panose="020B0604020202020204" pitchFamily="34" charset="0"/>
              <a:buNone/>
              <a:tabLst/>
              <a:defRPr/>
            </a:pP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’23</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년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7</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월</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 IMO '2050 </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해운 탄소중립</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합의 </a:t>
            </a:r>
            <a:b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b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온실가스를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’08</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년 총 배출량 대비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’30</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년까지 최소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20%(30%</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까지 노력</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 </a:t>
            </a:r>
            <a:b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b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’40</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년까지 최소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70%(80%</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까지 노력</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감축할 계획</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 ’50</a:t>
            </a:r>
            <a:r>
              <a:rPr lang="ko-KR" altLang="en-US" sz="900" kern="0" dirty="0">
                <a:ln>
                  <a:solidFill>
                    <a:srgbClr val="00338D">
                      <a:alpha val="0"/>
                    </a:srgbClr>
                  </a:solidFill>
                </a:ln>
                <a:solidFill>
                  <a:srgbClr val="000000"/>
                </a:solidFill>
                <a:latin typeface="KoPub돋움체 Medium" panose="00000600000000000000" pitchFamily="2" charset="-127"/>
                <a:ea typeface="KoPub돋움체 Medium" panose="00000600000000000000" pitchFamily="2" charset="-127"/>
              </a:rPr>
              <a:t>년경 탄소중립 달성</a:t>
            </a:r>
          </a:p>
        </p:txBody>
      </p:sp>
      <p:sp>
        <p:nvSpPr>
          <p:cNvPr id="20" name="사각형: 둥근 모서리 19">
            <a:extLst>
              <a:ext uri="{FF2B5EF4-FFF2-40B4-BE49-F238E27FC236}">
                <a16:creationId xmlns:a16="http://schemas.microsoft.com/office/drawing/2014/main" id="{64DD590F-629C-A169-6E8E-3CA6F1FABD65}"/>
              </a:ext>
            </a:extLst>
          </p:cNvPr>
          <p:cNvSpPr/>
          <p:nvPr/>
        </p:nvSpPr>
        <p:spPr>
          <a:xfrm>
            <a:off x="6826641" y="2910177"/>
            <a:ext cx="531064" cy="222982"/>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2030</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1" name="사각형: 둥근 모서리 20">
            <a:extLst>
              <a:ext uri="{FF2B5EF4-FFF2-40B4-BE49-F238E27FC236}">
                <a16:creationId xmlns:a16="http://schemas.microsoft.com/office/drawing/2014/main" id="{39710799-92FC-E5DD-6DCF-5CBB78B7DBB2}"/>
              </a:ext>
            </a:extLst>
          </p:cNvPr>
          <p:cNvSpPr/>
          <p:nvPr/>
        </p:nvSpPr>
        <p:spPr>
          <a:xfrm>
            <a:off x="7835214" y="2910177"/>
            <a:ext cx="531064" cy="222982"/>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2040</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2" name="사각형: 둥근 모서리 21">
            <a:extLst>
              <a:ext uri="{FF2B5EF4-FFF2-40B4-BE49-F238E27FC236}">
                <a16:creationId xmlns:a16="http://schemas.microsoft.com/office/drawing/2014/main" id="{3A973BCC-D7D7-C986-AD68-222F8A68D41C}"/>
              </a:ext>
            </a:extLst>
          </p:cNvPr>
          <p:cNvSpPr/>
          <p:nvPr/>
        </p:nvSpPr>
        <p:spPr>
          <a:xfrm>
            <a:off x="8843787" y="2910177"/>
            <a:ext cx="531064" cy="222982"/>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2050</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7" name="사각형: 둥근 모서리 36">
            <a:extLst>
              <a:ext uri="{FF2B5EF4-FFF2-40B4-BE49-F238E27FC236}">
                <a16:creationId xmlns:a16="http://schemas.microsoft.com/office/drawing/2014/main" id="{2334F1CE-CB35-7F1F-04F3-2F9A1157BA93}"/>
              </a:ext>
            </a:extLst>
          </p:cNvPr>
          <p:cNvSpPr/>
          <p:nvPr/>
        </p:nvSpPr>
        <p:spPr>
          <a:xfrm>
            <a:off x="5818068" y="2910177"/>
            <a:ext cx="531064" cy="222982"/>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8" name="화살표: 오른쪽 37">
            <a:extLst>
              <a:ext uri="{FF2B5EF4-FFF2-40B4-BE49-F238E27FC236}">
                <a16:creationId xmlns:a16="http://schemas.microsoft.com/office/drawing/2014/main" id="{2D808E3D-7BEA-900E-B25C-9F6F3CC2ABAB}"/>
              </a:ext>
            </a:extLst>
          </p:cNvPr>
          <p:cNvSpPr/>
          <p:nvPr/>
        </p:nvSpPr>
        <p:spPr>
          <a:xfrm>
            <a:off x="5814421" y="3663463"/>
            <a:ext cx="1277466" cy="569146"/>
          </a:xfrm>
          <a:prstGeom prst="rightArrow">
            <a:avLst>
              <a:gd name="adj1" fmla="val 100000"/>
              <a:gd name="adj2" fmla="val 22364"/>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GHG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배출 최소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20%,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최대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30%</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까지 절감</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Zero GHG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연료 최소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5%,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최대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10%</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까지 사용 </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0" name="화살표: 오른쪽 39">
            <a:extLst>
              <a:ext uri="{FF2B5EF4-FFF2-40B4-BE49-F238E27FC236}">
                <a16:creationId xmlns:a16="http://schemas.microsoft.com/office/drawing/2014/main" id="{1105070A-1271-858C-ADE7-044499B15A7F}"/>
              </a:ext>
            </a:extLst>
          </p:cNvPr>
          <p:cNvSpPr/>
          <p:nvPr/>
        </p:nvSpPr>
        <p:spPr>
          <a:xfrm>
            <a:off x="7091888" y="3663463"/>
            <a:ext cx="1005493" cy="569146"/>
          </a:xfrm>
          <a:prstGeom prst="rightArrow">
            <a:avLst>
              <a:gd name="adj1" fmla="val 100000"/>
              <a:gd name="adj2" fmla="val 22363"/>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GHG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배출 최소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70%,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최대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80%</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까지 절감</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 name="화살표: 오른쪽 40">
            <a:extLst>
              <a:ext uri="{FF2B5EF4-FFF2-40B4-BE49-F238E27FC236}">
                <a16:creationId xmlns:a16="http://schemas.microsoft.com/office/drawing/2014/main" id="{DB98F052-48C1-B73D-2A06-78497AE4449B}"/>
              </a:ext>
            </a:extLst>
          </p:cNvPr>
          <p:cNvSpPr/>
          <p:nvPr/>
        </p:nvSpPr>
        <p:spPr>
          <a:xfrm>
            <a:off x="8097382" y="3663463"/>
            <a:ext cx="1305348" cy="569146"/>
          </a:xfrm>
          <a:prstGeom prst="rightArrow">
            <a:avLst>
              <a:gd name="adj1" fmla="val 100000"/>
              <a:gd name="adj2" fmla="val 24955"/>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GHG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배출 완전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zero</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까지</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 name="화살표: 오른쪽 41">
            <a:extLst>
              <a:ext uri="{FF2B5EF4-FFF2-40B4-BE49-F238E27FC236}">
                <a16:creationId xmlns:a16="http://schemas.microsoft.com/office/drawing/2014/main" id="{5C623260-4439-EB0B-37B4-04192165BCD9}"/>
              </a:ext>
            </a:extLst>
          </p:cNvPr>
          <p:cNvSpPr/>
          <p:nvPr/>
        </p:nvSpPr>
        <p:spPr>
          <a:xfrm>
            <a:off x="5814956" y="4815005"/>
            <a:ext cx="1277997" cy="291600"/>
          </a:xfrm>
          <a:prstGeom prst="rightArrow">
            <a:avLst>
              <a:gd name="adj1" fmla="val 100000"/>
              <a:gd name="adj2" fmla="val 37662"/>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탄소집약도 </a:t>
            </a:r>
            <a:r>
              <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최소</a:t>
            </a:r>
            <a:r>
              <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40% </a:t>
            </a:r>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감소</a:t>
            </a:r>
            <a:endPar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3" name="화살표: 오른쪽 42">
            <a:extLst>
              <a:ext uri="{FF2B5EF4-FFF2-40B4-BE49-F238E27FC236}">
                <a16:creationId xmlns:a16="http://schemas.microsoft.com/office/drawing/2014/main" id="{760DEE01-862F-407B-8413-7D85058D7E0F}"/>
              </a:ext>
            </a:extLst>
          </p:cNvPr>
          <p:cNvSpPr/>
          <p:nvPr/>
        </p:nvSpPr>
        <p:spPr>
          <a:xfrm>
            <a:off x="5814419" y="4447585"/>
            <a:ext cx="1275285" cy="291319"/>
          </a:xfrm>
          <a:prstGeom prst="rightArrow">
            <a:avLst>
              <a:gd name="adj1" fmla="val 100000"/>
              <a:gd name="adj2" fmla="val 37343"/>
            </a:avLst>
          </a:prstGeom>
          <a:solidFill>
            <a:srgbClr val="ADE4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탄소집약도 </a:t>
            </a:r>
            <a:r>
              <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40% </a:t>
            </a:r>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감소</a:t>
            </a:r>
            <a:endPar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44" name="직선 연결선 43">
            <a:extLst>
              <a:ext uri="{FF2B5EF4-FFF2-40B4-BE49-F238E27FC236}">
                <a16:creationId xmlns:a16="http://schemas.microsoft.com/office/drawing/2014/main" id="{EDBC066C-195E-F2D6-91C8-638CB97C2AD2}"/>
              </a:ext>
            </a:extLst>
          </p:cNvPr>
          <p:cNvCxnSpPr>
            <a:cxnSpLocks/>
          </p:cNvCxnSpPr>
          <p:nvPr/>
        </p:nvCxnSpPr>
        <p:spPr>
          <a:xfrm flipH="1">
            <a:off x="8097382" y="3124022"/>
            <a:ext cx="1" cy="1973446"/>
          </a:xfrm>
          <a:prstGeom prst="line">
            <a:avLst/>
          </a:prstGeom>
          <a:ln w="3175">
            <a:solidFill>
              <a:srgbClr val="00338D"/>
            </a:solidFill>
            <a:prstDash val="dash"/>
          </a:ln>
        </p:spPr>
        <p:style>
          <a:lnRef idx="1">
            <a:schemeClr val="accent1"/>
          </a:lnRef>
          <a:fillRef idx="0">
            <a:schemeClr val="accent1"/>
          </a:fillRef>
          <a:effectRef idx="0">
            <a:schemeClr val="accent1"/>
          </a:effectRef>
          <a:fontRef idx="minor">
            <a:schemeClr val="tx1"/>
          </a:fontRef>
        </p:style>
      </p:cxnSp>
      <p:sp>
        <p:nvSpPr>
          <p:cNvPr id="51" name="화살표: 오른쪽 50">
            <a:extLst>
              <a:ext uri="{FF2B5EF4-FFF2-40B4-BE49-F238E27FC236}">
                <a16:creationId xmlns:a16="http://schemas.microsoft.com/office/drawing/2014/main" id="{15187219-63FF-363C-C542-A4E7FDA63C83}"/>
              </a:ext>
            </a:extLst>
          </p:cNvPr>
          <p:cNvSpPr/>
          <p:nvPr/>
        </p:nvSpPr>
        <p:spPr>
          <a:xfrm>
            <a:off x="7094073" y="4815005"/>
            <a:ext cx="2279450" cy="291600"/>
          </a:xfrm>
          <a:prstGeom prst="rightArrow">
            <a:avLst>
              <a:gd name="adj1" fmla="val 100000"/>
              <a:gd name="adj2" fmla="val 50282"/>
            </a:avLst>
          </a:prstGeom>
          <a:solidFill>
            <a:srgbClr val="D9BEF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탄소배출 완전 </a:t>
            </a:r>
            <a:r>
              <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zero</a:t>
            </a:r>
            <a:r>
              <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까지</a:t>
            </a:r>
            <a:endPara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2" name="화살표: 오른쪽 51">
            <a:extLst>
              <a:ext uri="{FF2B5EF4-FFF2-40B4-BE49-F238E27FC236}">
                <a16:creationId xmlns:a16="http://schemas.microsoft.com/office/drawing/2014/main" id="{D103A19C-6830-D509-5843-17A6E67EBE19}"/>
              </a:ext>
            </a:extLst>
          </p:cNvPr>
          <p:cNvSpPr/>
          <p:nvPr/>
        </p:nvSpPr>
        <p:spPr>
          <a:xfrm>
            <a:off x="7091887" y="4447585"/>
            <a:ext cx="2282963" cy="291319"/>
          </a:xfrm>
          <a:prstGeom prst="rightArrow">
            <a:avLst>
              <a:gd name="adj1" fmla="val 100000"/>
              <a:gd name="adj2" fmla="val 50000"/>
            </a:avLst>
          </a:prstGeom>
          <a:solidFill>
            <a:srgbClr val="ADE4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l"/>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탄소집약도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70%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감소</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53" name="직선 연결선 52">
            <a:extLst>
              <a:ext uri="{FF2B5EF4-FFF2-40B4-BE49-F238E27FC236}">
                <a16:creationId xmlns:a16="http://schemas.microsoft.com/office/drawing/2014/main" id="{C66A1C50-2EA3-F4BB-89FF-8C23B960FCF8}"/>
              </a:ext>
            </a:extLst>
          </p:cNvPr>
          <p:cNvCxnSpPr>
            <a:cxnSpLocks/>
          </p:cNvCxnSpPr>
          <p:nvPr/>
        </p:nvCxnSpPr>
        <p:spPr>
          <a:xfrm flipH="1">
            <a:off x="7091890" y="3124022"/>
            <a:ext cx="1" cy="1973446"/>
          </a:xfrm>
          <a:prstGeom prst="line">
            <a:avLst/>
          </a:prstGeom>
          <a:ln w="3175">
            <a:solidFill>
              <a:srgbClr val="00338D"/>
            </a:solidFill>
            <a:prstDash val="dash"/>
          </a:ln>
        </p:spPr>
        <p:style>
          <a:lnRef idx="1">
            <a:schemeClr val="accent1"/>
          </a:lnRef>
          <a:fillRef idx="0">
            <a:schemeClr val="accent1"/>
          </a:fillRef>
          <a:effectRef idx="0">
            <a:schemeClr val="accent1"/>
          </a:effectRef>
          <a:fontRef idx="minor">
            <a:schemeClr val="tx1"/>
          </a:fontRef>
        </p:style>
      </p:cxnSp>
      <p:sp>
        <p:nvSpPr>
          <p:cNvPr id="57" name="화살표: 오른쪽 56">
            <a:extLst>
              <a:ext uri="{FF2B5EF4-FFF2-40B4-BE49-F238E27FC236}">
                <a16:creationId xmlns:a16="http://schemas.microsoft.com/office/drawing/2014/main" id="{3136CFE1-0707-8850-62F3-E8CF5D879A41}"/>
              </a:ext>
            </a:extLst>
          </p:cNvPr>
          <p:cNvSpPr/>
          <p:nvPr/>
        </p:nvSpPr>
        <p:spPr>
          <a:xfrm>
            <a:off x="5814421" y="3296042"/>
            <a:ext cx="3588310" cy="291319"/>
          </a:xfrm>
          <a:prstGeom prst="rightArrow">
            <a:avLst>
              <a:gd name="adj1" fmla="val 100000"/>
              <a:gd name="adj2" fmla="val 50000"/>
            </a:avLst>
          </a:prstGeom>
          <a:solidFill>
            <a:srgbClr val="ADE4FF"/>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l"/>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GHG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배출 최소 </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50%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절감</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2" name="TextBox 61">
            <a:extLst>
              <a:ext uri="{FF2B5EF4-FFF2-40B4-BE49-F238E27FC236}">
                <a16:creationId xmlns:a16="http://schemas.microsoft.com/office/drawing/2014/main" id="{361F6723-0AF4-FD06-1818-54CEFD3A7ED1}"/>
              </a:ext>
            </a:extLst>
          </p:cNvPr>
          <p:cNvSpPr txBox="1"/>
          <p:nvPr/>
        </p:nvSpPr>
        <p:spPr>
          <a:xfrm>
            <a:off x="5049159" y="6042578"/>
            <a:ext cx="4724400" cy="215444"/>
          </a:xfrm>
          <a:prstGeom prst="rect">
            <a:avLst/>
          </a:prstGeom>
          <a:noFill/>
        </p:spPr>
        <p:txBody>
          <a:bodyPr wrap="square">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cxnSp>
        <p:nvCxnSpPr>
          <p:cNvPr id="48" name="연결선: 꺾임 47">
            <a:extLst>
              <a:ext uri="{FF2B5EF4-FFF2-40B4-BE49-F238E27FC236}">
                <a16:creationId xmlns:a16="http://schemas.microsoft.com/office/drawing/2014/main" id="{970D8A1E-EA3C-F390-6C37-A2A97EE5E0AC}"/>
              </a:ext>
            </a:extLst>
          </p:cNvPr>
          <p:cNvCxnSpPr>
            <a:stCxn id="57" idx="1"/>
            <a:endCxn id="38" idx="1"/>
          </p:cNvCxnSpPr>
          <p:nvPr/>
        </p:nvCxnSpPr>
        <p:spPr>
          <a:xfrm rot="10800000" flipV="1">
            <a:off x="5814421" y="3441702"/>
            <a:ext cx="12700" cy="506334"/>
          </a:xfrm>
          <a:prstGeom prst="bentConnector3">
            <a:avLst>
              <a:gd name="adj1" fmla="val 3991299"/>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10D328-FAF2-099D-1AF6-EE2898C77C93}"/>
              </a:ext>
            </a:extLst>
          </p:cNvPr>
          <p:cNvSpPr txBox="1"/>
          <p:nvPr/>
        </p:nvSpPr>
        <p:spPr>
          <a:xfrm>
            <a:off x="5054477" y="3517882"/>
            <a:ext cx="708715" cy="369332"/>
          </a:xfrm>
          <a:prstGeom prst="rect">
            <a:avLst/>
          </a:prstGeom>
          <a:solidFill>
            <a:schemeClr val="bg1"/>
          </a:solidFill>
        </p:spPr>
        <p:txBody>
          <a:bodyPr wrap="square" tIns="0" bIns="0">
            <a:spAutoFit/>
          </a:bodyPr>
          <a:lstStyle/>
          <a:p>
            <a:r>
              <a:rPr lang="ko-KR" altLang="en-US" sz="800" b="1" dirty="0">
                <a:gradFill>
                  <a:gsLst>
                    <a:gs pos="0">
                      <a:schemeClr val="tx1">
                        <a:lumMod val="65000"/>
                        <a:lumOff val="35000"/>
                      </a:schemeClr>
                    </a:gs>
                    <a:gs pos="100000">
                      <a:schemeClr val="tx1">
                        <a:lumMod val="65000"/>
                        <a:lumOff val="35000"/>
                      </a:schemeClr>
                    </a:gs>
                  </a:gsLst>
                  <a:lin ang="5400000" scaled="1"/>
                </a:gradFill>
                <a:latin typeface="+mn-ea"/>
              </a:rPr>
              <a:t>온실효과</a:t>
            </a:r>
            <a:endParaRPr lang="en-US" altLang="ko-KR" sz="800" b="1" dirty="0">
              <a:gradFill>
                <a:gsLst>
                  <a:gs pos="0">
                    <a:schemeClr val="tx1">
                      <a:lumMod val="65000"/>
                      <a:lumOff val="35000"/>
                    </a:schemeClr>
                  </a:gs>
                  <a:gs pos="100000">
                    <a:schemeClr val="tx1">
                      <a:lumMod val="65000"/>
                      <a:lumOff val="35000"/>
                    </a:schemeClr>
                  </a:gs>
                </a:gsLst>
                <a:lin ang="5400000" scaled="1"/>
              </a:gradFill>
              <a:latin typeface="+mn-ea"/>
            </a:endParaRPr>
          </a:p>
          <a:p>
            <a:r>
              <a:rPr lang="ko-KR" altLang="en-US" sz="800" b="1" dirty="0">
                <a:gradFill>
                  <a:gsLst>
                    <a:gs pos="0">
                      <a:schemeClr val="tx1">
                        <a:lumMod val="65000"/>
                        <a:lumOff val="35000"/>
                      </a:schemeClr>
                    </a:gs>
                    <a:gs pos="100000">
                      <a:schemeClr val="tx1">
                        <a:lumMod val="65000"/>
                        <a:lumOff val="35000"/>
                      </a:schemeClr>
                    </a:gs>
                  </a:gsLst>
                  <a:lin ang="5400000" scaled="1"/>
                </a:gradFill>
                <a:latin typeface="+mn-ea"/>
              </a:rPr>
              <a:t>가스</a:t>
            </a:r>
            <a:endParaRPr lang="en-US" altLang="ko-KR" sz="800" b="1" dirty="0">
              <a:gradFill>
                <a:gsLst>
                  <a:gs pos="0">
                    <a:schemeClr val="tx1">
                      <a:lumMod val="65000"/>
                      <a:lumOff val="35000"/>
                    </a:schemeClr>
                  </a:gs>
                  <a:gs pos="100000">
                    <a:schemeClr val="tx1">
                      <a:lumMod val="65000"/>
                      <a:lumOff val="35000"/>
                    </a:schemeClr>
                  </a:gs>
                </a:gsLst>
                <a:lin ang="5400000" scaled="1"/>
              </a:gradFill>
              <a:latin typeface="+mn-ea"/>
            </a:endParaRPr>
          </a:p>
          <a:p>
            <a:r>
              <a:rPr lang="en-US" altLang="ko-KR" sz="800" b="1" dirty="0">
                <a:gradFill>
                  <a:gsLst>
                    <a:gs pos="0">
                      <a:schemeClr val="tx1">
                        <a:lumMod val="65000"/>
                        <a:lumOff val="35000"/>
                      </a:schemeClr>
                    </a:gs>
                    <a:gs pos="100000">
                      <a:schemeClr val="tx1">
                        <a:lumMod val="65000"/>
                        <a:lumOff val="35000"/>
                      </a:schemeClr>
                    </a:gs>
                  </a:gsLst>
                  <a:lin ang="5400000" scaled="1"/>
                </a:gradFill>
                <a:latin typeface="+mn-ea"/>
              </a:rPr>
              <a:t>(GHG)</a:t>
            </a:r>
            <a:endParaRPr lang="ko-KR" altLang="en-US" sz="800" b="1" dirty="0">
              <a:gradFill>
                <a:gsLst>
                  <a:gs pos="0">
                    <a:schemeClr val="tx1">
                      <a:lumMod val="65000"/>
                      <a:lumOff val="35000"/>
                    </a:schemeClr>
                  </a:gs>
                  <a:gs pos="100000">
                    <a:schemeClr val="tx1">
                      <a:lumMod val="65000"/>
                      <a:lumOff val="35000"/>
                    </a:schemeClr>
                  </a:gs>
                </a:gsLst>
                <a:lin ang="5400000" scaled="1"/>
              </a:gradFill>
              <a:latin typeface="+mn-ea"/>
            </a:endParaRPr>
          </a:p>
        </p:txBody>
      </p:sp>
      <p:cxnSp>
        <p:nvCxnSpPr>
          <p:cNvPr id="49" name="연결선: 꺾임 48">
            <a:extLst>
              <a:ext uri="{FF2B5EF4-FFF2-40B4-BE49-F238E27FC236}">
                <a16:creationId xmlns:a16="http://schemas.microsoft.com/office/drawing/2014/main" id="{7A15C15E-CCFE-1DA0-A3B3-D59754FFF74F}"/>
              </a:ext>
            </a:extLst>
          </p:cNvPr>
          <p:cNvCxnSpPr>
            <a:cxnSpLocks/>
            <a:stCxn id="43" idx="1"/>
            <a:endCxn id="42" idx="1"/>
          </p:cNvCxnSpPr>
          <p:nvPr/>
        </p:nvCxnSpPr>
        <p:spPr>
          <a:xfrm rot="10800000" flipH="1" flipV="1">
            <a:off x="5814418" y="4593245"/>
            <a:ext cx="537" cy="367560"/>
          </a:xfrm>
          <a:prstGeom prst="bentConnector3">
            <a:avLst>
              <a:gd name="adj1" fmla="val -94393855"/>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EBAA194-83B2-2064-197F-69361158CDAB}"/>
              </a:ext>
            </a:extLst>
          </p:cNvPr>
          <p:cNvSpPr txBox="1"/>
          <p:nvPr/>
        </p:nvSpPr>
        <p:spPr>
          <a:xfrm>
            <a:off x="5049159" y="4661865"/>
            <a:ext cx="562976" cy="246221"/>
          </a:xfrm>
          <a:prstGeom prst="rect">
            <a:avLst/>
          </a:prstGeom>
          <a:solidFill>
            <a:schemeClr val="bg1"/>
          </a:solidFill>
        </p:spPr>
        <p:txBody>
          <a:bodyPr wrap="square" tIns="0" bIns="0">
            <a:spAutoFit/>
          </a:bodyPr>
          <a:lstStyle>
            <a:defPPr>
              <a:defRPr lang="en-US"/>
            </a:defPPr>
            <a:lvl1pPr>
              <a:defRPr sz="800" b="1">
                <a:gradFill>
                  <a:gsLst>
                    <a:gs pos="0">
                      <a:schemeClr val="tx1">
                        <a:lumMod val="65000"/>
                        <a:lumOff val="35000"/>
                      </a:schemeClr>
                    </a:gs>
                    <a:gs pos="100000">
                      <a:schemeClr val="tx1">
                        <a:lumMod val="65000"/>
                        <a:lumOff val="35000"/>
                      </a:schemeClr>
                    </a:gs>
                  </a:gsLst>
                  <a:lin ang="5400000" scaled="1"/>
                </a:gradFill>
                <a:latin typeface="+mn-ea"/>
              </a:defRPr>
            </a:lvl1pPr>
          </a:lstStyle>
          <a:p>
            <a:r>
              <a:rPr lang="ko-KR" altLang="en-US" dirty="0"/>
              <a:t>탄소</a:t>
            </a:r>
            <a:endParaRPr lang="en-US" altLang="ko-KR" dirty="0"/>
          </a:p>
          <a:p>
            <a:r>
              <a:rPr lang="ko-KR" altLang="en-US" dirty="0"/>
              <a:t>집약도</a:t>
            </a:r>
          </a:p>
        </p:txBody>
      </p:sp>
    </p:spTree>
    <p:extLst>
      <p:ext uri="{BB962C8B-B14F-4D97-AF65-F5344CB8AC3E}">
        <p14:creationId xmlns:p14="http://schemas.microsoft.com/office/powerpoint/2010/main" val="294491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6E65AC87-A1FC-0D78-CFD4-3E53B34F82FD}"/>
              </a:ext>
            </a:extLst>
          </p:cNvPr>
          <p:cNvGrpSpPr/>
          <p:nvPr/>
        </p:nvGrpSpPr>
        <p:grpSpPr>
          <a:xfrm>
            <a:off x="5129991" y="4906093"/>
            <a:ext cx="916848" cy="496800"/>
            <a:chOff x="5201655" y="5188080"/>
            <a:chExt cx="1087294" cy="589157"/>
          </a:xfrm>
        </p:grpSpPr>
        <p:sp>
          <p:nvSpPr>
            <p:cNvPr id="1028" name="자유형: 도형 1027">
              <a:extLst>
                <a:ext uri="{FF2B5EF4-FFF2-40B4-BE49-F238E27FC236}">
                  <a16:creationId xmlns:a16="http://schemas.microsoft.com/office/drawing/2014/main" id="{32AC175E-49E3-3649-350C-413882413BC2}"/>
                </a:ext>
              </a:extLst>
            </p:cNvPr>
            <p:cNvSpPr/>
            <p:nvPr/>
          </p:nvSpPr>
          <p:spPr>
            <a:xfrm>
              <a:off x="6111030" y="5429465"/>
              <a:ext cx="177919" cy="91475"/>
            </a:xfrm>
            <a:custGeom>
              <a:avLst/>
              <a:gdLst>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132 h 91475"/>
                <a:gd name="connsiteX1" fmla="*/ 92868 w 177919"/>
                <a:gd name="connsiteY1" fmla="*/ 91475 h 91475"/>
                <a:gd name="connsiteX2" fmla="*/ 171450 w 177919"/>
                <a:gd name="connsiteY2" fmla="*/ 8132 h 91475"/>
                <a:gd name="connsiteX3" fmla="*/ 176212 w 177919"/>
                <a:gd name="connsiteY3" fmla="*/ 74807 h 91475"/>
              </a:gdLst>
              <a:ahLst/>
              <a:cxnLst>
                <a:cxn ang="0">
                  <a:pos x="connsiteX0" y="connsiteY0"/>
                </a:cxn>
                <a:cxn ang="0">
                  <a:pos x="connsiteX1" y="connsiteY1"/>
                </a:cxn>
                <a:cxn ang="0">
                  <a:pos x="connsiteX2" y="connsiteY2"/>
                </a:cxn>
                <a:cxn ang="0">
                  <a:pos x="connsiteX3" y="connsiteY3"/>
                </a:cxn>
              </a:cxnLst>
              <a:rect l="l" t="t" r="r" b="b"/>
              <a:pathLst>
                <a:path w="177919" h="91475">
                  <a:moveTo>
                    <a:pt x="0" y="8132"/>
                  </a:moveTo>
                  <a:cubicBezTo>
                    <a:pt x="47625" y="-32350"/>
                    <a:pt x="64293" y="91475"/>
                    <a:pt x="92868" y="91475"/>
                  </a:cubicBezTo>
                  <a:cubicBezTo>
                    <a:pt x="121443" y="91475"/>
                    <a:pt x="162719" y="-16474"/>
                    <a:pt x="171450" y="8132"/>
                  </a:cubicBezTo>
                  <a:cubicBezTo>
                    <a:pt x="180181" y="32738"/>
                    <a:pt x="178196" y="53772"/>
                    <a:pt x="176212" y="74807"/>
                  </a:cubicBezTo>
                </a:path>
              </a:pathLst>
            </a:custGeom>
            <a:ln w="34925">
              <a:solidFill>
                <a:srgbClr val="569EC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600"/>
            </a:p>
          </p:txBody>
        </p:sp>
        <p:grpSp>
          <p:nvGrpSpPr>
            <p:cNvPr id="23" name="그룹 22">
              <a:extLst>
                <a:ext uri="{FF2B5EF4-FFF2-40B4-BE49-F238E27FC236}">
                  <a16:creationId xmlns:a16="http://schemas.microsoft.com/office/drawing/2014/main" id="{BEC68979-C274-AC04-C472-0E664DFAF231}"/>
                </a:ext>
              </a:extLst>
            </p:cNvPr>
            <p:cNvGrpSpPr/>
            <p:nvPr/>
          </p:nvGrpSpPr>
          <p:grpSpPr>
            <a:xfrm>
              <a:off x="5201655" y="5188080"/>
              <a:ext cx="928451" cy="589157"/>
              <a:chOff x="-872304" y="3996324"/>
              <a:chExt cx="742950" cy="461375"/>
            </a:xfrm>
          </p:grpSpPr>
          <p:pic>
            <p:nvPicPr>
              <p:cNvPr id="24" name="Picture 6" descr="천연 가스 아이콘 가솔린에 대한 스톡 벡터 아트 및 기타 이미지 - 가솔린, 교통수단, 급유 - iStock">
                <a:extLst>
                  <a:ext uri="{FF2B5EF4-FFF2-40B4-BE49-F238E27FC236}">
                    <a16:creationId xmlns:a16="http://schemas.microsoft.com/office/drawing/2014/main" id="{5219CF6C-6BFD-EF51-DD39-A8129F146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04" t="27885" r="15004" b="28525"/>
              <a:stretch/>
            </p:blipFill>
            <p:spPr bwMode="auto">
              <a:xfrm>
                <a:off x="-872304" y="3996324"/>
                <a:ext cx="742950" cy="461375"/>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a:extLst>
                  <a:ext uri="{FF2B5EF4-FFF2-40B4-BE49-F238E27FC236}">
                    <a16:creationId xmlns:a16="http://schemas.microsoft.com/office/drawing/2014/main" id="{CBCEF93A-4C7C-82DE-787B-8ACFF5A8323F}"/>
                  </a:ext>
                </a:extLst>
              </p:cNvPr>
              <p:cNvSpPr/>
              <p:nvPr/>
            </p:nvSpPr>
            <p:spPr>
              <a:xfrm>
                <a:off x="-552450" y="4300539"/>
                <a:ext cx="102394" cy="18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8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6" name="사각형: 둥근 모서리 25">
                <a:extLst>
                  <a:ext uri="{FF2B5EF4-FFF2-40B4-BE49-F238E27FC236}">
                    <a16:creationId xmlns:a16="http://schemas.microsoft.com/office/drawing/2014/main" id="{7144A876-7225-A325-CB14-8BA113A74B98}"/>
                  </a:ext>
                </a:extLst>
              </p:cNvPr>
              <p:cNvSpPr/>
              <p:nvPr/>
            </p:nvSpPr>
            <p:spPr>
              <a:xfrm>
                <a:off x="-686565" y="4073445"/>
                <a:ext cx="427393" cy="245094"/>
              </a:xfrm>
              <a:prstGeom prst="roundRect">
                <a:avLst/>
              </a:prstGeom>
              <a:solidFill>
                <a:srgbClr val="569EC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암모니아</a:t>
                </a:r>
              </a:p>
            </p:txBody>
          </p:sp>
        </p:grpSp>
      </p:grpSp>
      <p:grpSp>
        <p:nvGrpSpPr>
          <p:cNvPr id="4" name="그룹 3">
            <a:extLst>
              <a:ext uri="{FF2B5EF4-FFF2-40B4-BE49-F238E27FC236}">
                <a16:creationId xmlns:a16="http://schemas.microsoft.com/office/drawing/2014/main" id="{34E5A826-82DC-31BB-D6AF-1C648D09114A}"/>
              </a:ext>
            </a:extLst>
          </p:cNvPr>
          <p:cNvGrpSpPr/>
          <p:nvPr/>
        </p:nvGrpSpPr>
        <p:grpSpPr>
          <a:xfrm>
            <a:off x="5129991" y="3656333"/>
            <a:ext cx="898047" cy="496800"/>
            <a:chOff x="5201655" y="4025343"/>
            <a:chExt cx="1064997" cy="589157"/>
          </a:xfrm>
        </p:grpSpPr>
        <p:sp>
          <p:nvSpPr>
            <p:cNvPr id="1027" name="자유형: 도형 1026">
              <a:extLst>
                <a:ext uri="{FF2B5EF4-FFF2-40B4-BE49-F238E27FC236}">
                  <a16:creationId xmlns:a16="http://schemas.microsoft.com/office/drawing/2014/main" id="{813BC414-887F-0FDF-E7B2-3AB1E7EE7BDF}"/>
                </a:ext>
              </a:extLst>
            </p:cNvPr>
            <p:cNvSpPr/>
            <p:nvPr/>
          </p:nvSpPr>
          <p:spPr>
            <a:xfrm>
              <a:off x="6088733" y="4291640"/>
              <a:ext cx="177919" cy="91475"/>
            </a:xfrm>
            <a:custGeom>
              <a:avLst/>
              <a:gdLst>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132 h 91475"/>
                <a:gd name="connsiteX1" fmla="*/ 92868 w 177919"/>
                <a:gd name="connsiteY1" fmla="*/ 91475 h 91475"/>
                <a:gd name="connsiteX2" fmla="*/ 171450 w 177919"/>
                <a:gd name="connsiteY2" fmla="*/ 8132 h 91475"/>
                <a:gd name="connsiteX3" fmla="*/ 176212 w 177919"/>
                <a:gd name="connsiteY3" fmla="*/ 74807 h 91475"/>
              </a:gdLst>
              <a:ahLst/>
              <a:cxnLst>
                <a:cxn ang="0">
                  <a:pos x="connsiteX0" y="connsiteY0"/>
                </a:cxn>
                <a:cxn ang="0">
                  <a:pos x="connsiteX1" y="connsiteY1"/>
                </a:cxn>
                <a:cxn ang="0">
                  <a:pos x="connsiteX2" y="connsiteY2"/>
                </a:cxn>
                <a:cxn ang="0">
                  <a:pos x="connsiteX3" y="connsiteY3"/>
                </a:cxn>
              </a:cxnLst>
              <a:rect l="l" t="t" r="r" b="b"/>
              <a:pathLst>
                <a:path w="177919" h="91475">
                  <a:moveTo>
                    <a:pt x="0" y="8132"/>
                  </a:moveTo>
                  <a:cubicBezTo>
                    <a:pt x="47625" y="-32350"/>
                    <a:pt x="64293" y="91475"/>
                    <a:pt x="92868" y="91475"/>
                  </a:cubicBezTo>
                  <a:cubicBezTo>
                    <a:pt x="121443" y="91475"/>
                    <a:pt x="162719" y="-16474"/>
                    <a:pt x="171450" y="8132"/>
                  </a:cubicBezTo>
                  <a:cubicBezTo>
                    <a:pt x="180181" y="32738"/>
                    <a:pt x="178196" y="53772"/>
                    <a:pt x="176212" y="74807"/>
                  </a:cubicBezTo>
                </a:path>
              </a:pathLst>
            </a:custGeom>
            <a:ln w="34925">
              <a:solidFill>
                <a:srgbClr val="569EC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600"/>
            </a:p>
          </p:txBody>
        </p:sp>
        <p:grpSp>
          <p:nvGrpSpPr>
            <p:cNvPr id="14" name="그룹 13">
              <a:extLst>
                <a:ext uri="{FF2B5EF4-FFF2-40B4-BE49-F238E27FC236}">
                  <a16:creationId xmlns:a16="http://schemas.microsoft.com/office/drawing/2014/main" id="{39A843C4-EE69-2DD3-C75D-AE0FE32C4DD3}"/>
                </a:ext>
              </a:extLst>
            </p:cNvPr>
            <p:cNvGrpSpPr/>
            <p:nvPr/>
          </p:nvGrpSpPr>
          <p:grpSpPr>
            <a:xfrm>
              <a:off x="5201655" y="4025343"/>
              <a:ext cx="928451" cy="589157"/>
              <a:chOff x="-872304" y="3996324"/>
              <a:chExt cx="742950" cy="461375"/>
            </a:xfrm>
          </p:grpSpPr>
          <p:pic>
            <p:nvPicPr>
              <p:cNvPr id="20" name="Picture 6" descr="천연 가스 아이콘 가솔린에 대한 스톡 벡터 아트 및 기타 이미지 - 가솔린, 교통수단, 급유 - iStock">
                <a:extLst>
                  <a:ext uri="{FF2B5EF4-FFF2-40B4-BE49-F238E27FC236}">
                    <a16:creationId xmlns:a16="http://schemas.microsoft.com/office/drawing/2014/main" id="{22787410-851A-B197-7EFD-9C540758C6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04" t="27885" r="15004" b="28525"/>
              <a:stretch/>
            </p:blipFill>
            <p:spPr bwMode="auto">
              <a:xfrm>
                <a:off x="-872304" y="3996324"/>
                <a:ext cx="742950" cy="461375"/>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2BAEC351-EE7B-CF2D-E1B8-ABB0741BBF00}"/>
                  </a:ext>
                </a:extLst>
              </p:cNvPr>
              <p:cNvSpPr/>
              <p:nvPr/>
            </p:nvSpPr>
            <p:spPr>
              <a:xfrm>
                <a:off x="-552450" y="4300539"/>
                <a:ext cx="102394" cy="18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8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2" name="사각형: 둥근 모서리 21">
                <a:extLst>
                  <a:ext uri="{FF2B5EF4-FFF2-40B4-BE49-F238E27FC236}">
                    <a16:creationId xmlns:a16="http://schemas.microsoft.com/office/drawing/2014/main" id="{9EAB9D23-7820-51CF-1DB9-0A35F889BCAD}"/>
                  </a:ext>
                </a:extLst>
              </p:cNvPr>
              <p:cNvSpPr/>
              <p:nvPr/>
            </p:nvSpPr>
            <p:spPr>
              <a:xfrm>
                <a:off x="-686565" y="4073445"/>
                <a:ext cx="427393" cy="245094"/>
              </a:xfrm>
              <a:prstGeom prst="roundRect">
                <a:avLst/>
              </a:prstGeom>
              <a:solidFill>
                <a:srgbClr val="569EC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메탄올</a:t>
                </a:r>
              </a:p>
            </p:txBody>
          </p:sp>
        </p:grpSp>
      </p:grpSp>
      <p:sp>
        <p:nvSpPr>
          <p:cNvPr id="11" name="사각형: 모서리가 접힌 도형 10">
            <a:extLst>
              <a:ext uri="{FF2B5EF4-FFF2-40B4-BE49-F238E27FC236}">
                <a16:creationId xmlns:a16="http://schemas.microsoft.com/office/drawing/2014/main" id="{59329DC7-292E-E18A-AB6D-072AE01B5F8A}"/>
              </a:ext>
            </a:extLst>
          </p:cNvPr>
          <p:cNvSpPr/>
          <p:nvPr/>
        </p:nvSpPr>
        <p:spPr>
          <a:xfrm>
            <a:off x="6032501" y="3656332"/>
            <a:ext cx="3383888" cy="1132145"/>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algn="ctr">
              <a:lnSpc>
                <a:spcPct val="110000"/>
              </a:lnSpc>
              <a:spcBef>
                <a:spcPts val="200"/>
              </a:spcBef>
            </a:pPr>
            <a:endParaRPr lang="ko-KR" altLang="en-US" sz="9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5" name="사각형: 모서리가 접힌 도형 34">
            <a:extLst>
              <a:ext uri="{FF2B5EF4-FFF2-40B4-BE49-F238E27FC236}">
                <a16:creationId xmlns:a16="http://schemas.microsoft.com/office/drawing/2014/main" id="{3B05334D-012A-75B3-8351-90F4E0EAEA4D}"/>
              </a:ext>
            </a:extLst>
          </p:cNvPr>
          <p:cNvSpPr/>
          <p:nvPr/>
        </p:nvSpPr>
        <p:spPr>
          <a:xfrm>
            <a:off x="6039465" y="4906106"/>
            <a:ext cx="3376924" cy="985957"/>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algn="ctr">
              <a:lnSpc>
                <a:spcPct val="110000"/>
              </a:lnSpc>
              <a:spcBef>
                <a:spcPts val="200"/>
              </a:spcBef>
            </a:pPr>
            <a:endParaRPr lang="ko-KR" altLang="en-US" sz="9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r>
              <a:rPr lang="ko-KR" altLang="en-US"/>
              <a:t>① 탄소 배출 감축 목표 상향으로 친환경 연료전환 가속화</a:t>
            </a:r>
            <a:r>
              <a:rPr lang="en-US" altLang="ko-KR" sz="1600"/>
              <a:t>(</a:t>
            </a:r>
            <a:r>
              <a:rPr lang="ko-KR" altLang="en-US" sz="1600"/>
              <a:t>계속</a:t>
            </a:r>
            <a:r>
              <a:rPr lang="en-US" altLang="ko-KR" sz="1600"/>
              <a:t>)</a:t>
            </a:r>
            <a:endParaRPr lang="en-US" altLang="ko-KR"/>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해운회사들 또한 화석 연료유가 </a:t>
            </a:r>
            <a:r>
              <a:rPr lang="en-US" altLang="ko-KR" dirty="0"/>
              <a:t>’30</a:t>
            </a:r>
            <a:r>
              <a:rPr lang="ko-KR" altLang="en-US" dirty="0"/>
              <a:t>년까지는 업계 표준으로 남아있을 것으로 예상하고 있지만</a:t>
            </a:r>
            <a:r>
              <a:rPr lang="en-US" altLang="ko-KR" dirty="0"/>
              <a:t>,</a:t>
            </a:r>
            <a:r>
              <a:rPr lang="ko-KR" altLang="en-US" dirty="0"/>
              <a:t> </a:t>
            </a:r>
            <a:r>
              <a:rPr lang="en-US" altLang="ko-KR" dirty="0"/>
              <a:t>’50</a:t>
            </a:r>
            <a:r>
              <a:rPr lang="ko-KR" altLang="en-US" dirty="0"/>
              <a:t>년이 되면 업계 표준이 아닌 일부 세그먼트에서 사용될 것이라 예상했으며</a:t>
            </a:r>
            <a:r>
              <a:rPr lang="en-US" altLang="ko-KR" dirty="0"/>
              <a:t>, </a:t>
            </a:r>
            <a:r>
              <a:rPr lang="ko-KR" altLang="en-US" dirty="0"/>
              <a:t>대체연료의 경우 </a:t>
            </a:r>
            <a:r>
              <a:rPr lang="en-US" altLang="ko-KR" dirty="0"/>
              <a:t>’30</a:t>
            </a:r>
            <a:r>
              <a:rPr lang="ko-KR" altLang="en-US" dirty="0"/>
              <a:t>년까지 </a:t>
            </a:r>
            <a:r>
              <a:rPr lang="ko-KR" altLang="en-US" dirty="0" err="1"/>
              <a:t>바이오디젤</a:t>
            </a:r>
            <a:r>
              <a:rPr lang="en-US" altLang="ko-KR" dirty="0"/>
              <a:t> </a:t>
            </a:r>
            <a:r>
              <a:rPr lang="ko-KR" altLang="en-US" dirty="0"/>
              <a:t>및</a:t>
            </a:r>
            <a:r>
              <a:rPr lang="en-US" altLang="ko-KR" dirty="0"/>
              <a:t> LNG</a:t>
            </a:r>
            <a:r>
              <a:rPr lang="ko-KR" altLang="en-US" dirty="0"/>
              <a:t> 사용이 가장 많을 것이며</a:t>
            </a:r>
            <a:r>
              <a:rPr lang="en-US" altLang="ko-KR" dirty="0"/>
              <a:t>, ’50</a:t>
            </a:r>
            <a:r>
              <a:rPr lang="ko-KR" altLang="en-US" dirty="0"/>
              <a:t>년에 들어서는 메탄올</a:t>
            </a:r>
            <a:r>
              <a:rPr lang="en-US" altLang="ko-KR" dirty="0"/>
              <a:t>, </a:t>
            </a:r>
            <a:r>
              <a:rPr lang="ko-KR" altLang="en-US" dirty="0"/>
              <a:t>암모니아 등의 연료가 업계 표준의 역할을 할 것으로 전망함</a:t>
            </a:r>
            <a:endParaRPr lang="en-US" altLang="ko-KR" dirty="0"/>
          </a:p>
          <a:p>
            <a:pPr algn="just"/>
            <a:endParaRPr lang="ko-KR" altLang="en-US" dirty="0"/>
          </a:p>
        </p:txBody>
      </p:sp>
      <p:grpSp>
        <p:nvGrpSpPr>
          <p:cNvPr id="15" name="그룹 14">
            <a:extLst>
              <a:ext uri="{FF2B5EF4-FFF2-40B4-BE49-F238E27FC236}">
                <a16:creationId xmlns:a16="http://schemas.microsoft.com/office/drawing/2014/main" id="{E03AEE11-A4B2-36AD-AE25-971C0D0E8B86}"/>
              </a:ext>
            </a:extLst>
          </p:cNvPr>
          <p:cNvGrpSpPr/>
          <p:nvPr/>
        </p:nvGrpSpPr>
        <p:grpSpPr>
          <a:xfrm>
            <a:off x="5132388" y="2180439"/>
            <a:ext cx="4284000" cy="276837"/>
            <a:chOff x="704850" y="2013298"/>
            <a:chExt cx="4140200" cy="276837"/>
          </a:xfrm>
        </p:grpSpPr>
        <p:sp>
          <p:nvSpPr>
            <p:cNvPr id="16" name="TextBox 15">
              <a:extLst>
                <a:ext uri="{FF2B5EF4-FFF2-40B4-BE49-F238E27FC236}">
                  <a16:creationId xmlns:a16="http://schemas.microsoft.com/office/drawing/2014/main" id="{816F46DC-084A-0C94-AABA-37C25F8A09E3}"/>
                </a:ext>
              </a:extLst>
            </p:cNvPr>
            <p:cNvSpPr txBox="1"/>
            <p:nvPr/>
          </p:nvSpPr>
          <p:spPr>
            <a:xfrm>
              <a:off x="704850" y="2046854"/>
              <a:ext cx="14082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주요 대체연료별 특징</a:t>
              </a:r>
            </a:p>
          </p:txBody>
        </p:sp>
        <p:cxnSp>
          <p:nvCxnSpPr>
            <p:cNvPr id="17" name="직선 연결선 16">
              <a:extLst>
                <a:ext uri="{FF2B5EF4-FFF2-40B4-BE49-F238E27FC236}">
                  <a16:creationId xmlns:a16="http://schemas.microsoft.com/office/drawing/2014/main" id="{9EC2F6A7-F6C9-0F37-2318-5D67AA53577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BF66B4A7-945C-5743-6926-3F0C160D1AB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5A31018-49C9-AAA3-6D6D-E7AE11AE9B82}"/>
              </a:ext>
            </a:extLst>
          </p:cNvPr>
          <p:cNvSpPr txBox="1"/>
          <p:nvPr/>
        </p:nvSpPr>
        <p:spPr>
          <a:xfrm>
            <a:off x="5137538" y="5992462"/>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해양수산부</a:t>
            </a:r>
            <a:r>
              <a:rPr lang="en-US" altLang="ko-KR" dirty="0">
                <a:solidFill>
                  <a:schemeClr val="bg1">
                    <a:lumMod val="50000"/>
                  </a:schemeClr>
                </a:solidFill>
              </a:rPr>
              <a:t>, </a:t>
            </a:r>
            <a:r>
              <a:rPr lang="ko-KR" altLang="en-US" dirty="0">
                <a:solidFill>
                  <a:schemeClr val="bg1">
                    <a:lumMod val="50000"/>
                  </a:schemeClr>
                </a:solidFill>
              </a:rPr>
              <a:t>한국해양수산개발원 등</a:t>
            </a:r>
            <a:r>
              <a:rPr lang="en-US" altLang="ko-KR" dirty="0">
                <a:solidFill>
                  <a:schemeClr val="bg1">
                    <a:lumMod val="50000"/>
                  </a:schemeClr>
                </a:solidFill>
              </a:rPr>
              <a:t>,</a:t>
            </a:r>
            <a:r>
              <a:rPr lang="ko-KR" altLang="en-US" dirty="0">
                <a:solidFill>
                  <a:schemeClr val="bg1">
                    <a:lumMod val="50000"/>
                  </a:schemeClr>
                </a:solidFill>
              </a:rPr>
              <a:t>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p:txBody>
      </p:sp>
      <p:grpSp>
        <p:nvGrpSpPr>
          <p:cNvPr id="1073" name="그룹 1072">
            <a:extLst>
              <a:ext uri="{FF2B5EF4-FFF2-40B4-BE49-F238E27FC236}">
                <a16:creationId xmlns:a16="http://schemas.microsoft.com/office/drawing/2014/main" id="{C99D5F59-80DD-BE9F-9FC2-706AD8C6813D}"/>
              </a:ext>
            </a:extLst>
          </p:cNvPr>
          <p:cNvGrpSpPr/>
          <p:nvPr/>
        </p:nvGrpSpPr>
        <p:grpSpPr>
          <a:xfrm>
            <a:off x="496887" y="2180439"/>
            <a:ext cx="4311423" cy="276837"/>
            <a:chOff x="704850" y="2013298"/>
            <a:chExt cx="4140200" cy="276837"/>
          </a:xfrm>
        </p:grpSpPr>
        <p:sp>
          <p:nvSpPr>
            <p:cNvPr id="1074" name="TextBox 1073">
              <a:extLst>
                <a:ext uri="{FF2B5EF4-FFF2-40B4-BE49-F238E27FC236}">
                  <a16:creationId xmlns:a16="http://schemas.microsoft.com/office/drawing/2014/main" id="{1EC4F5EF-C2C2-A4CF-8370-F94026BEED3C}"/>
                </a:ext>
              </a:extLst>
            </p:cNvPr>
            <p:cNvSpPr txBox="1"/>
            <p:nvPr/>
          </p:nvSpPr>
          <p:spPr>
            <a:xfrm>
              <a:off x="704850" y="2046854"/>
              <a:ext cx="28164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글로벌 선사들의 연료 채택 수준에 대한 기대</a:t>
              </a:r>
            </a:p>
          </p:txBody>
        </p:sp>
        <p:cxnSp>
          <p:nvCxnSpPr>
            <p:cNvPr id="1075" name="직선 연결선 1074">
              <a:extLst>
                <a:ext uri="{FF2B5EF4-FFF2-40B4-BE49-F238E27FC236}">
                  <a16:creationId xmlns:a16="http://schemas.microsoft.com/office/drawing/2014/main" id="{9B661F8B-05D8-E71E-CB26-D4085698D02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6" name="직선 연결선 1075">
              <a:extLst>
                <a:ext uri="{FF2B5EF4-FFF2-40B4-BE49-F238E27FC236}">
                  <a16:creationId xmlns:a16="http://schemas.microsoft.com/office/drawing/2014/main" id="{754935D2-3512-A3C5-2596-7247FB35BB3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077" name="표 1076">
            <a:extLst>
              <a:ext uri="{FF2B5EF4-FFF2-40B4-BE49-F238E27FC236}">
                <a16:creationId xmlns:a16="http://schemas.microsoft.com/office/drawing/2014/main" id="{7B6A19B3-48C6-C525-10E2-9CF463E635E9}"/>
              </a:ext>
            </a:extLst>
          </p:cNvPr>
          <p:cNvGraphicFramePr>
            <a:graphicFrameLocks noGrp="1"/>
          </p:cNvGraphicFramePr>
          <p:nvPr>
            <p:extLst>
              <p:ext uri="{D42A27DB-BD31-4B8C-83A1-F6EECF244321}">
                <p14:modId xmlns:p14="http://schemas.microsoft.com/office/powerpoint/2010/main" val="362421913"/>
              </p:ext>
            </p:extLst>
          </p:nvPr>
        </p:nvGraphicFramePr>
        <p:xfrm>
          <a:off x="279400" y="3526939"/>
          <a:ext cx="4463386" cy="2054004"/>
        </p:xfrm>
        <a:graphic>
          <a:graphicData uri="http://schemas.openxmlformats.org/drawingml/2006/table">
            <a:tbl>
              <a:tblPr firstRow="1" bandRow="1">
                <a:tableStyleId>{5C22544A-7EE6-4342-B048-85BDC9FD1C3A}</a:tableStyleId>
              </a:tblPr>
              <a:tblGrid>
                <a:gridCol w="888628">
                  <a:extLst>
                    <a:ext uri="{9D8B030D-6E8A-4147-A177-3AD203B41FA5}">
                      <a16:colId xmlns:a16="http://schemas.microsoft.com/office/drawing/2014/main" val="3446013275"/>
                    </a:ext>
                  </a:extLst>
                </a:gridCol>
                <a:gridCol w="707675">
                  <a:extLst>
                    <a:ext uri="{9D8B030D-6E8A-4147-A177-3AD203B41FA5}">
                      <a16:colId xmlns:a16="http://schemas.microsoft.com/office/drawing/2014/main" val="3706171349"/>
                    </a:ext>
                  </a:extLst>
                </a:gridCol>
                <a:gridCol w="309100">
                  <a:extLst>
                    <a:ext uri="{9D8B030D-6E8A-4147-A177-3AD203B41FA5}">
                      <a16:colId xmlns:a16="http://schemas.microsoft.com/office/drawing/2014/main" val="939265342"/>
                    </a:ext>
                  </a:extLst>
                </a:gridCol>
                <a:gridCol w="406710">
                  <a:extLst>
                    <a:ext uri="{9D8B030D-6E8A-4147-A177-3AD203B41FA5}">
                      <a16:colId xmlns:a16="http://schemas.microsoft.com/office/drawing/2014/main" val="3407854629"/>
                    </a:ext>
                  </a:extLst>
                </a:gridCol>
                <a:gridCol w="325367">
                  <a:extLst>
                    <a:ext uri="{9D8B030D-6E8A-4147-A177-3AD203B41FA5}">
                      <a16:colId xmlns:a16="http://schemas.microsoft.com/office/drawing/2014/main" val="4250032918"/>
                    </a:ext>
                  </a:extLst>
                </a:gridCol>
                <a:gridCol w="382307">
                  <a:extLst>
                    <a:ext uri="{9D8B030D-6E8A-4147-A177-3AD203B41FA5}">
                      <a16:colId xmlns:a16="http://schemas.microsoft.com/office/drawing/2014/main" val="2355300131"/>
                    </a:ext>
                  </a:extLst>
                </a:gridCol>
                <a:gridCol w="325367">
                  <a:extLst>
                    <a:ext uri="{9D8B030D-6E8A-4147-A177-3AD203B41FA5}">
                      <a16:colId xmlns:a16="http://schemas.microsoft.com/office/drawing/2014/main" val="2029719524"/>
                    </a:ext>
                  </a:extLst>
                </a:gridCol>
                <a:gridCol w="374173">
                  <a:extLst>
                    <a:ext uri="{9D8B030D-6E8A-4147-A177-3AD203B41FA5}">
                      <a16:colId xmlns:a16="http://schemas.microsoft.com/office/drawing/2014/main" val="2550997694"/>
                    </a:ext>
                  </a:extLst>
                </a:gridCol>
                <a:gridCol w="325367">
                  <a:extLst>
                    <a:ext uri="{9D8B030D-6E8A-4147-A177-3AD203B41FA5}">
                      <a16:colId xmlns:a16="http://schemas.microsoft.com/office/drawing/2014/main" val="688668746"/>
                    </a:ext>
                  </a:extLst>
                </a:gridCol>
                <a:gridCol w="418692">
                  <a:extLst>
                    <a:ext uri="{9D8B030D-6E8A-4147-A177-3AD203B41FA5}">
                      <a16:colId xmlns:a16="http://schemas.microsoft.com/office/drawing/2014/main" val="2140650101"/>
                    </a:ext>
                  </a:extLst>
                </a:gridCol>
              </a:tblGrid>
              <a:tr h="342334">
                <a:tc>
                  <a:txBody>
                    <a:bodyPr/>
                    <a:lstStyle/>
                    <a:p>
                      <a:pPr algn="r" latinLnBrk="1"/>
                      <a:r>
                        <a:rPr lang="ko-KR" altLang="en-US" sz="800" b="0" kern="1200" dirty="0" err="1">
                          <a:ln>
                            <a:solidFill>
                              <a:sysClr val="window" lastClr="FFFFFF">
                                <a:lumMod val="65000"/>
                                <a:alpha val="0"/>
                              </a:sysClr>
                            </a:solidFill>
                          </a:ln>
                          <a:solidFill>
                            <a:schemeClr val="tx1">
                              <a:lumMod val="85000"/>
                              <a:lumOff val="15000"/>
                            </a:schemeClr>
                          </a:solidFill>
                          <a:latin typeface="+mn-ea"/>
                          <a:ea typeface="+mn-ea"/>
                          <a:cs typeface="+mn-cs"/>
                        </a:rPr>
                        <a:t>연료유</a:t>
                      </a:r>
                      <a:b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br>
                      <a:r>
                        <a:rPr lang="ko-KR" altLang="en-US" sz="800" b="0" kern="1200" dirty="0" err="1">
                          <a:ln>
                            <a:solidFill>
                              <a:sysClr val="window" lastClr="FFFFFF">
                                <a:lumMod val="65000"/>
                                <a:alpha val="0"/>
                              </a:sysClr>
                            </a:solidFill>
                          </a:ln>
                          <a:solidFill>
                            <a:schemeClr val="tx1">
                              <a:lumMod val="85000"/>
                              <a:lumOff val="15000"/>
                            </a:schemeClr>
                          </a:solidFill>
                          <a:latin typeface="+mn-ea"/>
                          <a:ea typeface="+mn-ea"/>
                          <a:cs typeface="+mn-cs"/>
                        </a:rPr>
                        <a:t>바이오디젤</a:t>
                      </a:r>
                      <a:endPar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endParaRP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18634001"/>
                  </a:ext>
                </a:extLst>
              </a:tr>
              <a:tr h="470709">
                <a:tc>
                  <a:txBody>
                    <a:bodyPr/>
                    <a:lstStyle/>
                    <a:p>
                      <a:pPr algn="r" latinLnBrk="1"/>
                      <a:r>
                        <a:rPr lang="en-US" altLang="ko-KR" sz="800" b="0" kern="1200" dirty="0">
                          <a:ln>
                            <a:solidFill>
                              <a:sysClr val="window" lastClr="FFFFFF">
                                <a:lumMod val="65000"/>
                                <a:alpha val="0"/>
                              </a:sysClr>
                            </a:solidFill>
                          </a:ln>
                          <a:solidFill>
                            <a:schemeClr val="tx1">
                              <a:lumMod val="85000"/>
                              <a:lumOff val="15000"/>
                            </a:schemeClr>
                          </a:solidFill>
                          <a:latin typeface="+mn-ea"/>
                          <a:ea typeface="+mn-ea"/>
                          <a:cs typeface="+mn-cs"/>
                        </a:rPr>
                        <a:t>LNG</a:t>
                      </a:r>
                    </a:p>
                    <a:p>
                      <a:pPr algn="r" latinLnBrk="1"/>
                      <a:r>
                        <a:rPr lang="ko-KR" altLang="en-US" sz="800" b="0" kern="1200" dirty="0" err="1">
                          <a:ln>
                            <a:solidFill>
                              <a:sysClr val="window" lastClr="FFFFFF">
                                <a:lumMod val="65000"/>
                                <a:alpha val="0"/>
                              </a:sysClr>
                            </a:solidFill>
                          </a:ln>
                          <a:solidFill>
                            <a:schemeClr val="tx1">
                              <a:lumMod val="85000"/>
                              <a:lumOff val="15000"/>
                            </a:schemeClr>
                          </a:solidFill>
                          <a:latin typeface="+mn-ea"/>
                          <a:ea typeface="+mn-ea"/>
                          <a:cs typeface="+mn-cs"/>
                        </a:rPr>
                        <a:t>바이오메탄</a:t>
                      </a:r>
                      <a:b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br>
                      <a:r>
                        <a:rPr lang="en-US" altLang="ko-KR" sz="800" b="0" kern="1200" dirty="0">
                          <a:ln>
                            <a:solidFill>
                              <a:sysClr val="window" lastClr="FFFFFF">
                                <a:lumMod val="65000"/>
                                <a:alpha val="0"/>
                              </a:sysClr>
                            </a:solidFill>
                          </a:ln>
                          <a:solidFill>
                            <a:schemeClr val="tx1">
                              <a:lumMod val="85000"/>
                              <a:lumOff val="15000"/>
                            </a:schemeClr>
                          </a:solidFill>
                          <a:latin typeface="+mn-ea"/>
                          <a:ea typeface="+mn-ea"/>
                          <a:cs typeface="+mn-cs"/>
                        </a:rPr>
                        <a:t>e-</a:t>
                      </a:r>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메탄</a:t>
                      </a: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1844"/>
                  </a:ext>
                </a:extLst>
              </a:tr>
              <a:tr h="342334">
                <a:tc>
                  <a:txBody>
                    <a:bodyPr/>
                    <a:lstStyle/>
                    <a:p>
                      <a:pPr algn="r" latinLnBrk="1"/>
                      <a:r>
                        <a:rPr lang="ko-KR" altLang="en-US" sz="800" b="0" kern="1200" dirty="0" err="1">
                          <a:ln>
                            <a:solidFill>
                              <a:sysClr val="window" lastClr="FFFFFF">
                                <a:lumMod val="65000"/>
                                <a:alpha val="0"/>
                              </a:sysClr>
                            </a:solidFill>
                          </a:ln>
                          <a:solidFill>
                            <a:schemeClr val="tx1">
                              <a:lumMod val="85000"/>
                              <a:lumOff val="15000"/>
                            </a:schemeClr>
                          </a:solidFill>
                          <a:latin typeface="+mn-ea"/>
                          <a:ea typeface="+mn-ea"/>
                          <a:cs typeface="+mn-cs"/>
                        </a:rPr>
                        <a:t>바이오메탄올</a:t>
                      </a:r>
                      <a:b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br>
                      <a:r>
                        <a:rPr lang="en-US" altLang="ko-KR" sz="800" b="0" kern="1200" dirty="0">
                          <a:ln>
                            <a:solidFill>
                              <a:sysClr val="window" lastClr="FFFFFF">
                                <a:lumMod val="65000"/>
                                <a:alpha val="0"/>
                              </a:sysClr>
                            </a:solidFill>
                          </a:ln>
                          <a:solidFill>
                            <a:schemeClr val="tx1">
                              <a:lumMod val="85000"/>
                              <a:lumOff val="15000"/>
                            </a:schemeClr>
                          </a:solidFill>
                          <a:latin typeface="+mn-ea"/>
                          <a:ea typeface="+mn-ea"/>
                          <a:cs typeface="+mn-cs"/>
                        </a:rPr>
                        <a:t>e-</a:t>
                      </a:r>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메탄올</a:t>
                      </a: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554603714"/>
                  </a:ext>
                </a:extLst>
              </a:tr>
              <a:tr h="342334">
                <a:tc>
                  <a:txBody>
                    <a:bodyPr/>
                    <a:lstStyle/>
                    <a:p>
                      <a:pPr algn="r" latinLnBrk="1"/>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블루 암모니아</a:t>
                      </a:r>
                      <a:b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br>
                      <a:r>
                        <a:rPr lang="en-US" altLang="ko-KR" sz="800" b="0" kern="1200" dirty="0">
                          <a:ln>
                            <a:solidFill>
                              <a:sysClr val="window" lastClr="FFFFFF">
                                <a:lumMod val="65000"/>
                                <a:alpha val="0"/>
                              </a:sysClr>
                            </a:solidFill>
                          </a:ln>
                          <a:solidFill>
                            <a:schemeClr val="tx1">
                              <a:lumMod val="85000"/>
                              <a:lumOff val="15000"/>
                            </a:schemeClr>
                          </a:solidFill>
                          <a:latin typeface="+mn-ea"/>
                          <a:ea typeface="+mn-ea"/>
                          <a:cs typeface="+mn-cs"/>
                        </a:rPr>
                        <a:t>e-</a:t>
                      </a:r>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암모니아</a:t>
                      </a: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71575240"/>
                  </a:ext>
                </a:extLst>
              </a:tr>
              <a:tr h="342334">
                <a:tc>
                  <a:txBody>
                    <a:bodyPr/>
                    <a:lstStyle/>
                    <a:p>
                      <a:pPr algn="r" latinLnBrk="1"/>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청색수소</a:t>
                      </a:r>
                      <a:b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br>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그린수소</a:t>
                      </a: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61542953"/>
                  </a:ext>
                </a:extLst>
              </a:tr>
              <a:tr h="213959">
                <a:tc>
                  <a:txBody>
                    <a:bodyPr/>
                    <a:lstStyle/>
                    <a:p>
                      <a:pPr algn="r" latinLnBrk="1"/>
                      <a:r>
                        <a:rPr lang="ko-KR" altLang="en-US" sz="800" b="0" kern="1200" dirty="0">
                          <a:ln>
                            <a:solidFill>
                              <a:sysClr val="window" lastClr="FFFFFF">
                                <a:lumMod val="65000"/>
                                <a:alpha val="0"/>
                              </a:sysClr>
                            </a:solidFill>
                          </a:ln>
                          <a:solidFill>
                            <a:schemeClr val="tx1">
                              <a:lumMod val="85000"/>
                              <a:lumOff val="15000"/>
                            </a:schemeClr>
                          </a:solidFill>
                          <a:latin typeface="+mn-ea"/>
                          <a:ea typeface="+mn-ea"/>
                          <a:cs typeface="+mn-cs"/>
                        </a:rPr>
                        <a:t>핵연료</a:t>
                      </a:r>
                    </a:p>
                  </a:txBody>
                  <a:tcPr marL="0" marR="72000" marT="36000" marB="36000">
                    <a:lnL w="635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1"/>
                      <a:endParaRPr lang="ko-KR" altLang="en-US" sz="900" b="0" dirty="0">
                        <a:solidFill>
                          <a:schemeClr val="tx1">
                            <a:lumMod val="75000"/>
                            <a:lumOff val="25000"/>
                          </a:schemeClr>
                        </a:solidFill>
                        <a:latin typeface="+mn-lt"/>
                        <a:ea typeface="+mn-ea"/>
                        <a:cs typeface="+mn-cs"/>
                      </a:endParaRPr>
                    </a:p>
                  </a:txBody>
                  <a:tcPr marT="36000" marB="360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BFBFBF"/>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D9D9D9"/>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E6E6E6"/>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latinLnBrk="1"/>
                      <a:endParaRPr lang="ko-KR" altLang="en-US" sz="600" dirty="0"/>
                    </a:p>
                  </a:txBody>
                  <a:tcPr marT="36000" marB="36000">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413825022"/>
                  </a:ext>
                </a:extLst>
              </a:tr>
            </a:tbl>
          </a:graphicData>
        </a:graphic>
      </p:graphicFrame>
      <p:sp>
        <p:nvSpPr>
          <p:cNvPr id="1145" name="TextBox 1144">
            <a:extLst>
              <a:ext uri="{FF2B5EF4-FFF2-40B4-BE49-F238E27FC236}">
                <a16:creationId xmlns:a16="http://schemas.microsoft.com/office/drawing/2014/main" id="{CC75C5BE-65BF-AA12-3783-13205E4E119A}"/>
              </a:ext>
            </a:extLst>
          </p:cNvPr>
          <p:cNvSpPr txBox="1"/>
          <p:nvPr/>
        </p:nvSpPr>
        <p:spPr>
          <a:xfrm>
            <a:off x="396609" y="5808962"/>
            <a:ext cx="3635288" cy="461665"/>
          </a:xfrm>
          <a:prstGeom prst="rect">
            <a:avLst/>
          </a:prstGeom>
          <a:noFill/>
        </p:spPr>
        <p:txBody>
          <a:bodyPr wrap="square">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1: 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점부터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5</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점 중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은 전혀 채택하지 않음</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5</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는 완전한 채택함을 의미</a:t>
            </a:r>
            <a:b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b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 2022</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10~11</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월 동안 총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29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개의 주요 해운사를 대상으로 설문 조사</a:t>
            </a:r>
            <a:endPar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Maersk, Global Maritime Forum, Maritime </a:t>
            </a:r>
            <a:r>
              <a:rPr lang="en-US" altLang="ko-KR" sz="800" dirty="0" err="1">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Decarbonisation</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1146" name="TextBox 1145">
            <a:extLst>
              <a:ext uri="{FF2B5EF4-FFF2-40B4-BE49-F238E27FC236}">
                <a16:creationId xmlns:a16="http://schemas.microsoft.com/office/drawing/2014/main" id="{50D51049-E890-24F4-4C5B-C79BDD205A05}"/>
              </a:ext>
            </a:extLst>
          </p:cNvPr>
          <p:cNvSpPr txBox="1"/>
          <p:nvPr/>
        </p:nvSpPr>
        <p:spPr>
          <a:xfrm>
            <a:off x="411163" y="2498306"/>
            <a:ext cx="4566941" cy="276999"/>
          </a:xfrm>
          <a:prstGeom prst="rect">
            <a:avLst/>
          </a:prstGeom>
          <a:noFill/>
        </p:spPr>
        <p:txBody>
          <a:bodyPr wrap="square">
            <a:spAutoFit/>
          </a:bodyPr>
          <a:lstStyle/>
          <a:p>
            <a:r>
              <a:rPr lang="en-US" altLang="ko-KR" sz="1200" b="1">
                <a:ln>
                  <a:solidFill>
                    <a:prstClr val="white">
                      <a:lumMod val="75000"/>
                      <a:alpha val="0"/>
                    </a:prstClr>
                  </a:solidFill>
                </a:ln>
                <a:solidFill>
                  <a:srgbClr val="0072DA"/>
                </a:solidFill>
                <a:latin typeface="+mn-ea"/>
              </a:rPr>
              <a:t>Q. </a:t>
            </a:r>
            <a:r>
              <a:rPr lang="ko-KR" altLang="en-US" sz="1200" b="1">
                <a:ln>
                  <a:solidFill>
                    <a:prstClr val="white">
                      <a:lumMod val="75000"/>
                      <a:alpha val="0"/>
                    </a:prstClr>
                  </a:solidFill>
                </a:ln>
                <a:solidFill>
                  <a:srgbClr val="0072DA"/>
                </a:solidFill>
                <a:latin typeface="+mn-ea"/>
              </a:rPr>
              <a:t>해운업계에서 향후 어떠한 연료를 채택할 것으로 예상하십니까</a:t>
            </a:r>
            <a:r>
              <a:rPr lang="en-US" altLang="ko-KR" sz="1200" b="1">
                <a:ln>
                  <a:solidFill>
                    <a:prstClr val="white">
                      <a:lumMod val="75000"/>
                      <a:alpha val="0"/>
                    </a:prstClr>
                  </a:solidFill>
                </a:ln>
                <a:solidFill>
                  <a:srgbClr val="0072DA"/>
                </a:solidFill>
                <a:latin typeface="+mn-ea"/>
              </a:rPr>
              <a:t>?</a:t>
            </a:r>
            <a:endParaRPr lang="ko-KR" altLang="en-US" sz="1200" b="1">
              <a:ln>
                <a:solidFill>
                  <a:prstClr val="white">
                    <a:lumMod val="75000"/>
                    <a:alpha val="0"/>
                  </a:prstClr>
                </a:solidFill>
              </a:ln>
              <a:solidFill>
                <a:srgbClr val="0072DA"/>
              </a:solidFill>
              <a:latin typeface="+mn-ea"/>
            </a:endParaRPr>
          </a:p>
        </p:txBody>
      </p:sp>
      <p:grpSp>
        <p:nvGrpSpPr>
          <p:cNvPr id="1029" name="그룹 1028">
            <a:extLst>
              <a:ext uri="{FF2B5EF4-FFF2-40B4-BE49-F238E27FC236}">
                <a16:creationId xmlns:a16="http://schemas.microsoft.com/office/drawing/2014/main" id="{4D415597-959F-91D1-3CA0-BE3A3660808A}"/>
              </a:ext>
            </a:extLst>
          </p:cNvPr>
          <p:cNvGrpSpPr/>
          <p:nvPr/>
        </p:nvGrpSpPr>
        <p:grpSpPr>
          <a:xfrm>
            <a:off x="1125946" y="2881916"/>
            <a:ext cx="3682365" cy="2907575"/>
            <a:chOff x="1125946" y="2913720"/>
            <a:chExt cx="3682365" cy="2907575"/>
          </a:xfrm>
        </p:grpSpPr>
        <p:cxnSp>
          <p:nvCxnSpPr>
            <p:cNvPr id="1078" name="직선 연결선 1077">
              <a:extLst>
                <a:ext uri="{FF2B5EF4-FFF2-40B4-BE49-F238E27FC236}">
                  <a16:creationId xmlns:a16="http://schemas.microsoft.com/office/drawing/2014/main" id="{6F6C91DF-31F0-DEBD-1754-923E09FBA10E}"/>
                </a:ext>
              </a:extLst>
            </p:cNvPr>
            <p:cNvCxnSpPr>
              <a:cxnSpLocks/>
            </p:cNvCxnSpPr>
            <p:nvPr/>
          </p:nvCxnSpPr>
          <p:spPr>
            <a:xfrm>
              <a:off x="4742786" y="3560944"/>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79" name="그룹 1078">
              <a:extLst>
                <a:ext uri="{FF2B5EF4-FFF2-40B4-BE49-F238E27FC236}">
                  <a16:creationId xmlns:a16="http://schemas.microsoft.com/office/drawing/2014/main" id="{2005371F-61FB-B30C-5D22-190674BFC012}"/>
                </a:ext>
              </a:extLst>
            </p:cNvPr>
            <p:cNvGrpSpPr/>
            <p:nvPr/>
          </p:nvGrpSpPr>
          <p:grpSpPr>
            <a:xfrm>
              <a:off x="1125946" y="3148787"/>
              <a:ext cx="3654866" cy="2672508"/>
              <a:chOff x="5799546" y="2558237"/>
              <a:chExt cx="3654866" cy="2672508"/>
            </a:xfrm>
          </p:grpSpPr>
          <p:sp>
            <p:nvSpPr>
              <p:cNvPr id="1080" name="TextBox 1079">
                <a:extLst>
                  <a:ext uri="{FF2B5EF4-FFF2-40B4-BE49-F238E27FC236}">
                    <a16:creationId xmlns:a16="http://schemas.microsoft.com/office/drawing/2014/main" id="{5E07849F-4C70-CBE2-501E-68B46A5541B1}"/>
                  </a:ext>
                </a:extLst>
              </p:cNvPr>
              <p:cNvSpPr txBox="1"/>
              <p:nvPr/>
            </p:nvSpPr>
            <p:spPr>
              <a:xfrm>
                <a:off x="5867612" y="2627487"/>
                <a:ext cx="940166" cy="246221"/>
              </a:xfrm>
              <a:prstGeom prst="rect">
                <a:avLst/>
              </a:prstGeom>
              <a:noFill/>
            </p:spPr>
            <p:txBody>
              <a:bodyPr wrap="square" tIns="0" bIns="0">
                <a:spAutoFit/>
              </a:bodyPr>
              <a:lstStyle/>
              <a:p>
                <a:pPr algn="ctr"/>
                <a:r>
                  <a:rPr lang="ko-KR" altLang="en-US" sz="800" dirty="0">
                    <a:ln>
                      <a:solidFill>
                        <a:sysClr val="window" lastClr="FFFFFF">
                          <a:lumMod val="65000"/>
                          <a:alpha val="0"/>
                        </a:sysClr>
                      </a:solidFill>
                    </a:ln>
                    <a:solidFill>
                      <a:schemeClr val="tx1">
                        <a:lumMod val="85000"/>
                        <a:lumOff val="15000"/>
                      </a:schemeClr>
                    </a:solidFill>
                    <a:latin typeface="+mn-ea"/>
                  </a:rPr>
                  <a:t>사용할 수 없음</a:t>
                </a:r>
                <a:br>
                  <a:rPr lang="en-US" altLang="ko-KR" sz="800" dirty="0">
                    <a:ln>
                      <a:solidFill>
                        <a:sysClr val="window" lastClr="FFFFFF">
                          <a:lumMod val="65000"/>
                          <a:alpha val="0"/>
                        </a:sysClr>
                      </a:solidFill>
                    </a:ln>
                    <a:solidFill>
                      <a:schemeClr val="tx1">
                        <a:lumMod val="85000"/>
                        <a:lumOff val="15000"/>
                      </a:schemeClr>
                    </a:solidFill>
                    <a:latin typeface="+mn-ea"/>
                  </a:rPr>
                </a:br>
                <a:r>
                  <a:rPr lang="en-US" altLang="ko-KR" sz="800" dirty="0">
                    <a:ln>
                      <a:solidFill>
                        <a:sysClr val="window" lastClr="FFFFFF">
                          <a:lumMod val="65000"/>
                          <a:alpha val="0"/>
                        </a:sysClr>
                      </a:solidFill>
                    </a:ln>
                    <a:solidFill>
                      <a:schemeClr val="tx1">
                        <a:lumMod val="85000"/>
                        <a:lumOff val="15000"/>
                      </a:schemeClr>
                    </a:solidFill>
                    <a:latin typeface="+mn-ea"/>
                  </a:rPr>
                  <a:t>/</a:t>
                </a:r>
                <a:r>
                  <a:rPr lang="ko-KR" altLang="en-US" sz="800" dirty="0">
                    <a:ln>
                      <a:solidFill>
                        <a:sysClr val="window" lastClr="FFFFFF">
                          <a:lumMod val="65000"/>
                          <a:alpha val="0"/>
                        </a:sysClr>
                      </a:solidFill>
                    </a:ln>
                    <a:solidFill>
                      <a:schemeClr val="tx1">
                        <a:lumMod val="85000"/>
                        <a:lumOff val="15000"/>
                      </a:schemeClr>
                    </a:solidFill>
                    <a:latin typeface="+mn-ea"/>
                  </a:rPr>
                  <a:t>채택하지 않음</a:t>
                </a:r>
              </a:p>
            </p:txBody>
          </p:sp>
          <p:sp>
            <p:nvSpPr>
              <p:cNvPr id="1081" name="TextBox 1080">
                <a:extLst>
                  <a:ext uri="{FF2B5EF4-FFF2-40B4-BE49-F238E27FC236}">
                    <a16:creationId xmlns:a16="http://schemas.microsoft.com/office/drawing/2014/main" id="{269CF220-F29C-C16E-79FB-E19BE51FEE8B}"/>
                  </a:ext>
                </a:extLst>
              </p:cNvPr>
              <p:cNvSpPr txBox="1"/>
              <p:nvPr/>
            </p:nvSpPr>
            <p:spPr>
              <a:xfrm>
                <a:off x="6811773" y="2558237"/>
                <a:ext cx="816707" cy="369332"/>
              </a:xfrm>
              <a:prstGeom prst="rect">
                <a:avLst/>
              </a:prstGeom>
              <a:noFill/>
            </p:spPr>
            <p:txBody>
              <a:bodyPr wrap="square" tIns="0" bIns="0">
                <a:spAutoFit/>
              </a:bodyPr>
              <a:lstStyle/>
              <a:p>
                <a:pPr algn="ctr"/>
                <a:r>
                  <a:rPr lang="ko-KR" altLang="en-US" sz="800" dirty="0">
                    <a:ln>
                      <a:solidFill>
                        <a:sysClr val="window" lastClr="FFFFFF">
                          <a:lumMod val="65000"/>
                          <a:alpha val="0"/>
                        </a:sysClr>
                      </a:solidFill>
                    </a:ln>
                    <a:solidFill>
                      <a:schemeClr val="tx1">
                        <a:lumMod val="85000"/>
                        <a:lumOff val="15000"/>
                      </a:schemeClr>
                    </a:solidFill>
                    <a:latin typeface="+mn-ea"/>
                  </a:rPr>
                  <a:t>상업적으로 </a:t>
                </a:r>
                <a:br>
                  <a:rPr lang="en-US" altLang="ko-KR" sz="800" dirty="0">
                    <a:ln>
                      <a:solidFill>
                        <a:sysClr val="window" lastClr="FFFFFF">
                          <a:lumMod val="65000"/>
                          <a:alpha val="0"/>
                        </a:sysClr>
                      </a:solidFill>
                    </a:ln>
                    <a:solidFill>
                      <a:schemeClr val="tx1">
                        <a:lumMod val="85000"/>
                        <a:lumOff val="15000"/>
                      </a:schemeClr>
                    </a:solidFill>
                    <a:latin typeface="+mn-ea"/>
                  </a:rPr>
                </a:br>
                <a:r>
                  <a:rPr lang="ko-KR" altLang="en-US" sz="800" dirty="0">
                    <a:ln>
                      <a:solidFill>
                        <a:sysClr val="window" lastClr="FFFFFF">
                          <a:lumMod val="65000"/>
                          <a:alpha val="0"/>
                        </a:sysClr>
                      </a:solidFill>
                    </a:ln>
                    <a:solidFill>
                      <a:schemeClr val="tx1">
                        <a:lumMod val="85000"/>
                        <a:lumOff val="15000"/>
                      </a:schemeClr>
                    </a:solidFill>
                    <a:latin typeface="+mn-ea"/>
                  </a:rPr>
                  <a:t>이용 가능</a:t>
                </a:r>
                <a:r>
                  <a:rPr lang="en-US" altLang="ko-KR" sz="800" dirty="0">
                    <a:ln>
                      <a:solidFill>
                        <a:sysClr val="window" lastClr="FFFFFF">
                          <a:lumMod val="65000"/>
                          <a:alpha val="0"/>
                        </a:sysClr>
                      </a:solidFill>
                    </a:ln>
                    <a:solidFill>
                      <a:schemeClr val="tx1">
                        <a:lumMod val="85000"/>
                        <a:lumOff val="15000"/>
                      </a:schemeClr>
                    </a:solidFill>
                    <a:latin typeface="+mn-ea"/>
                  </a:rPr>
                  <a:t>, </a:t>
                </a:r>
                <a:br>
                  <a:rPr lang="en-US" altLang="ko-KR" sz="800" dirty="0">
                    <a:ln>
                      <a:solidFill>
                        <a:sysClr val="window" lastClr="FFFFFF">
                          <a:lumMod val="65000"/>
                          <a:alpha val="0"/>
                        </a:sysClr>
                      </a:solidFill>
                    </a:ln>
                    <a:solidFill>
                      <a:schemeClr val="tx1">
                        <a:lumMod val="85000"/>
                        <a:lumOff val="15000"/>
                      </a:schemeClr>
                    </a:solidFill>
                    <a:latin typeface="+mn-ea"/>
                  </a:rPr>
                </a:br>
                <a:r>
                  <a:rPr lang="ko-KR" altLang="en-US" sz="800" dirty="0">
                    <a:ln>
                      <a:solidFill>
                        <a:sysClr val="window" lastClr="FFFFFF">
                          <a:lumMod val="65000"/>
                          <a:alpha val="0"/>
                        </a:sysClr>
                      </a:solidFill>
                    </a:ln>
                    <a:solidFill>
                      <a:schemeClr val="tx1">
                        <a:lumMod val="85000"/>
                        <a:lumOff val="15000"/>
                      </a:schemeClr>
                    </a:solidFill>
                    <a:latin typeface="+mn-ea"/>
                  </a:rPr>
                  <a:t>채택하지 않음</a:t>
                </a:r>
              </a:p>
            </p:txBody>
          </p:sp>
          <p:sp>
            <p:nvSpPr>
              <p:cNvPr id="1082" name="TextBox 1081">
                <a:extLst>
                  <a:ext uri="{FF2B5EF4-FFF2-40B4-BE49-F238E27FC236}">
                    <a16:creationId xmlns:a16="http://schemas.microsoft.com/office/drawing/2014/main" id="{08AE2AA7-1EE2-682E-7ACC-DE9ED5901848}"/>
                  </a:ext>
                </a:extLst>
              </p:cNvPr>
              <p:cNvSpPr txBox="1"/>
              <p:nvPr/>
            </p:nvSpPr>
            <p:spPr>
              <a:xfrm>
                <a:off x="7619005" y="2558237"/>
                <a:ext cx="690814" cy="369332"/>
              </a:xfrm>
              <a:prstGeom prst="rect">
                <a:avLst/>
              </a:prstGeom>
              <a:noFill/>
            </p:spPr>
            <p:txBody>
              <a:bodyPr wrap="square" tIns="0" bIns="0">
                <a:spAutoFit/>
              </a:bodyPr>
              <a:lstStyle/>
              <a:p>
                <a:pPr algn="ctr"/>
                <a:r>
                  <a:rPr lang="ko-KR" altLang="en-US" sz="800" dirty="0">
                    <a:ln>
                      <a:solidFill>
                        <a:sysClr val="window" lastClr="FFFFFF">
                          <a:lumMod val="65000"/>
                          <a:alpha val="0"/>
                        </a:sysClr>
                      </a:solidFill>
                    </a:ln>
                    <a:solidFill>
                      <a:schemeClr val="tx1">
                        <a:lumMod val="85000"/>
                        <a:lumOff val="15000"/>
                      </a:schemeClr>
                    </a:solidFill>
                    <a:latin typeface="+mn-ea"/>
                  </a:rPr>
                  <a:t>일부 </a:t>
                </a:r>
                <a:br>
                  <a:rPr lang="en-US" altLang="ko-KR" sz="800" dirty="0">
                    <a:ln>
                      <a:solidFill>
                        <a:sysClr val="window" lastClr="FFFFFF">
                          <a:lumMod val="65000"/>
                          <a:alpha val="0"/>
                        </a:sysClr>
                      </a:solidFill>
                    </a:ln>
                    <a:solidFill>
                      <a:schemeClr val="tx1">
                        <a:lumMod val="85000"/>
                        <a:lumOff val="15000"/>
                      </a:schemeClr>
                    </a:solidFill>
                    <a:latin typeface="+mn-ea"/>
                  </a:rPr>
                </a:br>
                <a:r>
                  <a:rPr lang="ko-KR" altLang="en-US" sz="800" dirty="0">
                    <a:ln>
                      <a:solidFill>
                        <a:sysClr val="window" lastClr="FFFFFF">
                          <a:lumMod val="65000"/>
                          <a:alpha val="0"/>
                        </a:sysClr>
                      </a:solidFill>
                    </a:ln>
                    <a:solidFill>
                      <a:schemeClr val="tx1">
                        <a:lumMod val="85000"/>
                        <a:lumOff val="15000"/>
                      </a:schemeClr>
                    </a:solidFill>
                    <a:latin typeface="+mn-ea"/>
                  </a:rPr>
                  <a:t>세그먼트에 </a:t>
                </a:r>
                <a:endParaRPr lang="en-US" altLang="ko-KR" sz="800" dirty="0">
                  <a:ln>
                    <a:solidFill>
                      <a:sysClr val="window" lastClr="FFFFFF">
                        <a:lumMod val="65000"/>
                        <a:alpha val="0"/>
                      </a:sysClr>
                    </a:solidFill>
                  </a:ln>
                  <a:solidFill>
                    <a:schemeClr val="tx1">
                      <a:lumMod val="85000"/>
                      <a:lumOff val="15000"/>
                    </a:schemeClr>
                  </a:solidFill>
                  <a:latin typeface="+mn-ea"/>
                </a:endParaRPr>
              </a:p>
              <a:p>
                <a:pPr algn="ctr"/>
                <a:r>
                  <a:rPr lang="ko-KR" altLang="en-US" sz="800" dirty="0">
                    <a:ln>
                      <a:solidFill>
                        <a:sysClr val="window" lastClr="FFFFFF">
                          <a:lumMod val="65000"/>
                          <a:alpha val="0"/>
                        </a:sysClr>
                      </a:solidFill>
                    </a:ln>
                    <a:solidFill>
                      <a:schemeClr val="tx1">
                        <a:lumMod val="85000"/>
                        <a:lumOff val="15000"/>
                      </a:schemeClr>
                    </a:solidFill>
                    <a:latin typeface="+mn-ea"/>
                  </a:rPr>
                  <a:t>사용</a:t>
                </a:r>
              </a:p>
            </p:txBody>
          </p:sp>
          <p:sp>
            <p:nvSpPr>
              <p:cNvPr id="1083" name="TextBox 1082">
                <a:extLst>
                  <a:ext uri="{FF2B5EF4-FFF2-40B4-BE49-F238E27FC236}">
                    <a16:creationId xmlns:a16="http://schemas.microsoft.com/office/drawing/2014/main" id="{D8A2A0A5-64BB-8F83-D302-6320C8830B1B}"/>
                  </a:ext>
                </a:extLst>
              </p:cNvPr>
              <p:cNvSpPr txBox="1"/>
              <p:nvPr/>
            </p:nvSpPr>
            <p:spPr>
              <a:xfrm>
                <a:off x="8212612" y="2558237"/>
                <a:ext cx="816707" cy="369332"/>
              </a:xfrm>
              <a:prstGeom prst="rect">
                <a:avLst/>
              </a:prstGeom>
              <a:noFill/>
            </p:spPr>
            <p:txBody>
              <a:bodyPr wrap="square" tIns="0" bIns="0">
                <a:spAutoFit/>
              </a:bodyPr>
              <a:lstStyle/>
              <a:p>
                <a:pPr algn="ctr"/>
                <a:r>
                  <a:rPr lang="ko-KR" altLang="en-US" sz="800" dirty="0">
                    <a:ln>
                      <a:solidFill>
                        <a:sysClr val="window" lastClr="FFFFFF">
                          <a:lumMod val="65000"/>
                          <a:alpha val="0"/>
                        </a:sysClr>
                      </a:solidFill>
                    </a:ln>
                    <a:solidFill>
                      <a:schemeClr val="tx1">
                        <a:lumMod val="85000"/>
                        <a:lumOff val="15000"/>
                      </a:schemeClr>
                    </a:solidFill>
                    <a:latin typeface="+mn-ea"/>
                  </a:rPr>
                  <a:t>실행 가능한 </a:t>
                </a:r>
                <a:br>
                  <a:rPr lang="en-US" altLang="ko-KR" sz="800" dirty="0">
                    <a:ln>
                      <a:solidFill>
                        <a:sysClr val="window" lastClr="FFFFFF">
                          <a:lumMod val="65000"/>
                          <a:alpha val="0"/>
                        </a:sysClr>
                      </a:solidFill>
                    </a:ln>
                    <a:solidFill>
                      <a:schemeClr val="tx1">
                        <a:lumMod val="85000"/>
                        <a:lumOff val="15000"/>
                      </a:schemeClr>
                    </a:solidFill>
                    <a:latin typeface="+mn-ea"/>
                  </a:rPr>
                </a:br>
                <a:r>
                  <a:rPr lang="ko-KR" altLang="en-US" sz="800" dirty="0">
                    <a:ln>
                      <a:solidFill>
                        <a:sysClr val="window" lastClr="FFFFFF">
                          <a:lumMod val="65000"/>
                          <a:alpha val="0"/>
                        </a:sysClr>
                      </a:solidFill>
                    </a:ln>
                    <a:solidFill>
                      <a:schemeClr val="tx1">
                        <a:lumMod val="85000"/>
                        <a:lumOff val="15000"/>
                      </a:schemeClr>
                    </a:solidFill>
                    <a:latin typeface="+mn-ea"/>
                  </a:rPr>
                  <a:t>옵션</a:t>
                </a:r>
                <a:r>
                  <a:rPr lang="en-US" altLang="ko-KR" sz="800" dirty="0">
                    <a:ln>
                      <a:solidFill>
                        <a:sysClr val="window" lastClr="FFFFFF">
                          <a:lumMod val="65000"/>
                          <a:alpha val="0"/>
                        </a:sysClr>
                      </a:solidFill>
                    </a:ln>
                    <a:solidFill>
                      <a:schemeClr val="tx1">
                        <a:lumMod val="85000"/>
                        <a:lumOff val="15000"/>
                      </a:schemeClr>
                    </a:solidFill>
                    <a:latin typeface="+mn-ea"/>
                  </a:rPr>
                  <a:t> / </a:t>
                </a:r>
                <a:r>
                  <a:rPr lang="ko-KR" altLang="en-US" sz="800" dirty="0">
                    <a:ln>
                      <a:solidFill>
                        <a:sysClr val="window" lastClr="FFFFFF">
                          <a:lumMod val="65000"/>
                          <a:alpha val="0"/>
                        </a:sysClr>
                      </a:solidFill>
                    </a:ln>
                    <a:solidFill>
                      <a:schemeClr val="tx1">
                        <a:lumMod val="85000"/>
                        <a:lumOff val="15000"/>
                      </a:schemeClr>
                    </a:solidFill>
                    <a:latin typeface="+mn-ea"/>
                  </a:rPr>
                  <a:t>상황에 </a:t>
                </a:r>
                <a:br>
                  <a:rPr lang="en-US" altLang="ko-KR" sz="800" dirty="0">
                    <a:ln>
                      <a:solidFill>
                        <a:sysClr val="window" lastClr="FFFFFF">
                          <a:lumMod val="65000"/>
                          <a:alpha val="0"/>
                        </a:sysClr>
                      </a:solidFill>
                    </a:ln>
                    <a:solidFill>
                      <a:schemeClr val="tx1">
                        <a:lumMod val="85000"/>
                        <a:lumOff val="15000"/>
                      </a:schemeClr>
                    </a:solidFill>
                    <a:latin typeface="+mn-ea"/>
                  </a:rPr>
                </a:br>
                <a:r>
                  <a:rPr lang="ko-KR" altLang="en-US" sz="800" dirty="0">
                    <a:ln>
                      <a:solidFill>
                        <a:sysClr val="window" lastClr="FFFFFF">
                          <a:lumMod val="65000"/>
                          <a:alpha val="0"/>
                        </a:sysClr>
                      </a:solidFill>
                    </a:ln>
                    <a:solidFill>
                      <a:schemeClr val="tx1">
                        <a:lumMod val="85000"/>
                        <a:lumOff val="15000"/>
                      </a:schemeClr>
                    </a:solidFill>
                    <a:latin typeface="+mn-ea"/>
                  </a:rPr>
                  <a:t>따라 채택</a:t>
                </a:r>
              </a:p>
            </p:txBody>
          </p:sp>
          <p:sp>
            <p:nvSpPr>
              <p:cNvPr id="1084" name="TextBox 1083">
                <a:extLst>
                  <a:ext uri="{FF2B5EF4-FFF2-40B4-BE49-F238E27FC236}">
                    <a16:creationId xmlns:a16="http://schemas.microsoft.com/office/drawing/2014/main" id="{CE1DD720-F663-DB7E-BAD5-5F30E16A473B}"/>
                  </a:ext>
                </a:extLst>
              </p:cNvPr>
              <p:cNvSpPr txBox="1"/>
              <p:nvPr/>
            </p:nvSpPr>
            <p:spPr>
              <a:xfrm>
                <a:off x="9025264" y="2627487"/>
                <a:ext cx="404279" cy="246221"/>
              </a:xfrm>
              <a:prstGeom prst="rect">
                <a:avLst/>
              </a:prstGeom>
              <a:noFill/>
            </p:spPr>
            <p:txBody>
              <a:bodyPr wrap="square" tIns="0" bIns="0">
                <a:spAutoFit/>
              </a:bodyPr>
              <a:lstStyle/>
              <a:p>
                <a:pPr algn="ctr"/>
                <a:r>
                  <a:rPr lang="ko-KR" altLang="en-US" sz="800">
                    <a:ln>
                      <a:solidFill>
                        <a:sysClr val="window" lastClr="FFFFFF">
                          <a:lumMod val="65000"/>
                          <a:alpha val="0"/>
                        </a:sysClr>
                      </a:solidFill>
                    </a:ln>
                    <a:solidFill>
                      <a:schemeClr val="tx1">
                        <a:lumMod val="85000"/>
                        <a:lumOff val="15000"/>
                      </a:schemeClr>
                    </a:solidFill>
                    <a:latin typeface="+mn-ea"/>
                  </a:rPr>
                  <a:t>산업</a:t>
                </a:r>
                <a:endParaRPr lang="en-US" altLang="ko-KR" sz="800">
                  <a:ln>
                    <a:solidFill>
                      <a:sysClr val="window" lastClr="FFFFFF">
                        <a:lumMod val="65000"/>
                        <a:alpha val="0"/>
                      </a:sysClr>
                    </a:solidFill>
                  </a:ln>
                  <a:solidFill>
                    <a:schemeClr val="tx1">
                      <a:lumMod val="85000"/>
                      <a:lumOff val="15000"/>
                    </a:schemeClr>
                  </a:solidFill>
                  <a:latin typeface="+mn-ea"/>
                </a:endParaRPr>
              </a:p>
              <a:p>
                <a:pPr algn="ctr"/>
                <a:r>
                  <a:rPr lang="ko-KR" altLang="en-US" sz="800">
                    <a:ln>
                      <a:solidFill>
                        <a:sysClr val="window" lastClr="FFFFFF">
                          <a:lumMod val="65000"/>
                          <a:alpha val="0"/>
                        </a:sysClr>
                      </a:solidFill>
                    </a:ln>
                    <a:solidFill>
                      <a:schemeClr val="tx1">
                        <a:lumMod val="85000"/>
                        <a:lumOff val="15000"/>
                      </a:schemeClr>
                    </a:solidFill>
                    <a:latin typeface="+mn-ea"/>
                  </a:rPr>
                  <a:t>표준</a:t>
                </a:r>
              </a:p>
            </p:txBody>
          </p:sp>
          <p:cxnSp>
            <p:nvCxnSpPr>
              <p:cNvPr id="1085" name="직선 연결선 1084">
                <a:extLst>
                  <a:ext uri="{FF2B5EF4-FFF2-40B4-BE49-F238E27FC236}">
                    <a16:creationId xmlns:a16="http://schemas.microsoft.com/office/drawing/2014/main" id="{22A26BB2-6CC1-8391-53E6-E2291FEB52CC}"/>
                  </a:ext>
                </a:extLst>
              </p:cNvPr>
              <p:cNvCxnSpPr>
                <a:cxnSpLocks/>
              </p:cNvCxnSpPr>
              <p:nvPr/>
            </p:nvCxnSpPr>
            <p:spPr>
              <a:xfrm>
                <a:off x="5841335" y="2973646"/>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6" name="직선 연결선 1085">
                <a:extLst>
                  <a:ext uri="{FF2B5EF4-FFF2-40B4-BE49-F238E27FC236}">
                    <a16:creationId xmlns:a16="http://schemas.microsoft.com/office/drawing/2014/main" id="{5069C0BA-83CB-701E-EB4A-7345A3C4E3AF}"/>
                  </a:ext>
                </a:extLst>
              </p:cNvPr>
              <p:cNvCxnSpPr>
                <a:cxnSpLocks/>
              </p:cNvCxnSpPr>
              <p:nvPr/>
            </p:nvCxnSpPr>
            <p:spPr>
              <a:xfrm>
                <a:off x="6546831" y="2973646"/>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7" name="직선 연결선 1086">
                <a:extLst>
                  <a:ext uri="{FF2B5EF4-FFF2-40B4-BE49-F238E27FC236}">
                    <a16:creationId xmlns:a16="http://schemas.microsoft.com/office/drawing/2014/main" id="{EA66A39E-4304-EDDA-3D64-71C7B5B2FD6F}"/>
                  </a:ext>
                </a:extLst>
              </p:cNvPr>
              <p:cNvCxnSpPr>
                <a:cxnSpLocks/>
              </p:cNvCxnSpPr>
              <p:nvPr/>
            </p:nvCxnSpPr>
            <p:spPr>
              <a:xfrm>
                <a:off x="7266616" y="2973646"/>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8" name="직선 연결선 1087">
                <a:extLst>
                  <a:ext uri="{FF2B5EF4-FFF2-40B4-BE49-F238E27FC236}">
                    <a16:creationId xmlns:a16="http://schemas.microsoft.com/office/drawing/2014/main" id="{06A52E60-079E-B1FB-60B1-301FBD14646D}"/>
                  </a:ext>
                </a:extLst>
              </p:cNvPr>
              <p:cNvCxnSpPr>
                <a:cxnSpLocks/>
              </p:cNvCxnSpPr>
              <p:nvPr/>
            </p:nvCxnSpPr>
            <p:spPr>
              <a:xfrm>
                <a:off x="7972112" y="2973646"/>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9" name="직선 연결선 1088">
                <a:extLst>
                  <a:ext uri="{FF2B5EF4-FFF2-40B4-BE49-F238E27FC236}">
                    <a16:creationId xmlns:a16="http://schemas.microsoft.com/office/drawing/2014/main" id="{03D46ED8-E86E-233B-4A41-F5C8D829C17A}"/>
                  </a:ext>
                </a:extLst>
              </p:cNvPr>
              <p:cNvCxnSpPr>
                <a:cxnSpLocks/>
              </p:cNvCxnSpPr>
              <p:nvPr/>
            </p:nvCxnSpPr>
            <p:spPr>
              <a:xfrm>
                <a:off x="8672845" y="2973646"/>
                <a:ext cx="0" cy="21240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90" name="그룹 1089">
                <a:extLst>
                  <a:ext uri="{FF2B5EF4-FFF2-40B4-BE49-F238E27FC236}">
                    <a16:creationId xmlns:a16="http://schemas.microsoft.com/office/drawing/2014/main" id="{F01F0AE6-48AF-D9CC-F211-EB6DCF13C2BF}"/>
                  </a:ext>
                </a:extLst>
              </p:cNvPr>
              <p:cNvGrpSpPr/>
              <p:nvPr/>
            </p:nvGrpSpPr>
            <p:grpSpPr>
              <a:xfrm>
                <a:off x="6871130" y="3008041"/>
                <a:ext cx="2173372" cy="1992067"/>
                <a:chOff x="6871130" y="3008041"/>
                <a:chExt cx="2173372" cy="1992067"/>
              </a:xfrm>
            </p:grpSpPr>
            <p:grpSp>
              <p:nvGrpSpPr>
                <p:cNvPr id="1097" name="그룹 1096">
                  <a:extLst>
                    <a:ext uri="{FF2B5EF4-FFF2-40B4-BE49-F238E27FC236}">
                      <a16:creationId xmlns:a16="http://schemas.microsoft.com/office/drawing/2014/main" id="{3D168039-8640-9222-7969-4C1A3DF4A001}"/>
                    </a:ext>
                  </a:extLst>
                </p:cNvPr>
                <p:cNvGrpSpPr/>
                <p:nvPr/>
              </p:nvGrpSpPr>
              <p:grpSpPr>
                <a:xfrm>
                  <a:off x="7748588" y="3008041"/>
                  <a:ext cx="1295914" cy="108000"/>
                  <a:chOff x="7748588" y="2988993"/>
                  <a:chExt cx="1295914" cy="108000"/>
                </a:xfrm>
              </p:grpSpPr>
              <p:sp>
                <p:nvSpPr>
                  <p:cNvPr id="1142" name="타원 1141">
                    <a:extLst>
                      <a:ext uri="{FF2B5EF4-FFF2-40B4-BE49-F238E27FC236}">
                        <a16:creationId xmlns:a16="http://schemas.microsoft.com/office/drawing/2014/main" id="{739B82C3-A529-7753-25C0-B0AD03651D65}"/>
                      </a:ext>
                    </a:extLst>
                  </p:cNvPr>
                  <p:cNvSpPr/>
                  <p:nvPr/>
                </p:nvSpPr>
                <p:spPr>
                  <a:xfrm>
                    <a:off x="7748588" y="2988993"/>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43" name="타원 1142">
                    <a:extLst>
                      <a:ext uri="{FF2B5EF4-FFF2-40B4-BE49-F238E27FC236}">
                        <a16:creationId xmlns:a16="http://schemas.microsoft.com/office/drawing/2014/main" id="{D723B680-FE3F-0ED2-BB44-E691BA989742}"/>
                      </a:ext>
                    </a:extLst>
                  </p:cNvPr>
                  <p:cNvSpPr/>
                  <p:nvPr/>
                </p:nvSpPr>
                <p:spPr>
                  <a:xfrm>
                    <a:off x="8936502" y="2988993"/>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44" name="직선 화살표 연결선 1143">
                    <a:extLst>
                      <a:ext uri="{FF2B5EF4-FFF2-40B4-BE49-F238E27FC236}">
                        <a16:creationId xmlns:a16="http://schemas.microsoft.com/office/drawing/2014/main" id="{54C99202-E7E3-8E0D-90E7-97D2EBF80F58}"/>
                      </a:ext>
                    </a:extLst>
                  </p:cNvPr>
                  <p:cNvCxnSpPr>
                    <a:cxnSpLocks/>
                  </p:cNvCxnSpPr>
                  <p:nvPr/>
                </p:nvCxnSpPr>
                <p:spPr>
                  <a:xfrm flipH="1" flipV="1">
                    <a:off x="7879454" y="3040859"/>
                    <a:ext cx="1116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1098" name="그룹 1097">
                  <a:extLst>
                    <a:ext uri="{FF2B5EF4-FFF2-40B4-BE49-F238E27FC236}">
                      <a16:creationId xmlns:a16="http://schemas.microsoft.com/office/drawing/2014/main" id="{EB01E283-0875-93F3-34D9-9F768B8CFB88}"/>
                    </a:ext>
                  </a:extLst>
                </p:cNvPr>
                <p:cNvGrpSpPr/>
                <p:nvPr/>
              </p:nvGrpSpPr>
              <p:grpSpPr>
                <a:xfrm>
                  <a:off x="8112563" y="3158131"/>
                  <a:ext cx="315579" cy="110050"/>
                  <a:chOff x="8112563" y="3150988"/>
                  <a:chExt cx="315579" cy="110050"/>
                </a:xfrm>
              </p:grpSpPr>
              <p:sp>
                <p:nvSpPr>
                  <p:cNvPr id="1139" name="타원 1138">
                    <a:extLst>
                      <a:ext uri="{FF2B5EF4-FFF2-40B4-BE49-F238E27FC236}">
                        <a16:creationId xmlns:a16="http://schemas.microsoft.com/office/drawing/2014/main" id="{A325A495-84C3-656B-A946-589F904CE288}"/>
                      </a:ext>
                    </a:extLst>
                  </p:cNvPr>
                  <p:cNvSpPr/>
                  <p:nvPr/>
                </p:nvSpPr>
                <p:spPr>
                  <a:xfrm>
                    <a:off x="8112563" y="3153038"/>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40" name="타원 1139">
                    <a:extLst>
                      <a:ext uri="{FF2B5EF4-FFF2-40B4-BE49-F238E27FC236}">
                        <a16:creationId xmlns:a16="http://schemas.microsoft.com/office/drawing/2014/main" id="{77D77F5D-AF47-19BB-1B10-C7B942B681AB}"/>
                      </a:ext>
                    </a:extLst>
                  </p:cNvPr>
                  <p:cNvSpPr/>
                  <p:nvPr/>
                </p:nvSpPr>
                <p:spPr>
                  <a:xfrm>
                    <a:off x="8320142" y="3150988"/>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41" name="직선 화살표 연결선 1140">
                    <a:extLst>
                      <a:ext uri="{FF2B5EF4-FFF2-40B4-BE49-F238E27FC236}">
                        <a16:creationId xmlns:a16="http://schemas.microsoft.com/office/drawing/2014/main" id="{6938CB61-B642-D3EA-3D28-86B5BD5F5554}"/>
                      </a:ext>
                    </a:extLst>
                  </p:cNvPr>
                  <p:cNvCxnSpPr>
                    <a:cxnSpLocks/>
                  </p:cNvCxnSpPr>
                  <p:nvPr/>
                </p:nvCxnSpPr>
                <p:spPr>
                  <a:xfrm flipH="1">
                    <a:off x="8237231" y="3204988"/>
                    <a:ext cx="828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1099" name="그룹 1098">
                  <a:extLst>
                    <a:ext uri="{FF2B5EF4-FFF2-40B4-BE49-F238E27FC236}">
                      <a16:creationId xmlns:a16="http://schemas.microsoft.com/office/drawing/2014/main" id="{A7880E12-4A61-0B17-2892-6809C0A0A325}"/>
                    </a:ext>
                  </a:extLst>
                </p:cNvPr>
                <p:cNvGrpSpPr/>
                <p:nvPr/>
              </p:nvGrpSpPr>
              <p:grpSpPr>
                <a:xfrm>
                  <a:off x="8255819" y="3353240"/>
                  <a:ext cx="288485" cy="108000"/>
                  <a:chOff x="8255819" y="3315139"/>
                  <a:chExt cx="288485" cy="108000"/>
                </a:xfrm>
              </p:grpSpPr>
              <p:sp>
                <p:nvSpPr>
                  <p:cNvPr id="1136" name="타원 1135">
                    <a:extLst>
                      <a:ext uri="{FF2B5EF4-FFF2-40B4-BE49-F238E27FC236}">
                        <a16:creationId xmlns:a16="http://schemas.microsoft.com/office/drawing/2014/main" id="{F6E9E41B-05DA-D171-B934-722634CE82F7}"/>
                      </a:ext>
                    </a:extLst>
                  </p:cNvPr>
                  <p:cNvSpPr/>
                  <p:nvPr/>
                </p:nvSpPr>
                <p:spPr>
                  <a:xfrm>
                    <a:off x="8255819" y="3315139"/>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37" name="타원 1136">
                    <a:extLst>
                      <a:ext uri="{FF2B5EF4-FFF2-40B4-BE49-F238E27FC236}">
                        <a16:creationId xmlns:a16="http://schemas.microsoft.com/office/drawing/2014/main" id="{E92B1CAD-35A3-3292-1A8B-68864820400E}"/>
                      </a:ext>
                    </a:extLst>
                  </p:cNvPr>
                  <p:cNvSpPr/>
                  <p:nvPr/>
                </p:nvSpPr>
                <p:spPr>
                  <a:xfrm>
                    <a:off x="8436304" y="3315139"/>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38" name="직선 화살표 연결선 1137">
                    <a:extLst>
                      <a:ext uri="{FF2B5EF4-FFF2-40B4-BE49-F238E27FC236}">
                        <a16:creationId xmlns:a16="http://schemas.microsoft.com/office/drawing/2014/main" id="{1F3AAFF8-CF98-17A6-804C-C94408B4C7A0}"/>
                      </a:ext>
                    </a:extLst>
                  </p:cNvPr>
                  <p:cNvCxnSpPr>
                    <a:cxnSpLocks/>
                  </p:cNvCxnSpPr>
                  <p:nvPr/>
                </p:nvCxnSpPr>
                <p:spPr>
                  <a:xfrm flipH="1">
                    <a:off x="8362767" y="3369139"/>
                    <a:ext cx="72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1100" name="그룹 1099">
                  <a:extLst>
                    <a:ext uri="{FF2B5EF4-FFF2-40B4-BE49-F238E27FC236}">
                      <a16:creationId xmlns:a16="http://schemas.microsoft.com/office/drawing/2014/main" id="{1F53577E-873E-E7F9-C965-5817385967A8}"/>
                    </a:ext>
                  </a:extLst>
                </p:cNvPr>
                <p:cNvGrpSpPr/>
                <p:nvPr/>
              </p:nvGrpSpPr>
              <p:grpSpPr>
                <a:xfrm>
                  <a:off x="7363346" y="4335636"/>
                  <a:ext cx="1061311" cy="108000"/>
                  <a:chOff x="7363346" y="4259435"/>
                  <a:chExt cx="1061311" cy="108000"/>
                </a:xfrm>
              </p:grpSpPr>
              <p:sp>
                <p:nvSpPr>
                  <p:cNvPr id="1133" name="타원 1132">
                    <a:extLst>
                      <a:ext uri="{FF2B5EF4-FFF2-40B4-BE49-F238E27FC236}">
                        <a16:creationId xmlns:a16="http://schemas.microsoft.com/office/drawing/2014/main" id="{7723C29B-6FFB-A4F2-997F-A1F96E2F11D9}"/>
                      </a:ext>
                    </a:extLst>
                  </p:cNvPr>
                  <p:cNvSpPr/>
                  <p:nvPr/>
                </p:nvSpPr>
                <p:spPr>
                  <a:xfrm>
                    <a:off x="8316657" y="4259435"/>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34" name="타원 1133">
                    <a:extLst>
                      <a:ext uri="{FF2B5EF4-FFF2-40B4-BE49-F238E27FC236}">
                        <a16:creationId xmlns:a16="http://schemas.microsoft.com/office/drawing/2014/main" id="{D8E3268D-7876-66EF-C76B-B8EDD550B772}"/>
                      </a:ext>
                    </a:extLst>
                  </p:cNvPr>
                  <p:cNvSpPr/>
                  <p:nvPr/>
                </p:nvSpPr>
                <p:spPr>
                  <a:xfrm>
                    <a:off x="7363346" y="4259435"/>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35" name="직선 화살표 연결선 1134">
                    <a:extLst>
                      <a:ext uri="{FF2B5EF4-FFF2-40B4-BE49-F238E27FC236}">
                        <a16:creationId xmlns:a16="http://schemas.microsoft.com/office/drawing/2014/main" id="{8A77867E-2325-4CD6-4FF8-CCE3437D4F58}"/>
                      </a:ext>
                    </a:extLst>
                  </p:cNvPr>
                  <p:cNvCxnSpPr>
                    <a:cxnSpLocks/>
                  </p:cNvCxnSpPr>
                  <p:nvPr/>
                </p:nvCxnSpPr>
                <p:spPr>
                  <a:xfrm flipV="1">
                    <a:off x="7478412" y="4313435"/>
                    <a:ext cx="792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1101" name="그룹 1100">
                  <a:extLst>
                    <a:ext uri="{FF2B5EF4-FFF2-40B4-BE49-F238E27FC236}">
                      <a16:creationId xmlns:a16="http://schemas.microsoft.com/office/drawing/2014/main" id="{A7D111F9-D7DA-9C35-4FF1-A23B6CFCD133}"/>
                    </a:ext>
                  </a:extLst>
                </p:cNvPr>
                <p:cNvGrpSpPr/>
                <p:nvPr/>
              </p:nvGrpSpPr>
              <p:grpSpPr>
                <a:xfrm>
                  <a:off x="6871130" y="4892108"/>
                  <a:ext cx="762216" cy="108000"/>
                  <a:chOff x="6871130" y="4892108"/>
                  <a:chExt cx="762216" cy="108000"/>
                </a:xfrm>
              </p:grpSpPr>
              <p:sp>
                <p:nvSpPr>
                  <p:cNvPr id="1130" name="타원 1129">
                    <a:extLst>
                      <a:ext uri="{FF2B5EF4-FFF2-40B4-BE49-F238E27FC236}">
                        <a16:creationId xmlns:a16="http://schemas.microsoft.com/office/drawing/2014/main" id="{C74D4F0E-38D4-7B27-52C7-19BBFDF376DA}"/>
                      </a:ext>
                    </a:extLst>
                  </p:cNvPr>
                  <p:cNvSpPr/>
                  <p:nvPr/>
                </p:nvSpPr>
                <p:spPr>
                  <a:xfrm>
                    <a:off x="7525346" y="4892108"/>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31" name="직선 화살표 연결선 1130">
                    <a:extLst>
                      <a:ext uri="{FF2B5EF4-FFF2-40B4-BE49-F238E27FC236}">
                        <a16:creationId xmlns:a16="http://schemas.microsoft.com/office/drawing/2014/main" id="{A53E6AF5-948B-E081-9829-6D3919923EB6}"/>
                      </a:ext>
                    </a:extLst>
                  </p:cNvPr>
                  <p:cNvCxnSpPr>
                    <a:cxnSpLocks/>
                  </p:cNvCxnSpPr>
                  <p:nvPr/>
                </p:nvCxnSpPr>
                <p:spPr>
                  <a:xfrm flipV="1">
                    <a:off x="6979130" y="4946108"/>
                    <a:ext cx="504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32" name="타원 1131">
                    <a:extLst>
                      <a:ext uri="{FF2B5EF4-FFF2-40B4-BE49-F238E27FC236}">
                        <a16:creationId xmlns:a16="http://schemas.microsoft.com/office/drawing/2014/main" id="{CEE29430-3724-9723-B0E4-2A29164A92B9}"/>
                      </a:ext>
                    </a:extLst>
                  </p:cNvPr>
                  <p:cNvSpPr/>
                  <p:nvPr/>
                </p:nvSpPr>
                <p:spPr>
                  <a:xfrm>
                    <a:off x="6871130" y="4892108"/>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2" name="그룹 1101">
                  <a:extLst>
                    <a:ext uri="{FF2B5EF4-FFF2-40B4-BE49-F238E27FC236}">
                      <a16:creationId xmlns:a16="http://schemas.microsoft.com/office/drawing/2014/main" id="{284E735A-5663-EBC4-BD4D-7C4133858C9A}"/>
                    </a:ext>
                  </a:extLst>
                </p:cNvPr>
                <p:cNvGrpSpPr/>
                <p:nvPr/>
              </p:nvGrpSpPr>
              <p:grpSpPr>
                <a:xfrm>
                  <a:off x="7214030" y="4689055"/>
                  <a:ext cx="750558" cy="108000"/>
                  <a:chOff x="7214030" y="4574756"/>
                  <a:chExt cx="750558" cy="108000"/>
                </a:xfrm>
              </p:grpSpPr>
              <p:sp>
                <p:nvSpPr>
                  <p:cNvPr id="1127" name="타원 1126">
                    <a:extLst>
                      <a:ext uri="{FF2B5EF4-FFF2-40B4-BE49-F238E27FC236}">
                        <a16:creationId xmlns:a16="http://schemas.microsoft.com/office/drawing/2014/main" id="{7548DD47-1958-BA0A-EFE9-357ED37AE3DD}"/>
                      </a:ext>
                    </a:extLst>
                  </p:cNvPr>
                  <p:cNvSpPr/>
                  <p:nvPr/>
                </p:nvSpPr>
                <p:spPr>
                  <a:xfrm>
                    <a:off x="7856588" y="4574756"/>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28" name="직선 화살표 연결선 1127">
                    <a:extLst>
                      <a:ext uri="{FF2B5EF4-FFF2-40B4-BE49-F238E27FC236}">
                        <a16:creationId xmlns:a16="http://schemas.microsoft.com/office/drawing/2014/main" id="{46EAC16A-BA34-DF32-1FF1-C10EFCF68A21}"/>
                      </a:ext>
                    </a:extLst>
                  </p:cNvPr>
                  <p:cNvCxnSpPr>
                    <a:cxnSpLocks/>
                  </p:cNvCxnSpPr>
                  <p:nvPr/>
                </p:nvCxnSpPr>
                <p:spPr>
                  <a:xfrm flipV="1">
                    <a:off x="7322030" y="4628756"/>
                    <a:ext cx="504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29" name="타원 1128">
                    <a:extLst>
                      <a:ext uri="{FF2B5EF4-FFF2-40B4-BE49-F238E27FC236}">
                        <a16:creationId xmlns:a16="http://schemas.microsoft.com/office/drawing/2014/main" id="{8996DDE8-ECDD-5820-9983-2E70641160D5}"/>
                      </a:ext>
                    </a:extLst>
                  </p:cNvPr>
                  <p:cNvSpPr/>
                  <p:nvPr/>
                </p:nvSpPr>
                <p:spPr>
                  <a:xfrm>
                    <a:off x="7214030" y="4574756"/>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3" name="그룹 1102">
                  <a:extLst>
                    <a:ext uri="{FF2B5EF4-FFF2-40B4-BE49-F238E27FC236}">
                      <a16:creationId xmlns:a16="http://schemas.microsoft.com/office/drawing/2014/main" id="{8372256C-8173-216F-A062-471326A5AAF1}"/>
                    </a:ext>
                  </a:extLst>
                </p:cNvPr>
                <p:cNvGrpSpPr/>
                <p:nvPr/>
              </p:nvGrpSpPr>
              <p:grpSpPr>
                <a:xfrm>
                  <a:off x="7271759" y="4527893"/>
                  <a:ext cx="692653" cy="108000"/>
                  <a:chOff x="7271759" y="4415975"/>
                  <a:chExt cx="692653" cy="108000"/>
                </a:xfrm>
              </p:grpSpPr>
              <p:sp>
                <p:nvSpPr>
                  <p:cNvPr id="1124" name="타원 1123">
                    <a:extLst>
                      <a:ext uri="{FF2B5EF4-FFF2-40B4-BE49-F238E27FC236}">
                        <a16:creationId xmlns:a16="http://schemas.microsoft.com/office/drawing/2014/main" id="{79CDCFA5-0923-0FD7-B288-01D07D7B07EB}"/>
                      </a:ext>
                    </a:extLst>
                  </p:cNvPr>
                  <p:cNvSpPr/>
                  <p:nvPr/>
                </p:nvSpPr>
                <p:spPr>
                  <a:xfrm>
                    <a:off x="7856412" y="4415975"/>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25" name="직선 화살표 연결선 1124">
                    <a:extLst>
                      <a:ext uri="{FF2B5EF4-FFF2-40B4-BE49-F238E27FC236}">
                        <a16:creationId xmlns:a16="http://schemas.microsoft.com/office/drawing/2014/main" id="{64F1D3E9-3BD6-124C-04B6-F450F1001D19}"/>
                      </a:ext>
                    </a:extLst>
                  </p:cNvPr>
                  <p:cNvCxnSpPr>
                    <a:cxnSpLocks/>
                  </p:cNvCxnSpPr>
                  <p:nvPr/>
                </p:nvCxnSpPr>
                <p:spPr>
                  <a:xfrm flipV="1">
                    <a:off x="7385959" y="4469975"/>
                    <a:ext cx="432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26" name="타원 1125">
                    <a:extLst>
                      <a:ext uri="{FF2B5EF4-FFF2-40B4-BE49-F238E27FC236}">
                        <a16:creationId xmlns:a16="http://schemas.microsoft.com/office/drawing/2014/main" id="{77AF9498-78A0-F6F4-9DBB-1A2ED9897F29}"/>
                      </a:ext>
                    </a:extLst>
                  </p:cNvPr>
                  <p:cNvSpPr/>
                  <p:nvPr/>
                </p:nvSpPr>
                <p:spPr>
                  <a:xfrm>
                    <a:off x="7271759" y="4415975"/>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4" name="그룹 1103">
                  <a:extLst>
                    <a:ext uri="{FF2B5EF4-FFF2-40B4-BE49-F238E27FC236}">
                      <a16:creationId xmlns:a16="http://schemas.microsoft.com/office/drawing/2014/main" id="{3305DA4C-85B3-E2A4-750C-D4F5444A4905}"/>
                    </a:ext>
                  </a:extLst>
                </p:cNvPr>
                <p:cNvGrpSpPr/>
                <p:nvPr/>
              </p:nvGrpSpPr>
              <p:grpSpPr>
                <a:xfrm>
                  <a:off x="7619005" y="4191346"/>
                  <a:ext cx="687716" cy="108000"/>
                  <a:chOff x="7619005" y="4191346"/>
                  <a:chExt cx="687716" cy="108000"/>
                </a:xfrm>
              </p:grpSpPr>
              <p:sp>
                <p:nvSpPr>
                  <p:cNvPr id="1121" name="타원 1120">
                    <a:extLst>
                      <a:ext uri="{FF2B5EF4-FFF2-40B4-BE49-F238E27FC236}">
                        <a16:creationId xmlns:a16="http://schemas.microsoft.com/office/drawing/2014/main" id="{79015FBE-CD43-011A-596F-EA9E2C9C53A5}"/>
                      </a:ext>
                    </a:extLst>
                  </p:cNvPr>
                  <p:cNvSpPr/>
                  <p:nvPr/>
                </p:nvSpPr>
                <p:spPr>
                  <a:xfrm>
                    <a:off x="8198721" y="4191346"/>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22" name="직선 화살표 연결선 1121">
                    <a:extLst>
                      <a:ext uri="{FF2B5EF4-FFF2-40B4-BE49-F238E27FC236}">
                        <a16:creationId xmlns:a16="http://schemas.microsoft.com/office/drawing/2014/main" id="{1C47D0BF-2EC7-601F-EFC2-D5485A7BED21}"/>
                      </a:ext>
                    </a:extLst>
                  </p:cNvPr>
                  <p:cNvCxnSpPr>
                    <a:cxnSpLocks/>
                  </p:cNvCxnSpPr>
                  <p:nvPr/>
                </p:nvCxnSpPr>
                <p:spPr>
                  <a:xfrm flipV="1">
                    <a:off x="7726835" y="4245346"/>
                    <a:ext cx="432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23" name="타원 1122">
                    <a:extLst>
                      <a:ext uri="{FF2B5EF4-FFF2-40B4-BE49-F238E27FC236}">
                        <a16:creationId xmlns:a16="http://schemas.microsoft.com/office/drawing/2014/main" id="{44B4F534-FD79-3271-2BFE-1F7E0997482F}"/>
                      </a:ext>
                    </a:extLst>
                  </p:cNvPr>
                  <p:cNvSpPr/>
                  <p:nvPr/>
                </p:nvSpPr>
                <p:spPr>
                  <a:xfrm>
                    <a:off x="7619005" y="4191346"/>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5" name="그룹 1104">
                  <a:extLst>
                    <a:ext uri="{FF2B5EF4-FFF2-40B4-BE49-F238E27FC236}">
                      <a16:creationId xmlns:a16="http://schemas.microsoft.com/office/drawing/2014/main" id="{F56BA293-233B-8368-1666-6286CBEC42DF}"/>
                    </a:ext>
                  </a:extLst>
                </p:cNvPr>
                <p:cNvGrpSpPr/>
                <p:nvPr/>
              </p:nvGrpSpPr>
              <p:grpSpPr>
                <a:xfrm>
                  <a:off x="7685362" y="3999814"/>
                  <a:ext cx="802409" cy="108000"/>
                  <a:chOff x="7685362" y="4009338"/>
                  <a:chExt cx="802409" cy="108000"/>
                </a:xfrm>
              </p:grpSpPr>
              <p:sp>
                <p:nvSpPr>
                  <p:cNvPr id="1118" name="타원 1117">
                    <a:extLst>
                      <a:ext uri="{FF2B5EF4-FFF2-40B4-BE49-F238E27FC236}">
                        <a16:creationId xmlns:a16="http://schemas.microsoft.com/office/drawing/2014/main" id="{A94AE054-C6BB-510B-FB2E-59596147686E}"/>
                      </a:ext>
                    </a:extLst>
                  </p:cNvPr>
                  <p:cNvSpPr/>
                  <p:nvPr/>
                </p:nvSpPr>
                <p:spPr>
                  <a:xfrm>
                    <a:off x="8379771" y="4009338"/>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19" name="직선 화살표 연결선 1118">
                    <a:extLst>
                      <a:ext uri="{FF2B5EF4-FFF2-40B4-BE49-F238E27FC236}">
                        <a16:creationId xmlns:a16="http://schemas.microsoft.com/office/drawing/2014/main" id="{2A87D0FC-BC1D-56B5-1EC3-AD467396F486}"/>
                      </a:ext>
                    </a:extLst>
                  </p:cNvPr>
                  <p:cNvCxnSpPr>
                    <a:cxnSpLocks/>
                  </p:cNvCxnSpPr>
                  <p:nvPr/>
                </p:nvCxnSpPr>
                <p:spPr>
                  <a:xfrm flipV="1">
                    <a:off x="7784341" y="4063338"/>
                    <a:ext cx="576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20" name="타원 1119">
                    <a:extLst>
                      <a:ext uri="{FF2B5EF4-FFF2-40B4-BE49-F238E27FC236}">
                        <a16:creationId xmlns:a16="http://schemas.microsoft.com/office/drawing/2014/main" id="{55C1AD80-B5E5-A3E6-66DB-4BF94274DBEC}"/>
                      </a:ext>
                    </a:extLst>
                  </p:cNvPr>
                  <p:cNvSpPr/>
                  <p:nvPr/>
                </p:nvSpPr>
                <p:spPr>
                  <a:xfrm>
                    <a:off x="7685362" y="4009338"/>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6" name="그룹 1105">
                  <a:extLst>
                    <a:ext uri="{FF2B5EF4-FFF2-40B4-BE49-F238E27FC236}">
                      <a16:creationId xmlns:a16="http://schemas.microsoft.com/office/drawing/2014/main" id="{DE3A4CAA-8836-4B34-0F92-151CC86CAC11}"/>
                    </a:ext>
                  </a:extLst>
                </p:cNvPr>
                <p:cNvGrpSpPr/>
                <p:nvPr/>
              </p:nvGrpSpPr>
              <p:grpSpPr>
                <a:xfrm>
                  <a:off x="7829334" y="3841781"/>
                  <a:ext cx="595323" cy="108000"/>
                  <a:chOff x="7829334" y="3841781"/>
                  <a:chExt cx="595323" cy="108000"/>
                </a:xfrm>
              </p:grpSpPr>
              <p:sp>
                <p:nvSpPr>
                  <p:cNvPr id="1115" name="타원 1114">
                    <a:extLst>
                      <a:ext uri="{FF2B5EF4-FFF2-40B4-BE49-F238E27FC236}">
                        <a16:creationId xmlns:a16="http://schemas.microsoft.com/office/drawing/2014/main" id="{3A5780FA-949A-BC08-4746-B7EFC8F3EA56}"/>
                      </a:ext>
                    </a:extLst>
                  </p:cNvPr>
                  <p:cNvSpPr/>
                  <p:nvPr/>
                </p:nvSpPr>
                <p:spPr>
                  <a:xfrm>
                    <a:off x="8316657" y="3841781"/>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16" name="직선 화살표 연결선 1115">
                    <a:extLst>
                      <a:ext uri="{FF2B5EF4-FFF2-40B4-BE49-F238E27FC236}">
                        <a16:creationId xmlns:a16="http://schemas.microsoft.com/office/drawing/2014/main" id="{73AA2092-4E20-6C0F-3706-2CF34B1FAF8C}"/>
                      </a:ext>
                    </a:extLst>
                  </p:cNvPr>
                  <p:cNvCxnSpPr>
                    <a:cxnSpLocks/>
                  </p:cNvCxnSpPr>
                  <p:nvPr/>
                </p:nvCxnSpPr>
                <p:spPr>
                  <a:xfrm flipV="1">
                    <a:off x="7925959" y="3895781"/>
                    <a:ext cx="360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17" name="타원 1116">
                    <a:extLst>
                      <a:ext uri="{FF2B5EF4-FFF2-40B4-BE49-F238E27FC236}">
                        <a16:creationId xmlns:a16="http://schemas.microsoft.com/office/drawing/2014/main" id="{F51CA206-B32B-0AF8-C0BA-204BF53F6262}"/>
                      </a:ext>
                    </a:extLst>
                  </p:cNvPr>
                  <p:cNvSpPr/>
                  <p:nvPr/>
                </p:nvSpPr>
                <p:spPr>
                  <a:xfrm>
                    <a:off x="7829334" y="3841781"/>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7" name="그룹 1106">
                  <a:extLst>
                    <a:ext uri="{FF2B5EF4-FFF2-40B4-BE49-F238E27FC236}">
                      <a16:creationId xmlns:a16="http://schemas.microsoft.com/office/drawing/2014/main" id="{EDA18053-3D68-68F7-CDFF-33C15C4B9786}"/>
                    </a:ext>
                  </a:extLst>
                </p:cNvPr>
                <p:cNvGrpSpPr/>
                <p:nvPr/>
              </p:nvGrpSpPr>
              <p:grpSpPr>
                <a:xfrm>
                  <a:off x="7471346" y="3649734"/>
                  <a:ext cx="784473" cy="108000"/>
                  <a:chOff x="7471346" y="3642591"/>
                  <a:chExt cx="784473" cy="108000"/>
                </a:xfrm>
              </p:grpSpPr>
              <p:sp>
                <p:nvSpPr>
                  <p:cNvPr id="1112" name="타원 1111">
                    <a:extLst>
                      <a:ext uri="{FF2B5EF4-FFF2-40B4-BE49-F238E27FC236}">
                        <a16:creationId xmlns:a16="http://schemas.microsoft.com/office/drawing/2014/main" id="{18A04D35-9FE8-E0B8-57A7-E98A85EA12D8}"/>
                      </a:ext>
                    </a:extLst>
                  </p:cNvPr>
                  <p:cNvSpPr/>
                  <p:nvPr/>
                </p:nvSpPr>
                <p:spPr>
                  <a:xfrm>
                    <a:off x="8147819" y="3642591"/>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13" name="직선 화살표 연결선 1112">
                    <a:extLst>
                      <a:ext uri="{FF2B5EF4-FFF2-40B4-BE49-F238E27FC236}">
                        <a16:creationId xmlns:a16="http://schemas.microsoft.com/office/drawing/2014/main" id="{E17AF3D1-99D4-5CE2-7B9B-8D4F562F7650}"/>
                      </a:ext>
                    </a:extLst>
                  </p:cNvPr>
                  <p:cNvCxnSpPr>
                    <a:cxnSpLocks/>
                  </p:cNvCxnSpPr>
                  <p:nvPr/>
                </p:nvCxnSpPr>
                <p:spPr>
                  <a:xfrm flipV="1">
                    <a:off x="7579346" y="3696591"/>
                    <a:ext cx="540000" cy="5119"/>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14" name="타원 1113">
                    <a:extLst>
                      <a:ext uri="{FF2B5EF4-FFF2-40B4-BE49-F238E27FC236}">
                        <a16:creationId xmlns:a16="http://schemas.microsoft.com/office/drawing/2014/main" id="{2998AE02-9228-1637-F08D-DBBA9E2FB7F1}"/>
                      </a:ext>
                    </a:extLst>
                  </p:cNvPr>
                  <p:cNvSpPr/>
                  <p:nvPr/>
                </p:nvSpPr>
                <p:spPr>
                  <a:xfrm>
                    <a:off x="7471346" y="3642591"/>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08" name="그룹 1107">
                  <a:extLst>
                    <a:ext uri="{FF2B5EF4-FFF2-40B4-BE49-F238E27FC236}">
                      <a16:creationId xmlns:a16="http://schemas.microsoft.com/office/drawing/2014/main" id="{4F67E1BF-F4BE-FF23-2A40-4697FAA4237B}"/>
                    </a:ext>
                  </a:extLst>
                </p:cNvPr>
                <p:cNvGrpSpPr/>
                <p:nvPr/>
              </p:nvGrpSpPr>
              <p:grpSpPr>
                <a:xfrm>
                  <a:off x="7748412" y="3501487"/>
                  <a:ext cx="615407" cy="108000"/>
                  <a:chOff x="7748412" y="3468688"/>
                  <a:chExt cx="615407" cy="108000"/>
                </a:xfrm>
              </p:grpSpPr>
              <p:sp>
                <p:nvSpPr>
                  <p:cNvPr id="1109" name="타원 1108">
                    <a:extLst>
                      <a:ext uri="{FF2B5EF4-FFF2-40B4-BE49-F238E27FC236}">
                        <a16:creationId xmlns:a16="http://schemas.microsoft.com/office/drawing/2014/main" id="{A6B66F92-D89D-444B-53F6-E85EF3E79213}"/>
                      </a:ext>
                    </a:extLst>
                  </p:cNvPr>
                  <p:cNvSpPr/>
                  <p:nvPr/>
                </p:nvSpPr>
                <p:spPr>
                  <a:xfrm>
                    <a:off x="8255819" y="3468688"/>
                    <a:ext cx="108000" cy="108000"/>
                  </a:xfrm>
                  <a:prstGeom prst="ellipse">
                    <a:avLst/>
                  </a:prstGeom>
                  <a:solidFill>
                    <a:srgbClr val="FD349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10" name="직선 화살표 연결선 1109">
                    <a:extLst>
                      <a:ext uri="{FF2B5EF4-FFF2-40B4-BE49-F238E27FC236}">
                        <a16:creationId xmlns:a16="http://schemas.microsoft.com/office/drawing/2014/main" id="{C48C2881-54B6-035E-8B2A-2AF8F3E9886A}"/>
                      </a:ext>
                    </a:extLst>
                  </p:cNvPr>
                  <p:cNvCxnSpPr>
                    <a:cxnSpLocks/>
                  </p:cNvCxnSpPr>
                  <p:nvPr/>
                </p:nvCxnSpPr>
                <p:spPr>
                  <a:xfrm>
                    <a:off x="7856412" y="3522688"/>
                    <a:ext cx="360000" cy="0"/>
                  </a:xfrm>
                  <a:prstGeom prst="straightConnector1">
                    <a:avLst/>
                  </a:prstGeom>
                  <a:ln w="9525">
                    <a:solidFill>
                      <a:schemeClr val="tx1">
                        <a:lumMod val="85000"/>
                        <a:lumOff val="1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11" name="타원 1110">
                    <a:extLst>
                      <a:ext uri="{FF2B5EF4-FFF2-40B4-BE49-F238E27FC236}">
                        <a16:creationId xmlns:a16="http://schemas.microsoft.com/office/drawing/2014/main" id="{23F9295A-5F4F-C171-9CBD-DB0FA38ECD41}"/>
                      </a:ext>
                    </a:extLst>
                  </p:cNvPr>
                  <p:cNvSpPr/>
                  <p:nvPr/>
                </p:nvSpPr>
                <p:spPr>
                  <a:xfrm>
                    <a:off x="7748412" y="3468688"/>
                    <a:ext cx="108000" cy="10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sp>
            <p:nvSpPr>
              <p:cNvPr id="1091" name="TextBox 1090">
                <a:extLst>
                  <a:ext uri="{FF2B5EF4-FFF2-40B4-BE49-F238E27FC236}">
                    <a16:creationId xmlns:a16="http://schemas.microsoft.com/office/drawing/2014/main" id="{F80130EF-874E-61DA-EA78-A563AAC81D01}"/>
                  </a:ext>
                </a:extLst>
              </p:cNvPr>
              <p:cNvSpPr txBox="1"/>
              <p:nvPr/>
            </p:nvSpPr>
            <p:spPr>
              <a:xfrm>
                <a:off x="5799546"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0</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092" name="TextBox 1091">
                <a:extLst>
                  <a:ext uri="{FF2B5EF4-FFF2-40B4-BE49-F238E27FC236}">
                    <a16:creationId xmlns:a16="http://schemas.microsoft.com/office/drawing/2014/main" id="{4EA72518-E7CA-7FAA-282D-7C8E8EFDBDC0}"/>
                  </a:ext>
                </a:extLst>
              </p:cNvPr>
              <p:cNvSpPr txBox="1"/>
              <p:nvPr/>
            </p:nvSpPr>
            <p:spPr>
              <a:xfrm>
                <a:off x="6506414"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093" name="TextBox 1092">
                <a:extLst>
                  <a:ext uri="{FF2B5EF4-FFF2-40B4-BE49-F238E27FC236}">
                    <a16:creationId xmlns:a16="http://schemas.microsoft.com/office/drawing/2014/main" id="{2DBC505A-BBCC-EFFD-BCCB-13F1966DFABA}"/>
                  </a:ext>
                </a:extLst>
              </p:cNvPr>
              <p:cNvSpPr txBox="1"/>
              <p:nvPr/>
            </p:nvSpPr>
            <p:spPr>
              <a:xfrm>
                <a:off x="7226199"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094" name="TextBox 1093">
                <a:extLst>
                  <a:ext uri="{FF2B5EF4-FFF2-40B4-BE49-F238E27FC236}">
                    <a16:creationId xmlns:a16="http://schemas.microsoft.com/office/drawing/2014/main" id="{19640AD1-62AA-4BA6-278B-5933CAB5EDD0}"/>
                  </a:ext>
                </a:extLst>
              </p:cNvPr>
              <p:cNvSpPr txBox="1"/>
              <p:nvPr/>
            </p:nvSpPr>
            <p:spPr>
              <a:xfrm>
                <a:off x="7936146"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3</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095" name="TextBox 1094">
                <a:extLst>
                  <a:ext uri="{FF2B5EF4-FFF2-40B4-BE49-F238E27FC236}">
                    <a16:creationId xmlns:a16="http://schemas.microsoft.com/office/drawing/2014/main" id="{3F6D400C-09F5-44F7-5B3F-485AD8D8D283}"/>
                  </a:ext>
                </a:extLst>
              </p:cNvPr>
              <p:cNvSpPr txBox="1"/>
              <p:nvPr/>
            </p:nvSpPr>
            <p:spPr>
              <a:xfrm>
                <a:off x="8633862"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4</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096" name="TextBox 1095">
                <a:extLst>
                  <a:ext uri="{FF2B5EF4-FFF2-40B4-BE49-F238E27FC236}">
                    <a16:creationId xmlns:a16="http://schemas.microsoft.com/office/drawing/2014/main" id="{DBBA6178-F648-5D5C-AC0E-DC36BF470AFA}"/>
                  </a:ext>
                </a:extLst>
              </p:cNvPr>
              <p:cNvSpPr txBox="1"/>
              <p:nvPr/>
            </p:nvSpPr>
            <p:spPr>
              <a:xfrm>
                <a:off x="9373578" y="5092246"/>
                <a:ext cx="80834" cy="138499"/>
              </a:xfrm>
              <a:prstGeom prst="rect">
                <a:avLst/>
              </a:prstGeom>
              <a:noFill/>
            </p:spPr>
            <p:txBody>
              <a:bodyPr wrap="square" lIns="0" tIns="0" rIns="0" bIns="0" rtlCol="0">
                <a:spAutoFit/>
              </a:bodyPr>
              <a:lstStyle/>
              <a:p>
                <a:pPr algn="l"/>
                <a:r>
                  <a:rPr lang="en-US" altLang="ko-KR" sz="9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5</a:t>
                </a:r>
                <a:endParaRPr lang="ko-KR" altLang="en-US" sz="9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grpSp>
          <p:nvGrpSpPr>
            <p:cNvPr id="1147" name="그룹 1146">
              <a:extLst>
                <a:ext uri="{FF2B5EF4-FFF2-40B4-BE49-F238E27FC236}">
                  <a16:creationId xmlns:a16="http://schemas.microsoft.com/office/drawing/2014/main" id="{C84600C5-BFF7-4A8B-C3A0-41CCC9BE3D39}"/>
                </a:ext>
              </a:extLst>
            </p:cNvPr>
            <p:cNvGrpSpPr/>
            <p:nvPr/>
          </p:nvGrpSpPr>
          <p:grpSpPr>
            <a:xfrm>
              <a:off x="3866810" y="2913720"/>
              <a:ext cx="941501" cy="123111"/>
              <a:chOff x="8072123" y="1688694"/>
              <a:chExt cx="941501" cy="123111"/>
            </a:xfrm>
          </p:grpSpPr>
          <p:sp>
            <p:nvSpPr>
              <p:cNvPr id="1148" name="타원 1147">
                <a:extLst>
                  <a:ext uri="{FF2B5EF4-FFF2-40B4-BE49-F238E27FC236}">
                    <a16:creationId xmlns:a16="http://schemas.microsoft.com/office/drawing/2014/main" id="{F1D5BA52-9704-CA61-A97D-D7A6D9E45C4F}"/>
                  </a:ext>
                </a:extLst>
              </p:cNvPr>
              <p:cNvSpPr/>
              <p:nvPr/>
            </p:nvSpPr>
            <p:spPr>
              <a:xfrm>
                <a:off x="8072123" y="1696249"/>
                <a:ext cx="108000" cy="108000"/>
              </a:xfrm>
              <a:prstGeom prst="ellipse">
                <a:avLst/>
              </a:prstGeom>
              <a:solidFill>
                <a:schemeClr val="tx1">
                  <a:lumMod val="85000"/>
                  <a:lumOff val="1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49" name="TextBox 1148">
                <a:extLst>
                  <a:ext uri="{FF2B5EF4-FFF2-40B4-BE49-F238E27FC236}">
                    <a16:creationId xmlns:a16="http://schemas.microsoft.com/office/drawing/2014/main" id="{FBDA3A90-62DC-6B19-0A63-C4A70AAF07C6}"/>
                  </a:ext>
                </a:extLst>
              </p:cNvPr>
              <p:cNvSpPr txBox="1"/>
              <p:nvPr/>
            </p:nvSpPr>
            <p:spPr>
              <a:xfrm>
                <a:off x="8202690" y="1688694"/>
                <a:ext cx="383304"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2030</a:t>
                </a:r>
                <a:endPar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150" name="타원 1149">
                <a:extLst>
                  <a:ext uri="{FF2B5EF4-FFF2-40B4-BE49-F238E27FC236}">
                    <a16:creationId xmlns:a16="http://schemas.microsoft.com/office/drawing/2014/main" id="{3D966717-32F4-1D16-DB89-18481F26153F}"/>
                  </a:ext>
                </a:extLst>
              </p:cNvPr>
              <p:cNvSpPr/>
              <p:nvPr/>
            </p:nvSpPr>
            <p:spPr>
              <a:xfrm>
                <a:off x="8499753" y="1696249"/>
                <a:ext cx="108000" cy="108000"/>
              </a:xfrm>
              <a:prstGeom prst="ellipse">
                <a:avLst/>
              </a:prstGeom>
              <a:solidFill>
                <a:srgbClr val="FD349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51" name="TextBox 1150">
                <a:extLst>
                  <a:ext uri="{FF2B5EF4-FFF2-40B4-BE49-F238E27FC236}">
                    <a16:creationId xmlns:a16="http://schemas.microsoft.com/office/drawing/2014/main" id="{8C864DD7-E972-A9A9-C924-3858810819B9}"/>
                  </a:ext>
                </a:extLst>
              </p:cNvPr>
              <p:cNvSpPr txBox="1"/>
              <p:nvPr/>
            </p:nvSpPr>
            <p:spPr>
              <a:xfrm>
                <a:off x="8630320" y="1688694"/>
                <a:ext cx="383304" cy="123111"/>
              </a:xfrm>
              <a:prstGeom prst="rect">
                <a:avLst/>
              </a:prstGeom>
              <a:noFill/>
            </p:spPr>
            <p:txBody>
              <a:bodyPr wrap="square" lIns="0" tIns="0" rIns="0" bIns="0" rtlCol="0">
                <a:spAutoFit/>
              </a:bodyPr>
              <a:lstStyle/>
              <a:p>
                <a:pPr algn="l"/>
                <a:r>
                  <a:rPr lang="en-US" altLang="ko-KR" sz="8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2050</a:t>
                </a:r>
                <a:endParaRPr lang="ko-KR" altLang="en-US" sz="80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grpSp>
      <p:grpSp>
        <p:nvGrpSpPr>
          <p:cNvPr id="5" name="그룹 4">
            <a:extLst>
              <a:ext uri="{FF2B5EF4-FFF2-40B4-BE49-F238E27FC236}">
                <a16:creationId xmlns:a16="http://schemas.microsoft.com/office/drawing/2014/main" id="{8ECDF317-7571-81EB-A153-7884D1E69923}"/>
              </a:ext>
            </a:extLst>
          </p:cNvPr>
          <p:cNvGrpSpPr/>
          <p:nvPr/>
        </p:nvGrpSpPr>
        <p:grpSpPr>
          <a:xfrm>
            <a:off x="5129992" y="2562067"/>
            <a:ext cx="924254" cy="496800"/>
            <a:chOff x="5201655" y="2862607"/>
            <a:chExt cx="1096077" cy="589157"/>
          </a:xfrm>
        </p:grpSpPr>
        <p:sp>
          <p:nvSpPr>
            <p:cNvPr id="1025" name="자유형: 도형 1024">
              <a:extLst>
                <a:ext uri="{FF2B5EF4-FFF2-40B4-BE49-F238E27FC236}">
                  <a16:creationId xmlns:a16="http://schemas.microsoft.com/office/drawing/2014/main" id="{5E96F3C0-6B91-F5F8-032B-18EDF01FD75C}"/>
                </a:ext>
              </a:extLst>
            </p:cNvPr>
            <p:cNvSpPr/>
            <p:nvPr/>
          </p:nvSpPr>
          <p:spPr>
            <a:xfrm>
              <a:off x="6119813" y="3111306"/>
              <a:ext cx="177919" cy="91475"/>
            </a:xfrm>
            <a:custGeom>
              <a:avLst/>
              <a:gdLst>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0963 h 147638"/>
                <a:gd name="connsiteX1" fmla="*/ 123825 w 177919"/>
                <a:gd name="connsiteY1" fmla="*/ 0 h 147638"/>
                <a:gd name="connsiteX2" fmla="*/ 171450 w 177919"/>
                <a:gd name="connsiteY2" fmla="*/ 80963 h 147638"/>
                <a:gd name="connsiteX3" fmla="*/ 176212 w 177919"/>
                <a:gd name="connsiteY3" fmla="*/ 147638 h 147638"/>
                <a:gd name="connsiteX0" fmla="*/ 0 w 177919"/>
                <a:gd name="connsiteY0" fmla="*/ 8132 h 91475"/>
                <a:gd name="connsiteX1" fmla="*/ 92868 w 177919"/>
                <a:gd name="connsiteY1" fmla="*/ 91475 h 91475"/>
                <a:gd name="connsiteX2" fmla="*/ 171450 w 177919"/>
                <a:gd name="connsiteY2" fmla="*/ 8132 h 91475"/>
                <a:gd name="connsiteX3" fmla="*/ 176212 w 177919"/>
                <a:gd name="connsiteY3" fmla="*/ 74807 h 91475"/>
              </a:gdLst>
              <a:ahLst/>
              <a:cxnLst>
                <a:cxn ang="0">
                  <a:pos x="connsiteX0" y="connsiteY0"/>
                </a:cxn>
                <a:cxn ang="0">
                  <a:pos x="connsiteX1" y="connsiteY1"/>
                </a:cxn>
                <a:cxn ang="0">
                  <a:pos x="connsiteX2" y="connsiteY2"/>
                </a:cxn>
                <a:cxn ang="0">
                  <a:pos x="connsiteX3" y="connsiteY3"/>
                </a:cxn>
              </a:cxnLst>
              <a:rect l="l" t="t" r="r" b="b"/>
              <a:pathLst>
                <a:path w="177919" h="91475">
                  <a:moveTo>
                    <a:pt x="0" y="8132"/>
                  </a:moveTo>
                  <a:cubicBezTo>
                    <a:pt x="47625" y="-32350"/>
                    <a:pt x="64293" y="91475"/>
                    <a:pt x="92868" y="91475"/>
                  </a:cubicBezTo>
                  <a:cubicBezTo>
                    <a:pt x="121443" y="91475"/>
                    <a:pt x="162719" y="-16474"/>
                    <a:pt x="171450" y="8132"/>
                  </a:cubicBezTo>
                  <a:cubicBezTo>
                    <a:pt x="180181" y="32738"/>
                    <a:pt x="178196" y="53772"/>
                    <a:pt x="176212" y="74807"/>
                  </a:cubicBezTo>
                </a:path>
              </a:pathLst>
            </a:custGeom>
            <a:ln w="34925">
              <a:solidFill>
                <a:srgbClr val="569EC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600"/>
            </a:p>
          </p:txBody>
        </p:sp>
        <p:grpSp>
          <p:nvGrpSpPr>
            <p:cNvPr id="43" name="그룹 42">
              <a:extLst>
                <a:ext uri="{FF2B5EF4-FFF2-40B4-BE49-F238E27FC236}">
                  <a16:creationId xmlns:a16="http://schemas.microsoft.com/office/drawing/2014/main" id="{81F2D110-E951-FDF7-AD29-0FA66D4B68FD}"/>
                </a:ext>
              </a:extLst>
            </p:cNvPr>
            <p:cNvGrpSpPr/>
            <p:nvPr/>
          </p:nvGrpSpPr>
          <p:grpSpPr>
            <a:xfrm>
              <a:off x="5201655" y="2862607"/>
              <a:ext cx="928451" cy="589157"/>
              <a:chOff x="-872304" y="3996324"/>
              <a:chExt cx="742950" cy="461375"/>
            </a:xfrm>
          </p:grpSpPr>
          <p:pic>
            <p:nvPicPr>
              <p:cNvPr id="44" name="Picture 6" descr="천연 가스 아이콘 가솔린에 대한 스톡 벡터 아트 및 기타 이미지 - 가솔린, 교통수단, 급유 - iStock">
                <a:extLst>
                  <a:ext uri="{FF2B5EF4-FFF2-40B4-BE49-F238E27FC236}">
                    <a16:creationId xmlns:a16="http://schemas.microsoft.com/office/drawing/2014/main" id="{95D74706-0018-8B20-BFE3-585A51D344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04" t="27885" r="15004" b="28525"/>
              <a:stretch/>
            </p:blipFill>
            <p:spPr bwMode="auto">
              <a:xfrm>
                <a:off x="-872304" y="3996324"/>
                <a:ext cx="742950" cy="461375"/>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5">
                <a:extLst>
                  <a:ext uri="{FF2B5EF4-FFF2-40B4-BE49-F238E27FC236}">
                    <a16:creationId xmlns:a16="http://schemas.microsoft.com/office/drawing/2014/main" id="{1CDE6D85-99BA-8A39-79A3-81CF8A54EE50}"/>
                  </a:ext>
                </a:extLst>
              </p:cNvPr>
              <p:cNvSpPr/>
              <p:nvPr/>
            </p:nvSpPr>
            <p:spPr>
              <a:xfrm>
                <a:off x="-552450" y="4300539"/>
                <a:ext cx="102394" cy="180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8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45" name="사각형: 둥근 모서리 44">
                <a:extLst>
                  <a:ext uri="{FF2B5EF4-FFF2-40B4-BE49-F238E27FC236}">
                    <a16:creationId xmlns:a16="http://schemas.microsoft.com/office/drawing/2014/main" id="{7E9AF2E1-70F7-DEB5-6195-53B2C484508B}"/>
                  </a:ext>
                </a:extLst>
              </p:cNvPr>
              <p:cNvSpPr/>
              <p:nvPr/>
            </p:nvSpPr>
            <p:spPr>
              <a:xfrm>
                <a:off x="-686565" y="4073445"/>
                <a:ext cx="427393" cy="245094"/>
              </a:xfrm>
              <a:prstGeom prst="roundRect">
                <a:avLst/>
              </a:prstGeom>
              <a:solidFill>
                <a:srgbClr val="569EC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LNG</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sp>
        <p:nvSpPr>
          <p:cNvPr id="29" name="직사각형 28">
            <a:extLst>
              <a:ext uri="{FF2B5EF4-FFF2-40B4-BE49-F238E27FC236}">
                <a16:creationId xmlns:a16="http://schemas.microsoft.com/office/drawing/2014/main" id="{C4C2D0FA-C48C-7238-0BC7-4B6B9BEFD661}"/>
              </a:ext>
            </a:extLst>
          </p:cNvPr>
          <p:cNvSpPr/>
          <p:nvPr/>
        </p:nvSpPr>
        <p:spPr>
          <a:xfrm>
            <a:off x="6050273" y="3688291"/>
            <a:ext cx="3366427" cy="986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nSpc>
                <a:spcPct val="120000"/>
              </a:lnSpc>
            </a:pP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최근 몇 년간 메탄올을 대체연료로 사용하는 비중이 높아지고 있음 </a:t>
            </a:r>
            <a:endPar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361950" indent="-361950">
              <a:lnSpc>
                <a:spcPct val="120000"/>
              </a:lnSpc>
              <a:spcBef>
                <a:spcPts val="300"/>
              </a:spcBef>
            </a:pPr>
            <a:r>
              <a:rPr lang="en-US" altLang="ko-KR" sz="800" dirty="0">
                <a:solidFill>
                  <a:srgbClr val="353535"/>
                </a:solidFill>
                <a:latin typeface="Pretendard"/>
              </a:rPr>
              <a:t>                </a:t>
            </a:r>
            <a:r>
              <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LNG</a:t>
            </a:r>
            <a:r>
              <a:rPr lang="ko-KR" altLang="en-US"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와 달리 상온에서 액체 상태를 유지해 초저온 연료탱크가 필요하지 않으며</a:t>
            </a:r>
            <a:r>
              <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a:t>
            </a:r>
            <a:r>
              <a:rPr lang="ko-KR" altLang="en-US"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낮은 독성과 높은 운반 편의성 보유</a:t>
            </a:r>
            <a:r>
              <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p>
          <a:p>
            <a:pPr marL="361950">
              <a:lnSpc>
                <a:spcPct val="120000"/>
              </a:lnSpc>
              <a:spcBef>
                <a:spcPts val="300"/>
              </a:spcBef>
            </a:pP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비싼 생산 단가로 대체연료 중 가장 낮은 경제성을 지님</a:t>
            </a:r>
            <a:r>
              <a:rPr lang="en-US" altLang="ko-KR"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더불어 메탄올은 분자 구조에 탄소와 수소가 포함돼 궁극적인 </a:t>
            </a:r>
            <a:r>
              <a:rPr lang="ko-KR" altLang="en-US" sz="800" kern="0" dirty="0" err="1">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무탄소</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연료로 분류되지 않음</a:t>
            </a:r>
          </a:p>
        </p:txBody>
      </p:sp>
      <p:sp>
        <p:nvSpPr>
          <p:cNvPr id="52" name="사각형: 둥근 모서리 51">
            <a:extLst>
              <a:ext uri="{FF2B5EF4-FFF2-40B4-BE49-F238E27FC236}">
                <a16:creationId xmlns:a16="http://schemas.microsoft.com/office/drawing/2014/main" id="{44035BAD-5F7B-D191-D9DE-309FC1CE41CD}"/>
              </a:ext>
            </a:extLst>
          </p:cNvPr>
          <p:cNvSpPr/>
          <p:nvPr/>
        </p:nvSpPr>
        <p:spPr>
          <a:xfrm>
            <a:off x="6131730" y="3931663"/>
            <a:ext cx="288000" cy="162000"/>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장점</a:t>
            </a:r>
          </a:p>
        </p:txBody>
      </p:sp>
      <p:sp>
        <p:nvSpPr>
          <p:cNvPr id="53" name="사각형: 둥근 모서리 52">
            <a:extLst>
              <a:ext uri="{FF2B5EF4-FFF2-40B4-BE49-F238E27FC236}">
                <a16:creationId xmlns:a16="http://schemas.microsoft.com/office/drawing/2014/main" id="{3F7D3B9C-7AB8-1512-1281-E4CF952C4B6C}"/>
              </a:ext>
            </a:extLst>
          </p:cNvPr>
          <p:cNvSpPr/>
          <p:nvPr/>
        </p:nvSpPr>
        <p:spPr>
          <a:xfrm>
            <a:off x="6131730" y="4252398"/>
            <a:ext cx="288000" cy="162000"/>
          </a:xfrm>
          <a:prstGeom prst="roundRect">
            <a:avLst/>
          </a:prstGeom>
          <a:solidFill>
            <a:srgbClr val="0072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단점</a:t>
            </a:r>
          </a:p>
        </p:txBody>
      </p:sp>
      <p:sp>
        <p:nvSpPr>
          <p:cNvPr id="33" name="직사각형 32">
            <a:extLst>
              <a:ext uri="{FF2B5EF4-FFF2-40B4-BE49-F238E27FC236}">
                <a16:creationId xmlns:a16="http://schemas.microsoft.com/office/drawing/2014/main" id="{3F83F110-0794-FCBF-7F7F-BB22110739C1}"/>
              </a:ext>
            </a:extLst>
          </p:cNvPr>
          <p:cNvSpPr/>
          <p:nvPr/>
        </p:nvSpPr>
        <p:spPr>
          <a:xfrm>
            <a:off x="6050304" y="4924207"/>
            <a:ext cx="3510419" cy="986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l">
              <a:lnSpc>
                <a:spcPct val="120000"/>
              </a:lnSpc>
            </a:pP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아직 기술적 한계가 있지만 상용화에 이른다면 앞선 두 연료보다 미래 전망이 밝음</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a:t>
            </a:r>
          </a:p>
          <a:p>
            <a:pPr marL="361950" algn="l">
              <a:lnSpc>
                <a:spcPct val="120000"/>
              </a:lnSpc>
              <a:spcBef>
                <a:spcPts val="300"/>
              </a:spcBef>
            </a:pPr>
            <a:r>
              <a:rPr lang="ko-KR" altLang="en-US"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연소 반응에서 이산화탄소가 전혀 발생하지 않아 탄소 저감에 용이</a:t>
            </a:r>
            <a:r>
              <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endPar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361950" algn="l">
              <a:lnSpc>
                <a:spcPct val="120000"/>
              </a:lnSpc>
              <a:spcBef>
                <a:spcPts val="300"/>
              </a:spcBef>
            </a:pP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강한 독성으로</a:t>
            </a:r>
            <a:r>
              <a:rPr lang="en-US" altLang="ko-KR"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고농도 상태에서 누출 시 대형 사고로 이어질 가능성 존재</a:t>
            </a:r>
            <a:endParaRPr lang="en-US" altLang="ko-KR"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endParaRPr>
          </a:p>
          <a:p>
            <a:pPr algn="l">
              <a:lnSpc>
                <a:spcPct val="120000"/>
              </a:lnSpc>
              <a:spcBef>
                <a:spcPts val="300"/>
              </a:spcBef>
            </a:pP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그럼에도 미래 대체연료로서 큰 가능성을 보고</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해운</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조선 업계에서는 적극적으로 기술 개발</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a:t>
            </a:r>
            <a:endPar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54" name="사각형: 둥근 모서리 53">
            <a:extLst>
              <a:ext uri="{FF2B5EF4-FFF2-40B4-BE49-F238E27FC236}">
                <a16:creationId xmlns:a16="http://schemas.microsoft.com/office/drawing/2014/main" id="{1EB2BDCD-DF72-456B-7082-13694DC1AA13}"/>
              </a:ext>
            </a:extLst>
          </p:cNvPr>
          <p:cNvSpPr/>
          <p:nvPr/>
        </p:nvSpPr>
        <p:spPr>
          <a:xfrm>
            <a:off x="6131729" y="5156288"/>
            <a:ext cx="288000" cy="162000"/>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장점</a:t>
            </a:r>
          </a:p>
        </p:txBody>
      </p:sp>
      <p:sp>
        <p:nvSpPr>
          <p:cNvPr id="55" name="사각형: 둥근 모서리 54">
            <a:extLst>
              <a:ext uri="{FF2B5EF4-FFF2-40B4-BE49-F238E27FC236}">
                <a16:creationId xmlns:a16="http://schemas.microsoft.com/office/drawing/2014/main" id="{E833D5FA-2C6A-9244-4D1F-89F1AA00AF04}"/>
              </a:ext>
            </a:extLst>
          </p:cNvPr>
          <p:cNvSpPr/>
          <p:nvPr/>
        </p:nvSpPr>
        <p:spPr>
          <a:xfrm>
            <a:off x="6131729" y="5347452"/>
            <a:ext cx="288000" cy="162000"/>
          </a:xfrm>
          <a:prstGeom prst="roundRect">
            <a:avLst/>
          </a:prstGeom>
          <a:solidFill>
            <a:srgbClr val="0072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단점</a:t>
            </a:r>
          </a:p>
        </p:txBody>
      </p:sp>
      <p:sp>
        <p:nvSpPr>
          <p:cNvPr id="6" name="사각형: 모서리가 접힌 도형 5">
            <a:extLst>
              <a:ext uri="{FF2B5EF4-FFF2-40B4-BE49-F238E27FC236}">
                <a16:creationId xmlns:a16="http://schemas.microsoft.com/office/drawing/2014/main" id="{157AD2EF-A711-CAAD-987D-7D2AF51481D3}"/>
              </a:ext>
            </a:extLst>
          </p:cNvPr>
          <p:cNvSpPr/>
          <p:nvPr/>
        </p:nvSpPr>
        <p:spPr>
          <a:xfrm>
            <a:off x="6039465" y="2573092"/>
            <a:ext cx="3376924" cy="970208"/>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algn="ctr">
              <a:lnSpc>
                <a:spcPct val="110000"/>
              </a:lnSpc>
              <a:spcBef>
                <a:spcPts val="200"/>
              </a:spcBef>
            </a:pPr>
            <a:endParaRPr lang="ko-KR" altLang="en-US" sz="9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3" name="직사각형 12">
            <a:extLst>
              <a:ext uri="{FF2B5EF4-FFF2-40B4-BE49-F238E27FC236}">
                <a16:creationId xmlns:a16="http://schemas.microsoft.com/office/drawing/2014/main" id="{54200CD1-8BA7-D46F-CC80-9ABD3EADE82C}"/>
              </a:ext>
            </a:extLst>
          </p:cNvPr>
          <p:cNvSpPr/>
          <p:nvPr/>
        </p:nvSpPr>
        <p:spPr>
          <a:xfrm>
            <a:off x="6048582" y="2568877"/>
            <a:ext cx="3347644" cy="986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rtlCol="0" anchor="t"/>
          <a:lstStyle/>
          <a:p>
            <a:pPr algn="l">
              <a:lnSpc>
                <a:spcPct val="120000"/>
              </a:lnSpc>
            </a:pP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현재까지 친환경 선박 대체연료 중 가장 큰 비중을 차지</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이미 상당한 생산</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공급 인프라가 구축된 상황이며 다수의 </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LNG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추진선이 운항 중</a:t>
            </a: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endPar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algn="l">
              <a:lnSpc>
                <a:spcPct val="120000"/>
              </a:lnSpc>
              <a:spcBef>
                <a:spcPts val="300"/>
              </a:spcBef>
            </a:pPr>
            <a:r>
              <a:rPr lang="en-US" altLang="ko-KR" sz="800" dirty="0">
                <a:solidFill>
                  <a:srgbClr val="353535"/>
                </a:solidFill>
                <a:latin typeface="Pretendard"/>
              </a:rPr>
              <a:t>                </a:t>
            </a:r>
            <a:r>
              <a:rPr lang="ko-KR" altLang="en-US" sz="800" kern="0" dirty="0" err="1">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타연료</a:t>
            </a:r>
            <a:r>
              <a:rPr lang="ko-KR" altLang="en-US"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rPr>
              <a:t> 대비 대량 생산이 가능하다는 장점을 보유</a:t>
            </a:r>
            <a:endParaRPr lang="en-US" altLang="ko-KR" sz="800" kern="0" dirty="0">
              <a:ln>
                <a:solidFill>
                  <a:sysClr val="window" lastClr="FFFFFF">
                    <a:lumMod val="75000"/>
                    <a:alpha val="0"/>
                  </a:sysClr>
                </a:solidFill>
              </a:ln>
              <a:solidFill>
                <a:srgbClr val="FD349C"/>
              </a:solidFill>
              <a:latin typeface="KoPub돋움체 Medium" panose="00000600000000000000" pitchFamily="2" charset="-127"/>
              <a:ea typeface="KoPub돋움체 Medium" panose="00000600000000000000" pitchFamily="2" charset="-127"/>
            </a:endParaRPr>
          </a:p>
          <a:p>
            <a:pPr marL="361950" indent="-361950" algn="l">
              <a:lnSpc>
                <a:spcPct val="120000"/>
              </a:lnSpc>
              <a:spcBef>
                <a:spcPts val="300"/>
              </a:spcBef>
            </a:pPr>
            <a:r>
              <a:rPr lang="en-US" altLang="ko-KR" sz="8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주성분인 메탄이 공기 중으로 소량 배출되는 ‘메탄 </a:t>
            </a:r>
            <a:r>
              <a:rPr lang="ko-KR" altLang="en-US" sz="800" kern="0" dirty="0" err="1">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슬립’으로</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인해 온실가스 </a:t>
            </a:r>
            <a:r>
              <a:rPr lang="ko-KR" altLang="en-US" sz="800" kern="0" dirty="0" err="1">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저감률이</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낮아</a:t>
            </a:r>
            <a:r>
              <a:rPr lang="en-US" altLang="ko-KR"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 </a:t>
            </a:r>
            <a:r>
              <a:rPr lang="ko-KR" altLang="en-US" sz="800" kern="0" dirty="0">
                <a:ln>
                  <a:solidFill>
                    <a:sysClr val="window" lastClr="FFFFFF">
                      <a:lumMod val="75000"/>
                      <a:alpha val="0"/>
                    </a:sysClr>
                  </a:solidFill>
                </a:ln>
                <a:gradFill>
                  <a:gsLst>
                    <a:gs pos="0">
                      <a:srgbClr val="0072DA"/>
                    </a:gs>
                    <a:gs pos="99000">
                      <a:srgbClr val="0072DA"/>
                    </a:gs>
                  </a:gsLst>
                  <a:lin ang="5400000" scaled="1"/>
                </a:gradFill>
                <a:latin typeface="KoPub돋움체 Medium" panose="00000600000000000000" pitchFamily="2" charset="-127"/>
                <a:ea typeface="KoPub돋움체 Medium" panose="00000600000000000000" pitchFamily="2" charset="-127"/>
              </a:rPr>
              <a:t>대체연료로서는 뚜렷한 한계를 보유</a:t>
            </a:r>
          </a:p>
        </p:txBody>
      </p:sp>
      <p:sp>
        <p:nvSpPr>
          <p:cNvPr id="27" name="사각형: 둥근 모서리 26">
            <a:extLst>
              <a:ext uri="{FF2B5EF4-FFF2-40B4-BE49-F238E27FC236}">
                <a16:creationId xmlns:a16="http://schemas.microsoft.com/office/drawing/2014/main" id="{B9A9CF87-F53A-A3D3-DA83-637A05F2F20A}"/>
              </a:ext>
            </a:extLst>
          </p:cNvPr>
          <p:cNvSpPr/>
          <p:nvPr/>
        </p:nvSpPr>
        <p:spPr>
          <a:xfrm>
            <a:off x="6131729" y="2975960"/>
            <a:ext cx="288000" cy="162000"/>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장점</a:t>
            </a:r>
          </a:p>
        </p:txBody>
      </p:sp>
      <p:sp>
        <p:nvSpPr>
          <p:cNvPr id="34" name="사각형: 둥근 모서리 33">
            <a:extLst>
              <a:ext uri="{FF2B5EF4-FFF2-40B4-BE49-F238E27FC236}">
                <a16:creationId xmlns:a16="http://schemas.microsoft.com/office/drawing/2014/main" id="{BC658942-E36F-ABBC-191F-B2A560689E70}"/>
              </a:ext>
            </a:extLst>
          </p:cNvPr>
          <p:cNvSpPr/>
          <p:nvPr/>
        </p:nvSpPr>
        <p:spPr>
          <a:xfrm>
            <a:off x="6131729" y="3173017"/>
            <a:ext cx="288000" cy="162000"/>
          </a:xfrm>
          <a:prstGeom prst="roundRect">
            <a:avLst/>
          </a:prstGeom>
          <a:solidFill>
            <a:srgbClr val="0072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단점</a:t>
            </a:r>
          </a:p>
        </p:txBody>
      </p:sp>
    </p:spTree>
    <p:extLst>
      <p:ext uri="{BB962C8B-B14F-4D97-AF65-F5344CB8AC3E}">
        <p14:creationId xmlns:p14="http://schemas.microsoft.com/office/powerpoint/2010/main" val="2622523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 name="표 49">
            <a:extLst>
              <a:ext uri="{FF2B5EF4-FFF2-40B4-BE49-F238E27FC236}">
                <a16:creationId xmlns:a16="http://schemas.microsoft.com/office/drawing/2014/main" id="{C63BA634-545E-68DB-8B13-6D07C5BCE054}"/>
              </a:ext>
            </a:extLst>
          </p:cNvPr>
          <p:cNvGraphicFramePr>
            <a:graphicFrameLocks noGrp="1"/>
          </p:cNvGraphicFramePr>
          <p:nvPr>
            <p:extLst>
              <p:ext uri="{D42A27DB-BD31-4B8C-83A1-F6EECF244321}">
                <p14:modId xmlns:p14="http://schemas.microsoft.com/office/powerpoint/2010/main" val="3034738384"/>
              </p:ext>
            </p:extLst>
          </p:nvPr>
        </p:nvGraphicFramePr>
        <p:xfrm>
          <a:off x="5132387" y="2584174"/>
          <a:ext cx="4284663" cy="3198315"/>
        </p:xfrm>
        <a:graphic>
          <a:graphicData uri="http://schemas.openxmlformats.org/drawingml/2006/table">
            <a:tbl>
              <a:tblPr firstRow="1" bandRow="1">
                <a:tableStyleId>{5C22544A-7EE6-4342-B048-85BDC9FD1C3A}</a:tableStyleId>
              </a:tblPr>
              <a:tblGrid>
                <a:gridCol w="567011">
                  <a:extLst>
                    <a:ext uri="{9D8B030D-6E8A-4147-A177-3AD203B41FA5}">
                      <a16:colId xmlns:a16="http://schemas.microsoft.com/office/drawing/2014/main" val="4074613059"/>
                    </a:ext>
                  </a:extLst>
                </a:gridCol>
                <a:gridCol w="450899">
                  <a:extLst>
                    <a:ext uri="{9D8B030D-6E8A-4147-A177-3AD203B41FA5}">
                      <a16:colId xmlns:a16="http://schemas.microsoft.com/office/drawing/2014/main" val="607430455"/>
                    </a:ext>
                  </a:extLst>
                </a:gridCol>
                <a:gridCol w="450899">
                  <a:extLst>
                    <a:ext uri="{9D8B030D-6E8A-4147-A177-3AD203B41FA5}">
                      <a16:colId xmlns:a16="http://schemas.microsoft.com/office/drawing/2014/main" val="2805933405"/>
                    </a:ext>
                  </a:extLst>
                </a:gridCol>
                <a:gridCol w="525888">
                  <a:extLst>
                    <a:ext uri="{9D8B030D-6E8A-4147-A177-3AD203B41FA5}">
                      <a16:colId xmlns:a16="http://schemas.microsoft.com/office/drawing/2014/main" val="3412565927"/>
                    </a:ext>
                  </a:extLst>
                </a:gridCol>
                <a:gridCol w="467454">
                  <a:extLst>
                    <a:ext uri="{9D8B030D-6E8A-4147-A177-3AD203B41FA5}">
                      <a16:colId xmlns:a16="http://schemas.microsoft.com/office/drawing/2014/main" val="4232257218"/>
                    </a:ext>
                  </a:extLst>
                </a:gridCol>
                <a:gridCol w="467455">
                  <a:extLst>
                    <a:ext uri="{9D8B030D-6E8A-4147-A177-3AD203B41FA5}">
                      <a16:colId xmlns:a16="http://schemas.microsoft.com/office/drawing/2014/main" val="2023604022"/>
                    </a:ext>
                  </a:extLst>
                </a:gridCol>
                <a:gridCol w="467454">
                  <a:extLst>
                    <a:ext uri="{9D8B030D-6E8A-4147-A177-3AD203B41FA5}">
                      <a16:colId xmlns:a16="http://schemas.microsoft.com/office/drawing/2014/main" val="3807113062"/>
                    </a:ext>
                  </a:extLst>
                </a:gridCol>
                <a:gridCol w="887603">
                  <a:extLst>
                    <a:ext uri="{9D8B030D-6E8A-4147-A177-3AD203B41FA5}">
                      <a16:colId xmlns:a16="http://schemas.microsoft.com/office/drawing/2014/main" val="2877822864"/>
                    </a:ext>
                  </a:extLst>
                </a:gridCol>
              </a:tblGrid>
              <a:tr h="814727">
                <a:tc>
                  <a:txBody>
                    <a:bodyPr/>
                    <a:lstStyle/>
                    <a:p>
                      <a:pPr algn="ctr" latinLnBrk="1"/>
                      <a:r>
                        <a:rPr lang="ko-KR" altLang="en-US" sz="900" b="1" kern="1200" dirty="0">
                          <a:ln>
                            <a:solidFill>
                              <a:prstClr val="white">
                                <a:lumMod val="75000"/>
                                <a:alpha val="0"/>
                              </a:prstClr>
                            </a:solidFill>
                          </a:ln>
                          <a:solidFill>
                            <a:schemeClr val="tx1">
                              <a:lumMod val="75000"/>
                              <a:lumOff val="25000"/>
                            </a:schemeClr>
                          </a:solidFill>
                          <a:latin typeface="+mn-ea"/>
                          <a:ea typeface="+mn-ea"/>
                          <a:cs typeface="+mn-cs"/>
                        </a:rPr>
                        <a:t>기술단계</a:t>
                      </a:r>
                    </a:p>
                  </a:txBody>
                  <a:tcPr marL="36000" marR="36000" marT="108000" anchor="ctr">
                    <a:lnL w="63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19050" cap="flat" cmpd="sng" algn="ctr">
                      <a:solidFill>
                        <a:srgbClr val="BDEEFF"/>
                      </a:solidFill>
                      <a:prstDash val="solid"/>
                      <a:round/>
                      <a:headEnd type="none" w="med" len="med"/>
                      <a:tailEnd type="none" w="med" len="med"/>
                    </a:lnB>
                    <a:lnTlToBr w="12700" cmpd="sng">
                      <a:noFill/>
                      <a:prstDash val="solid"/>
                    </a:lnTlToBr>
                    <a:lnBlToTr w="12700" cmpd="sng">
                      <a:noFill/>
                      <a:prstDash val="solid"/>
                    </a:lnBlToTr>
                    <a:solidFill>
                      <a:srgbClr val="BDEEFF"/>
                    </a:solidFill>
                  </a:tcPr>
                </a:tc>
                <a:tc gridSpan="3">
                  <a:txBody>
                    <a:bodyPr/>
                    <a:lstStyle/>
                    <a:p>
                      <a:pPr algn="ctr" latinLnBrk="1"/>
                      <a:endParaRPr lang="ko-KR" altLang="en-US" sz="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19050" cap="flat" cmpd="sng" algn="ctr">
                      <a:solidFill>
                        <a:srgbClr val="BDEE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hMerge="1">
                  <a:txBody>
                    <a:bodyPr/>
                    <a:lstStyle/>
                    <a:p>
                      <a:pPr latinLnBrk="1"/>
                      <a:endParaRPr lang="ko-KR" altLang="en-US"/>
                    </a:p>
                  </a:txBody>
                  <a:tcPr/>
                </a:tc>
                <a:tc hMerge="1">
                  <a:txBody>
                    <a:bodyPr/>
                    <a:lstStyle/>
                    <a:p>
                      <a:pPr latinLnBrk="1"/>
                      <a:endParaRPr lang="ko-KR" altLang="en-US"/>
                    </a:p>
                  </a:txBody>
                  <a:tcPr>
                    <a:lnL w="12700" cmpd="sng">
                      <a:noFill/>
                    </a:lnL>
                  </a:tcPr>
                </a:tc>
                <a:tc gridSpan="3">
                  <a:txBody>
                    <a:bodyPr/>
                    <a:lstStyle/>
                    <a:p>
                      <a:pPr algn="ctr" latinLnBrk="1"/>
                      <a:endParaRPr lang="ko-KR" altLang="en-US" sz="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19050" cap="flat" cmpd="sng" algn="ctr">
                      <a:solidFill>
                        <a:srgbClr val="BDEE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endParaRPr lang="ko-KR" altLang="en-US" sz="800" dirty="0"/>
                    </a:p>
                  </a:txBody>
                  <a:tcPr>
                    <a:lnL w="190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rgbClr val="0072DA"/>
                      </a:solidFill>
                      <a:prstDash val="solid"/>
                      <a:round/>
                      <a:headEnd type="none" w="med" len="med"/>
                      <a:tailEnd type="none" w="med" len="med"/>
                    </a:lnT>
                    <a:lnB w="19050" cap="flat" cmpd="sng" algn="ctr">
                      <a:solidFill>
                        <a:srgbClr val="BDEEFF"/>
                      </a:solidFill>
                      <a:prstDash val="solid"/>
                      <a:round/>
                      <a:headEnd type="none" w="med" len="med"/>
                      <a:tailEnd type="none" w="med" len="med"/>
                    </a:lnB>
                    <a:lnTlToBr w="12700" cmpd="sng">
                      <a:noFill/>
                      <a:prstDash val="solid"/>
                    </a:lnTlToBr>
                    <a:lnBlToTr w="12700" cmpd="sng">
                      <a:noFill/>
                      <a:prstDash val="solid"/>
                    </a:lnBlToTr>
                    <a:solidFill>
                      <a:srgbClr val="0072DA"/>
                    </a:solidFill>
                  </a:tcPr>
                </a:tc>
                <a:extLst>
                  <a:ext uri="{0D108BD9-81ED-4DB2-BD59-A6C34878D82A}">
                    <a16:rowId xmlns:a16="http://schemas.microsoft.com/office/drawing/2014/main" val="4290443649"/>
                  </a:ext>
                </a:extLst>
              </a:tr>
              <a:tr h="595897">
                <a:tc>
                  <a:txBody>
                    <a:bodyPr/>
                    <a:lstStyle/>
                    <a:p>
                      <a:pPr algn="ctr" latinLnBrk="1"/>
                      <a:r>
                        <a:rPr lang="ko-KR" altLang="en-US" sz="900" b="1" kern="1200" dirty="0">
                          <a:ln>
                            <a:solidFill>
                              <a:prstClr val="white">
                                <a:lumMod val="75000"/>
                                <a:alpha val="0"/>
                              </a:prstClr>
                            </a:solidFill>
                          </a:ln>
                          <a:solidFill>
                            <a:schemeClr val="tx1">
                              <a:lumMod val="75000"/>
                              <a:lumOff val="25000"/>
                            </a:schemeClr>
                          </a:solidFill>
                          <a:latin typeface="+mn-ea"/>
                          <a:ea typeface="+mn-ea"/>
                        </a:rPr>
                        <a:t>등급정의</a:t>
                      </a:r>
                      <a:endParaRPr lang="en-US" altLang="ko-KR" sz="900" b="1" kern="1200" dirty="0">
                        <a:ln>
                          <a:solidFill>
                            <a:prstClr val="white">
                              <a:lumMod val="75000"/>
                              <a:alpha val="0"/>
                            </a:prstClr>
                          </a:solidFill>
                        </a:ln>
                        <a:solidFill>
                          <a:schemeClr val="tx1">
                            <a:lumMod val="75000"/>
                            <a:lumOff val="25000"/>
                          </a:schemeClr>
                        </a:solidFill>
                        <a:latin typeface="+mn-ea"/>
                        <a:ea typeface="+mn-ea"/>
                      </a:endParaRPr>
                    </a:p>
                  </a:txBody>
                  <a:tcPr marL="36000" marR="3600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rgbClr val="BDEE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원격제어 가능하나 </a:t>
                      </a:r>
                      <a:endParaRPr lang="en-US" altLang="ko-KR" sz="800" kern="1200" dirty="0">
                        <a:ln>
                          <a:solidFill>
                            <a:prstClr val="white">
                              <a:lumMod val="75000"/>
                              <a:alpha val="0"/>
                            </a:prstClr>
                          </a:solidFill>
                        </a:ln>
                        <a:solidFill>
                          <a:schemeClr val="tx1">
                            <a:lumMod val="75000"/>
                            <a:lumOff val="25000"/>
                          </a:schemeClr>
                        </a:solidFill>
                        <a:latin typeface="+mn-ea"/>
                        <a:ea typeface="+mn-ea"/>
                        <a:cs typeface="+mn-cs"/>
                      </a:endParaRPr>
                    </a:p>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선원이 승선하는 선박</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rgbClr val="BDEE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lnL w="12700" cmpd="sng">
                      <a:noFill/>
                    </a:lnL>
                  </a:tcPr>
                </a:tc>
                <a:tc gridSpan="3">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원격제어 가능하고 </a:t>
                      </a:r>
                      <a:endParaRPr lang="en-US" altLang="ko-KR" sz="800" kern="1200" dirty="0">
                        <a:ln>
                          <a:solidFill>
                            <a:prstClr val="white">
                              <a:lumMod val="75000"/>
                              <a:alpha val="0"/>
                            </a:prstClr>
                          </a:solidFill>
                        </a:ln>
                        <a:solidFill>
                          <a:schemeClr val="tx1">
                            <a:lumMod val="75000"/>
                            <a:lumOff val="25000"/>
                          </a:schemeClr>
                        </a:solidFill>
                        <a:latin typeface="+mn-ea"/>
                        <a:ea typeface="+mn-ea"/>
                        <a:cs typeface="+mn-cs"/>
                      </a:endParaRPr>
                    </a:p>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선원이 승선하지 않는 선박</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rgbClr val="BDEE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완전 자율운항이 가능한 선박</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rgbClr val="BDEE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0967936"/>
                  </a:ext>
                </a:extLst>
              </a:tr>
              <a:tr h="595897">
                <a:tc>
                  <a:txBody>
                    <a:bodyPr/>
                    <a:lstStyle/>
                    <a:p>
                      <a:pPr algn="ctr" latinLnBrk="1"/>
                      <a:r>
                        <a:rPr lang="ko-KR" altLang="en-US" sz="900" b="1" kern="1200" dirty="0">
                          <a:ln>
                            <a:solidFill>
                              <a:prstClr val="white">
                                <a:lumMod val="75000"/>
                                <a:alpha val="0"/>
                              </a:prstClr>
                            </a:solidFill>
                          </a:ln>
                          <a:solidFill>
                            <a:schemeClr val="tx1">
                              <a:lumMod val="75000"/>
                              <a:lumOff val="25000"/>
                            </a:schemeClr>
                          </a:solidFill>
                          <a:latin typeface="+mn-ea"/>
                          <a:ea typeface="+mn-ea"/>
                        </a:rPr>
                        <a:t>운항방식</a:t>
                      </a:r>
                    </a:p>
                  </a:txBody>
                  <a:tcPr marL="36000" marR="3600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선원</a:t>
                      </a:r>
                      <a:endParaRPr lang="en-US" altLang="ko-KR" sz="800" kern="1200" dirty="0">
                        <a:ln>
                          <a:solidFill>
                            <a:prstClr val="white">
                              <a:lumMod val="75000"/>
                              <a:alpha val="0"/>
                            </a:prstClr>
                          </a:solidFill>
                        </a:ln>
                        <a:solidFill>
                          <a:schemeClr val="tx1">
                            <a:lumMod val="75000"/>
                            <a:lumOff val="25000"/>
                          </a:schemeClr>
                        </a:solidFill>
                        <a:latin typeface="+mn-ea"/>
                        <a:ea typeface="+mn-ea"/>
                        <a:cs typeface="+mn-cs"/>
                      </a:endParaRPr>
                    </a:p>
                    <a:p>
                      <a:pPr algn="ctr" latinLnBrk="1"/>
                      <a:r>
                        <a:rPr lang="en-US" altLang="ko-KR" sz="800" kern="1200" dirty="0">
                          <a:ln>
                            <a:solidFill>
                              <a:prstClr val="white">
                                <a:lumMod val="75000"/>
                                <a:alpha val="0"/>
                              </a:prstClr>
                            </a:solidFill>
                          </a:ln>
                          <a:solidFill>
                            <a:schemeClr val="tx1">
                              <a:lumMod val="75000"/>
                              <a:lumOff val="25000"/>
                            </a:schemeClr>
                          </a:solidFill>
                          <a:latin typeface="+mn-ea"/>
                          <a:ea typeface="+mn-ea"/>
                          <a:cs typeface="+mn-cs"/>
                        </a:rPr>
                        <a:t>(</a:t>
                      </a:r>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원격운항자에 의한 운항 지원</a:t>
                      </a:r>
                      <a:r>
                        <a:rPr lang="en-US" altLang="ko-KR" sz="800" kern="1200" dirty="0">
                          <a:ln>
                            <a:solidFill>
                              <a:prstClr val="white">
                                <a:lumMod val="75000"/>
                                <a:alpha val="0"/>
                              </a:prstClr>
                            </a:solidFill>
                          </a:ln>
                          <a:solidFill>
                            <a:schemeClr val="tx1">
                              <a:lumMod val="75000"/>
                              <a:lumOff val="25000"/>
                            </a:schemeClr>
                          </a:solidFill>
                          <a:latin typeface="+mn-ea"/>
                          <a:ea typeface="+mn-ea"/>
                          <a:cs typeface="+mn-cs"/>
                        </a:rPr>
                        <a:t>)</a:t>
                      </a:r>
                      <a:endParaRPr lang="ko-KR" altLang="en-US" sz="800" kern="1200" dirty="0">
                        <a:ln>
                          <a:solidFill>
                            <a:prstClr val="white">
                              <a:lumMod val="75000"/>
                              <a:alpha val="0"/>
                            </a:prstClr>
                          </a:solidFill>
                        </a:ln>
                        <a:solidFill>
                          <a:schemeClr val="tx1">
                            <a:lumMod val="75000"/>
                            <a:lumOff val="25000"/>
                          </a:schemeClr>
                        </a:solidFill>
                        <a:latin typeface="+mn-ea"/>
                        <a:ea typeface="+mn-ea"/>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lnL w="12700" cmpd="sng">
                      <a:noFill/>
                    </a:lnL>
                  </a:tcPr>
                </a:tc>
                <a:tc gridSpan="3">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시스템</a:t>
                      </a:r>
                      <a:endParaRPr lang="en-US" altLang="ko-KR" sz="800" kern="1200" dirty="0">
                        <a:ln>
                          <a:solidFill>
                            <a:prstClr val="white">
                              <a:lumMod val="75000"/>
                              <a:alpha val="0"/>
                            </a:prstClr>
                          </a:solidFill>
                        </a:ln>
                        <a:solidFill>
                          <a:schemeClr val="tx1">
                            <a:lumMod val="75000"/>
                            <a:lumOff val="25000"/>
                          </a:schemeClr>
                        </a:solidFill>
                        <a:latin typeface="+mn-ea"/>
                        <a:ea typeface="+mn-ea"/>
                        <a:cs typeface="+mn-cs"/>
                      </a:endParaRPr>
                    </a:p>
                    <a:p>
                      <a:pPr algn="ctr" latinLnBrk="1"/>
                      <a:r>
                        <a:rPr lang="en-US" altLang="ko-KR" sz="800" kern="1200" dirty="0">
                          <a:ln>
                            <a:solidFill>
                              <a:prstClr val="white">
                                <a:lumMod val="75000"/>
                                <a:alpha val="0"/>
                              </a:prstClr>
                            </a:solidFill>
                          </a:ln>
                          <a:solidFill>
                            <a:schemeClr val="tx1">
                              <a:lumMod val="75000"/>
                              <a:lumOff val="25000"/>
                            </a:schemeClr>
                          </a:solidFill>
                          <a:latin typeface="+mn-ea"/>
                          <a:ea typeface="+mn-ea"/>
                          <a:cs typeface="+mn-cs"/>
                        </a:rPr>
                        <a:t>(</a:t>
                      </a:r>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원격운항자에 의한 관리</a:t>
                      </a:r>
                      <a:r>
                        <a:rPr lang="en-US" altLang="ko-KR" sz="800" kern="1200" dirty="0">
                          <a:ln>
                            <a:solidFill>
                              <a:prstClr val="white">
                                <a:lumMod val="75000"/>
                                <a:alpha val="0"/>
                              </a:prstClr>
                            </a:solidFill>
                          </a:ln>
                          <a:solidFill>
                            <a:schemeClr val="tx1">
                              <a:lumMod val="75000"/>
                              <a:lumOff val="25000"/>
                            </a:schemeClr>
                          </a:solidFill>
                          <a:latin typeface="+mn-ea"/>
                          <a:ea typeface="+mn-ea"/>
                          <a:cs typeface="+mn-cs"/>
                        </a:rPr>
                        <a:t>)</a:t>
                      </a:r>
                      <a:endParaRPr lang="ko-KR" altLang="en-US" sz="800" kern="1200" dirty="0">
                        <a:ln>
                          <a:solidFill>
                            <a:prstClr val="white">
                              <a:lumMod val="75000"/>
                              <a:alpha val="0"/>
                            </a:prstClr>
                          </a:solidFill>
                        </a:ln>
                        <a:solidFill>
                          <a:schemeClr val="tx1">
                            <a:lumMod val="75000"/>
                            <a:lumOff val="25000"/>
                          </a:schemeClr>
                        </a:solidFill>
                        <a:latin typeface="+mn-ea"/>
                        <a:ea typeface="+mn-ea"/>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시스템</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9740013"/>
                  </a:ext>
                </a:extLst>
              </a:tr>
              <a:tr h="595897">
                <a:tc>
                  <a:txBody>
                    <a:bodyPr/>
                    <a:lstStyle/>
                    <a:p>
                      <a:pPr algn="ctr" latinLnBrk="1"/>
                      <a:r>
                        <a:rPr lang="ko-KR" altLang="en-US" sz="900" b="1" kern="1200" dirty="0">
                          <a:ln>
                            <a:solidFill>
                              <a:prstClr val="white">
                                <a:lumMod val="75000"/>
                                <a:alpha val="0"/>
                              </a:prstClr>
                            </a:solidFill>
                          </a:ln>
                          <a:solidFill>
                            <a:schemeClr val="tx1">
                              <a:lumMod val="75000"/>
                              <a:lumOff val="25000"/>
                            </a:schemeClr>
                          </a:solidFill>
                          <a:latin typeface="+mn-ea"/>
                          <a:ea typeface="+mn-ea"/>
                        </a:rPr>
                        <a:t>정비방식</a:t>
                      </a:r>
                    </a:p>
                  </a:txBody>
                  <a:tcPr marL="36000" marR="3600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선원 정비</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gridSpan="4">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원격지원정비</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latinLnBrk="1"/>
                      <a:endParaRPr lang="ko-KR" altLang="en-US" sz="900" kern="1200">
                        <a:ln>
                          <a:solidFill>
                            <a:prstClr val="white">
                              <a:lumMod val="75000"/>
                              <a:alpha val="0"/>
                            </a:prstClr>
                          </a:solidFill>
                        </a:ln>
                        <a:solidFill>
                          <a:schemeClr val="tx1">
                            <a:lumMod val="75000"/>
                            <a:lumOff val="25000"/>
                          </a:schemeClr>
                        </a:solidFill>
                        <a:latin typeface="+mn-ea"/>
                        <a:ea typeface="+mn-ea"/>
                        <a:cs typeface="+mn-cs"/>
                      </a:endParaRPr>
                    </a:p>
                  </a:txBody>
                  <a:tcPr marL="36000" marR="36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원격정비</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81078793"/>
                  </a:ext>
                </a:extLst>
              </a:tr>
              <a:tr h="595897">
                <a:tc>
                  <a:txBody>
                    <a:bodyPr/>
                    <a:lstStyle/>
                    <a:p>
                      <a:pPr algn="ctr" latinLnBrk="1"/>
                      <a:r>
                        <a:rPr lang="ko-KR" altLang="en-US" sz="900" b="1" kern="1200" dirty="0">
                          <a:ln>
                            <a:solidFill>
                              <a:prstClr val="white">
                                <a:lumMod val="75000"/>
                                <a:alpha val="0"/>
                              </a:prstClr>
                            </a:solidFill>
                          </a:ln>
                          <a:solidFill>
                            <a:schemeClr val="tx1">
                              <a:lumMod val="75000"/>
                              <a:lumOff val="25000"/>
                            </a:schemeClr>
                          </a:solidFill>
                          <a:latin typeface="+mn-ea"/>
                          <a:ea typeface="+mn-ea"/>
                        </a:rPr>
                        <a:t>운항해역</a:t>
                      </a:r>
                    </a:p>
                  </a:txBody>
                  <a:tcPr marL="36000" marR="3600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대양</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a:ln>
                            <a:solidFill>
                              <a:prstClr val="white">
                                <a:lumMod val="75000"/>
                                <a:alpha val="0"/>
                              </a:prstClr>
                            </a:solidFill>
                          </a:ln>
                          <a:solidFill>
                            <a:schemeClr val="tx1">
                              <a:lumMod val="75000"/>
                              <a:lumOff val="25000"/>
                            </a:schemeClr>
                          </a:solidFill>
                          <a:latin typeface="+mn-ea"/>
                          <a:ea typeface="+mn-ea"/>
                          <a:cs typeface="+mn-cs"/>
                        </a:rPr>
                        <a:t>연안</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항내</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대양</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a:ln>
                            <a:solidFill>
                              <a:prstClr val="white">
                                <a:lumMod val="75000"/>
                                <a:alpha val="0"/>
                              </a:prstClr>
                            </a:solidFill>
                          </a:ln>
                          <a:solidFill>
                            <a:schemeClr val="tx1">
                              <a:lumMod val="75000"/>
                              <a:lumOff val="25000"/>
                            </a:schemeClr>
                          </a:solidFill>
                          <a:latin typeface="+mn-ea"/>
                          <a:ea typeface="+mn-ea"/>
                          <a:cs typeface="+mn-cs"/>
                        </a:rPr>
                        <a:t>연안</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a:ln>
                            <a:solidFill>
                              <a:prstClr val="white">
                                <a:lumMod val="75000"/>
                                <a:alpha val="0"/>
                              </a:prstClr>
                            </a:solidFill>
                          </a:ln>
                          <a:solidFill>
                            <a:schemeClr val="tx1">
                              <a:lumMod val="75000"/>
                              <a:lumOff val="25000"/>
                            </a:schemeClr>
                          </a:solidFill>
                          <a:latin typeface="+mn-ea"/>
                          <a:ea typeface="+mn-ea"/>
                          <a:cs typeface="+mn-cs"/>
                        </a:rPr>
                        <a:t>항내</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800" kern="1200" dirty="0">
                          <a:ln>
                            <a:solidFill>
                              <a:prstClr val="white">
                                <a:lumMod val="75000"/>
                                <a:alpha val="0"/>
                              </a:prstClr>
                            </a:solidFill>
                          </a:ln>
                          <a:solidFill>
                            <a:schemeClr val="tx1">
                              <a:lumMod val="75000"/>
                              <a:lumOff val="25000"/>
                            </a:schemeClr>
                          </a:solidFill>
                          <a:latin typeface="+mn-ea"/>
                          <a:ea typeface="+mn-ea"/>
                          <a:cs typeface="+mn-cs"/>
                        </a:rPr>
                        <a:t>모든 해역</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36814438"/>
                  </a:ext>
                </a:extLst>
              </a:tr>
            </a:tbl>
          </a:graphicData>
        </a:graphic>
      </p:graphicFrame>
      <p:sp>
        <p:nvSpPr>
          <p:cNvPr id="19" name="자유형: 도형 18">
            <a:extLst>
              <a:ext uri="{FF2B5EF4-FFF2-40B4-BE49-F238E27FC236}">
                <a16:creationId xmlns:a16="http://schemas.microsoft.com/office/drawing/2014/main" id="{D79B95EF-BC14-5E52-F5D7-8F000B8B85D9}"/>
              </a:ext>
            </a:extLst>
          </p:cNvPr>
          <p:cNvSpPr/>
          <p:nvPr/>
        </p:nvSpPr>
        <p:spPr>
          <a:xfrm>
            <a:off x="8243885" y="2593078"/>
            <a:ext cx="1173345" cy="807085"/>
          </a:xfrm>
          <a:custGeom>
            <a:avLst/>
            <a:gdLst>
              <a:gd name="connsiteX0" fmla="*/ 0 w 1173345"/>
              <a:gd name="connsiteY0" fmla="*/ 0 h 800929"/>
              <a:gd name="connsiteX1" fmla="*/ 375627 w 1173345"/>
              <a:gd name="connsiteY1" fmla="*/ 0 h 800929"/>
              <a:gd name="connsiteX2" fmla="*/ 566626 w 1173345"/>
              <a:gd name="connsiteY2" fmla="*/ 0 h 800929"/>
              <a:gd name="connsiteX3" fmla="*/ 1173345 w 1173345"/>
              <a:gd name="connsiteY3" fmla="*/ 0 h 800929"/>
              <a:gd name="connsiteX4" fmla="*/ 1173345 w 1173345"/>
              <a:gd name="connsiteY4" fmla="*/ 800321 h 800929"/>
              <a:gd name="connsiteX5" fmla="*/ 567165 w 1173345"/>
              <a:gd name="connsiteY5" fmla="*/ 800321 h 800929"/>
              <a:gd name="connsiteX6" fmla="*/ 566626 w 1173345"/>
              <a:gd name="connsiteY6" fmla="*/ 800929 h 800929"/>
              <a:gd name="connsiteX7" fmla="*/ 0 w 1173345"/>
              <a:gd name="connsiteY7" fmla="*/ 800929 h 800929"/>
              <a:gd name="connsiteX8" fmla="*/ 354972 w 1173345"/>
              <a:gd name="connsiteY8" fmla="*/ 400465 h 80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345" h="800929">
                <a:moveTo>
                  <a:pt x="0" y="0"/>
                </a:moveTo>
                <a:lnTo>
                  <a:pt x="375627" y="0"/>
                </a:lnTo>
                <a:lnTo>
                  <a:pt x="566626" y="0"/>
                </a:lnTo>
                <a:lnTo>
                  <a:pt x="1173345" y="0"/>
                </a:lnTo>
                <a:lnTo>
                  <a:pt x="1173345" y="800321"/>
                </a:lnTo>
                <a:lnTo>
                  <a:pt x="567165" y="800321"/>
                </a:lnTo>
                <a:lnTo>
                  <a:pt x="566626" y="800929"/>
                </a:lnTo>
                <a:lnTo>
                  <a:pt x="0" y="800929"/>
                </a:lnTo>
                <a:lnTo>
                  <a:pt x="354972" y="400465"/>
                </a:lnTo>
                <a:close/>
              </a:path>
            </a:pathLst>
          </a:cu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 name="화살표: 갈매기형 수장 3">
            <a:extLst>
              <a:ext uri="{FF2B5EF4-FFF2-40B4-BE49-F238E27FC236}">
                <a16:creationId xmlns:a16="http://schemas.microsoft.com/office/drawing/2014/main" id="{BFFC8FBA-8F57-1EB4-0DBA-A7D39D78C94E}"/>
              </a:ext>
            </a:extLst>
          </p:cNvPr>
          <p:cNvSpPr/>
          <p:nvPr/>
        </p:nvSpPr>
        <p:spPr>
          <a:xfrm>
            <a:off x="6854130" y="2593078"/>
            <a:ext cx="1719162" cy="807085"/>
          </a:xfrm>
          <a:prstGeom prst="chevron">
            <a:avLst>
              <a:gd name="adj" fmla="val 44320"/>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화살표: 오각형 2">
            <a:extLst>
              <a:ext uri="{FF2B5EF4-FFF2-40B4-BE49-F238E27FC236}">
                <a16:creationId xmlns:a16="http://schemas.microsoft.com/office/drawing/2014/main" id="{3F23A258-8272-B6DD-79B2-6BD1BFF8AA81}"/>
              </a:ext>
            </a:extLst>
          </p:cNvPr>
          <p:cNvSpPr/>
          <p:nvPr/>
        </p:nvSpPr>
        <p:spPr>
          <a:xfrm>
            <a:off x="5685183" y="2593076"/>
            <a:ext cx="1493539" cy="806472"/>
          </a:xfrm>
          <a:prstGeom prst="homePlate">
            <a:avLst>
              <a:gd name="adj" fmla="val 43747"/>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TextBox 5">
            <a:extLst>
              <a:ext uri="{FF2B5EF4-FFF2-40B4-BE49-F238E27FC236}">
                <a16:creationId xmlns:a16="http://schemas.microsoft.com/office/drawing/2014/main" id="{07780620-3806-DB51-AE8D-BD7ED6CB60B5}"/>
              </a:ext>
            </a:extLst>
          </p:cNvPr>
          <p:cNvSpPr txBox="1"/>
          <p:nvPr/>
        </p:nvSpPr>
        <p:spPr>
          <a:xfrm>
            <a:off x="495346" y="5981388"/>
            <a:ext cx="4083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err="1">
                <a:solidFill>
                  <a:schemeClr val="bg1">
                    <a:lumMod val="50000"/>
                  </a:schemeClr>
                </a:solidFill>
              </a:rPr>
              <a:t>한국산업기술평가관리원</a:t>
            </a:r>
            <a:endParaRPr lang="en-US" altLang="ko-KR" dirty="0">
              <a:solidFill>
                <a:schemeClr val="bg1">
                  <a:lumMod val="50000"/>
                </a:schemeClr>
              </a:solidFill>
            </a:endParaRPr>
          </a:p>
        </p:txBody>
      </p:sp>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dirty="0"/>
              <a:t>② 자율운항선박 도입을 통한 효율성 극대화</a:t>
            </a:r>
            <a:endParaRPr lang="en-US" altLang="ko-KR" dirty="0"/>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자율운항선박 시장은 </a:t>
            </a:r>
            <a:r>
              <a:rPr lang="en-US" altLang="ko-KR" dirty="0"/>
              <a:t>’19</a:t>
            </a:r>
            <a:r>
              <a:rPr lang="ko-KR" altLang="en-US" dirty="0"/>
              <a:t>년 이후 연평균 </a:t>
            </a:r>
            <a:r>
              <a:rPr lang="en-US" altLang="ko-KR" dirty="0"/>
              <a:t>15.1% </a:t>
            </a:r>
            <a:r>
              <a:rPr lang="ko-KR" altLang="en-US" dirty="0"/>
              <a:t>성장하여 상용화 예정인 </a:t>
            </a:r>
            <a:r>
              <a:rPr lang="en-US" altLang="ko-KR" dirty="0"/>
              <a:t>’25</a:t>
            </a:r>
            <a:r>
              <a:rPr lang="ko-KR" altLang="en-US" dirty="0"/>
              <a:t>년에는 글로벌 시장 규모가 약 </a:t>
            </a:r>
            <a:r>
              <a:rPr lang="en-US" altLang="ko-KR" dirty="0"/>
              <a:t>1,550</a:t>
            </a:r>
            <a:r>
              <a:rPr lang="ko-KR" altLang="en-US" dirty="0"/>
              <a:t>억 달러에 달할 것으로 전망</a:t>
            </a:r>
            <a:r>
              <a:rPr lang="en-US" altLang="ko-KR" dirty="0"/>
              <a:t>. </a:t>
            </a:r>
            <a:r>
              <a:rPr lang="ko-KR" altLang="en-US" dirty="0"/>
              <a:t>자율운항선박은 선원의 탑승 유무와 원격제어 가능 여부에 따라 총 </a:t>
            </a:r>
            <a:r>
              <a:rPr lang="en-US" altLang="ko-KR" dirty="0"/>
              <a:t>4</a:t>
            </a:r>
            <a:r>
              <a:rPr lang="ko-KR" altLang="en-US" dirty="0"/>
              <a:t>단계로 구분됨</a:t>
            </a:r>
            <a:r>
              <a:rPr lang="en-US" altLang="ko-KR" dirty="0"/>
              <a:t>. </a:t>
            </a:r>
            <a:r>
              <a:rPr lang="ko-KR" altLang="en-US" dirty="0"/>
              <a:t>한국은 </a:t>
            </a:r>
            <a:r>
              <a:rPr lang="en-US" altLang="ko-KR" dirty="0"/>
              <a:t>’25</a:t>
            </a:r>
            <a:r>
              <a:rPr lang="ko-KR" altLang="en-US" dirty="0"/>
              <a:t>년까지 선원이 타지 않은 상태에서 선박을 원격제어하는 </a:t>
            </a:r>
            <a:r>
              <a:rPr lang="en-US" altLang="ko-KR" dirty="0"/>
              <a:t>3</a:t>
            </a:r>
            <a:r>
              <a:rPr lang="ko-KR" altLang="en-US" dirty="0"/>
              <a:t>단계를 목표로 기술 개발을 진행 중</a:t>
            </a:r>
          </a:p>
        </p:txBody>
      </p:sp>
      <p:grpSp>
        <p:nvGrpSpPr>
          <p:cNvPr id="11" name="그룹 10">
            <a:extLst>
              <a:ext uri="{FF2B5EF4-FFF2-40B4-BE49-F238E27FC236}">
                <a16:creationId xmlns:a16="http://schemas.microsoft.com/office/drawing/2014/main" id="{4BD9C08E-5E9F-3CC2-5F5A-53E077B90B35}"/>
              </a:ext>
            </a:extLst>
          </p:cNvPr>
          <p:cNvGrpSpPr/>
          <p:nvPr/>
        </p:nvGrpSpPr>
        <p:grpSpPr>
          <a:xfrm>
            <a:off x="488949" y="2180439"/>
            <a:ext cx="4275480" cy="276837"/>
            <a:chOff x="704850" y="2013298"/>
            <a:chExt cx="4140200" cy="276837"/>
          </a:xfrm>
        </p:grpSpPr>
        <p:sp>
          <p:nvSpPr>
            <p:cNvPr id="12" name="TextBox 11">
              <a:extLst>
                <a:ext uri="{FF2B5EF4-FFF2-40B4-BE49-F238E27FC236}">
                  <a16:creationId xmlns:a16="http://schemas.microsoft.com/office/drawing/2014/main" id="{D9E0664B-9D76-6321-2C3E-E8F2CF381AC9}"/>
                </a:ext>
              </a:extLst>
            </p:cNvPr>
            <p:cNvSpPr txBox="1"/>
            <p:nvPr/>
          </p:nvSpPr>
          <p:spPr>
            <a:xfrm>
              <a:off x="704850" y="2046854"/>
              <a:ext cx="201860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자율운항선박 시장 규모 및 전망</a:t>
              </a:r>
            </a:p>
          </p:txBody>
        </p:sp>
        <p:cxnSp>
          <p:nvCxnSpPr>
            <p:cNvPr id="13" name="직선 연결선 12">
              <a:extLst>
                <a:ext uri="{FF2B5EF4-FFF2-40B4-BE49-F238E27FC236}">
                  <a16:creationId xmlns:a16="http://schemas.microsoft.com/office/drawing/2014/main" id="{10473792-EDE4-54E2-AD19-CBE78131314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DBC1EA1-BCCC-9BD4-3154-BBE309CB1AB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차트 1">
            <a:extLst>
              <a:ext uri="{FF2B5EF4-FFF2-40B4-BE49-F238E27FC236}">
                <a16:creationId xmlns:a16="http://schemas.microsoft.com/office/drawing/2014/main" id="{15044D90-F559-B42F-DA69-990EA54F5E69}"/>
              </a:ext>
            </a:extLst>
          </p:cNvPr>
          <p:cNvGraphicFramePr/>
          <p:nvPr>
            <p:extLst>
              <p:ext uri="{D42A27DB-BD31-4B8C-83A1-F6EECF244321}">
                <p14:modId xmlns:p14="http://schemas.microsoft.com/office/powerpoint/2010/main" val="735031814"/>
              </p:ext>
            </p:extLst>
          </p:nvPr>
        </p:nvGraphicFramePr>
        <p:xfrm>
          <a:off x="400866" y="2931202"/>
          <a:ext cx="4363563" cy="2952908"/>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52">
            <a:extLst>
              <a:ext uri="{FF2B5EF4-FFF2-40B4-BE49-F238E27FC236}">
                <a16:creationId xmlns:a16="http://schemas.microsoft.com/office/drawing/2014/main" id="{1E4C9B8F-E460-0F42-E6FC-39B242F0F9F8}"/>
              </a:ext>
            </a:extLst>
          </p:cNvPr>
          <p:cNvSpPr txBox="1"/>
          <p:nvPr/>
        </p:nvSpPr>
        <p:spPr>
          <a:xfrm>
            <a:off x="461611" y="2527260"/>
            <a:ext cx="666750" cy="215444"/>
          </a:xfrm>
          <a:prstGeom prst="rect">
            <a:avLst/>
          </a:prstGeom>
          <a:noFill/>
        </p:spPr>
        <p:txBody>
          <a:bodyPr wrap="square" lIns="36000" rIns="36000" rtlCol="0">
            <a:spAutoFit/>
          </a:bodyPr>
          <a:lstStyle/>
          <a:p>
            <a:pPr defTabSz="429814"/>
            <a:r>
              <a:rPr lang="en-US" altLang="ko-KR" sz="800" dirty="0">
                <a:ln>
                  <a:solidFill>
                    <a:prstClr val="white">
                      <a:lumMod val="75000"/>
                      <a:alpha val="0"/>
                    </a:prstClr>
                  </a:solidFill>
                </a:ln>
                <a:solidFill>
                  <a:schemeClr val="tx1">
                    <a:lumMod val="75000"/>
                    <a:lumOff val="25000"/>
                  </a:schemeClr>
                </a:solidFill>
                <a:latin typeface="+mn-ea"/>
              </a:rPr>
              <a:t>(</a:t>
            </a:r>
            <a:r>
              <a:rPr lang="ko-KR" altLang="en-US" sz="800" dirty="0">
                <a:ln>
                  <a:solidFill>
                    <a:prstClr val="white">
                      <a:lumMod val="75000"/>
                      <a:alpha val="0"/>
                    </a:prstClr>
                  </a:solidFill>
                </a:ln>
                <a:solidFill>
                  <a:schemeClr val="tx1">
                    <a:lumMod val="75000"/>
                    <a:lumOff val="25000"/>
                  </a:schemeClr>
                </a:solidFill>
                <a:latin typeface="+mn-ea"/>
              </a:rPr>
              <a:t>억 달러</a:t>
            </a:r>
            <a:r>
              <a:rPr lang="en-US" altLang="ko-KR" sz="800" dirty="0">
                <a:ln>
                  <a:solidFill>
                    <a:prstClr val="white">
                      <a:lumMod val="75000"/>
                      <a:alpha val="0"/>
                    </a:prstClr>
                  </a:solidFill>
                </a:ln>
                <a:solidFill>
                  <a:schemeClr val="tx1">
                    <a:lumMod val="75000"/>
                    <a:lumOff val="25000"/>
                  </a:schemeClr>
                </a:solidFill>
                <a:latin typeface="+mn-ea"/>
              </a:rPr>
              <a:t>)</a:t>
            </a:r>
            <a:endParaRPr lang="ko-KR" altLang="en-US" sz="800" dirty="0">
              <a:ln>
                <a:solidFill>
                  <a:prstClr val="white">
                    <a:lumMod val="75000"/>
                    <a:alpha val="0"/>
                  </a:prstClr>
                </a:solidFill>
              </a:ln>
              <a:solidFill>
                <a:schemeClr val="tx1">
                  <a:lumMod val="75000"/>
                  <a:lumOff val="25000"/>
                </a:schemeClr>
              </a:solidFill>
              <a:latin typeface="+mn-ea"/>
            </a:endParaRPr>
          </a:p>
        </p:txBody>
      </p:sp>
      <p:grpSp>
        <p:nvGrpSpPr>
          <p:cNvPr id="59" name="그룹 58">
            <a:extLst>
              <a:ext uri="{FF2B5EF4-FFF2-40B4-BE49-F238E27FC236}">
                <a16:creationId xmlns:a16="http://schemas.microsoft.com/office/drawing/2014/main" id="{BEE36AE3-A90C-CCF9-2D71-373EB018AA2C}"/>
              </a:ext>
            </a:extLst>
          </p:cNvPr>
          <p:cNvGrpSpPr/>
          <p:nvPr/>
        </p:nvGrpSpPr>
        <p:grpSpPr>
          <a:xfrm rot="20316600">
            <a:off x="1060673" y="4614236"/>
            <a:ext cx="3425853" cy="275826"/>
            <a:chOff x="5742730" y="2669444"/>
            <a:chExt cx="3472658" cy="275826"/>
          </a:xfrm>
        </p:grpSpPr>
        <p:cxnSp>
          <p:nvCxnSpPr>
            <p:cNvPr id="55" name="직선 화살표 연결선 54">
              <a:extLst>
                <a:ext uri="{FF2B5EF4-FFF2-40B4-BE49-F238E27FC236}">
                  <a16:creationId xmlns:a16="http://schemas.microsoft.com/office/drawing/2014/main" id="{BD975BE4-9184-D36A-0FA5-E22501C93AB8}"/>
                </a:ext>
              </a:extLst>
            </p:cNvPr>
            <p:cNvCxnSpPr>
              <a:cxnSpLocks/>
            </p:cNvCxnSpPr>
            <p:nvPr/>
          </p:nvCxnSpPr>
          <p:spPr>
            <a:xfrm flipV="1">
              <a:off x="5742730" y="2807357"/>
              <a:ext cx="3472658" cy="0"/>
            </a:xfrm>
            <a:prstGeom prst="straightConnector1">
              <a:avLst/>
            </a:prstGeom>
            <a:ln w="38100">
              <a:solidFill>
                <a:srgbClr val="B783F5"/>
              </a:solidFill>
              <a:tailEnd type="triangle"/>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id="{7AC32290-8FB3-7841-5660-A454E1AAA68F}"/>
                </a:ext>
              </a:extLst>
            </p:cNvPr>
            <p:cNvSpPr/>
            <p:nvPr/>
          </p:nvSpPr>
          <p:spPr>
            <a:xfrm>
              <a:off x="6941825" y="2669444"/>
              <a:ext cx="1074470" cy="275826"/>
            </a:xfrm>
            <a:prstGeom prst="roundRect">
              <a:avLst>
                <a:gd name="adj" fmla="val 50000"/>
              </a:avLst>
            </a:prstGeom>
            <a:solidFill>
              <a:srgbClr val="B783F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altLang="ko-KR"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CAGR 15.1%</a:t>
              </a: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116" name="그룹 115">
            <a:extLst>
              <a:ext uri="{FF2B5EF4-FFF2-40B4-BE49-F238E27FC236}">
                <a16:creationId xmlns:a16="http://schemas.microsoft.com/office/drawing/2014/main" id="{E812514D-63B1-3504-3F54-8977FD140E40}"/>
              </a:ext>
            </a:extLst>
          </p:cNvPr>
          <p:cNvGrpSpPr/>
          <p:nvPr/>
        </p:nvGrpSpPr>
        <p:grpSpPr>
          <a:xfrm>
            <a:off x="5141572" y="2176483"/>
            <a:ext cx="4275477" cy="276837"/>
            <a:chOff x="704850" y="2013298"/>
            <a:chExt cx="4140200" cy="276837"/>
          </a:xfrm>
        </p:grpSpPr>
        <p:sp>
          <p:nvSpPr>
            <p:cNvPr id="117" name="TextBox 116">
              <a:extLst>
                <a:ext uri="{FF2B5EF4-FFF2-40B4-BE49-F238E27FC236}">
                  <a16:creationId xmlns:a16="http://schemas.microsoft.com/office/drawing/2014/main" id="{F6021B42-A4E1-5D2F-13B8-0967C9190A57}"/>
                </a:ext>
              </a:extLst>
            </p:cNvPr>
            <p:cNvSpPr txBox="1"/>
            <p:nvPr/>
          </p:nvSpPr>
          <p:spPr>
            <a:xfrm>
              <a:off x="704850" y="2046854"/>
              <a:ext cx="272348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자율운항선</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박의 기술 발전 단계별 시나리오</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8" name="직선 연결선 117">
              <a:extLst>
                <a:ext uri="{FF2B5EF4-FFF2-40B4-BE49-F238E27FC236}">
                  <a16:creationId xmlns:a16="http://schemas.microsoft.com/office/drawing/2014/main" id="{7B44B569-44C6-C480-1416-45F5D73B617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F9BCF414-7B14-A208-F479-3547036A2D9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C8687726-C3E8-BFAF-7257-BA6EDAF59880}"/>
              </a:ext>
            </a:extLst>
          </p:cNvPr>
          <p:cNvSpPr txBox="1"/>
          <p:nvPr/>
        </p:nvSpPr>
        <p:spPr>
          <a:xfrm>
            <a:off x="5778739" y="2665696"/>
            <a:ext cx="646875" cy="138499"/>
          </a:xfrm>
          <a:prstGeom prst="rect">
            <a:avLst/>
          </a:prstGeom>
          <a:noFill/>
        </p:spPr>
        <p:txBody>
          <a:bodyPr wrap="square" lIns="0" tIns="0" rIns="0" bIns="0" rtlCol="0">
            <a:spAutoFit/>
          </a:bodyPr>
          <a:lstStyle/>
          <a:p>
            <a:pPr algn="l"/>
            <a:r>
              <a:rPr lang="ko-KR" altLang="en-US" sz="9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부분운항자율</a:t>
            </a:r>
          </a:p>
        </p:txBody>
      </p:sp>
      <p:sp>
        <p:nvSpPr>
          <p:cNvPr id="125" name="TextBox 124">
            <a:extLst>
              <a:ext uri="{FF2B5EF4-FFF2-40B4-BE49-F238E27FC236}">
                <a16:creationId xmlns:a16="http://schemas.microsoft.com/office/drawing/2014/main" id="{D749BC3E-61C6-7EB8-780C-8507A7D24965}"/>
              </a:ext>
            </a:extLst>
          </p:cNvPr>
          <p:cNvSpPr txBox="1"/>
          <p:nvPr/>
        </p:nvSpPr>
        <p:spPr>
          <a:xfrm>
            <a:off x="7228455" y="2665696"/>
            <a:ext cx="646875" cy="138499"/>
          </a:xfrm>
          <a:prstGeom prst="rect">
            <a:avLst/>
          </a:prstGeom>
          <a:noFill/>
        </p:spPr>
        <p:txBody>
          <a:bodyPr wrap="square" lIns="0" tIns="0" rIns="0" bIns="0" rtlCol="0">
            <a:spAutoFit/>
          </a:bodyPr>
          <a:lstStyle/>
          <a:p>
            <a:pPr algn="l"/>
            <a:r>
              <a:rPr lang="ko-KR" altLang="en-US" sz="9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운항자율</a:t>
            </a:r>
          </a:p>
        </p:txBody>
      </p:sp>
      <p:sp>
        <p:nvSpPr>
          <p:cNvPr id="126" name="TextBox 125">
            <a:extLst>
              <a:ext uri="{FF2B5EF4-FFF2-40B4-BE49-F238E27FC236}">
                <a16:creationId xmlns:a16="http://schemas.microsoft.com/office/drawing/2014/main" id="{ABDAA411-F840-32B1-3FE0-1D9DB8030E91}"/>
              </a:ext>
            </a:extLst>
          </p:cNvPr>
          <p:cNvSpPr txBox="1"/>
          <p:nvPr/>
        </p:nvSpPr>
        <p:spPr>
          <a:xfrm>
            <a:off x="8568469" y="2665696"/>
            <a:ext cx="646875" cy="138499"/>
          </a:xfrm>
          <a:prstGeom prst="rect">
            <a:avLst/>
          </a:prstGeom>
          <a:noFill/>
        </p:spPr>
        <p:txBody>
          <a:bodyPr wrap="square" lIns="0" tIns="0" rIns="0" bIns="0" rtlCol="0">
            <a:spAutoFit/>
          </a:bodyPr>
          <a:lstStyle/>
          <a:p>
            <a:pPr algn="l"/>
            <a:r>
              <a:rPr lang="ko-KR" altLang="en-US" sz="9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완전자율</a:t>
            </a:r>
          </a:p>
        </p:txBody>
      </p:sp>
      <p:sp>
        <p:nvSpPr>
          <p:cNvPr id="127" name="사각형: 둥근 모서리 126">
            <a:extLst>
              <a:ext uri="{FF2B5EF4-FFF2-40B4-BE49-F238E27FC236}">
                <a16:creationId xmlns:a16="http://schemas.microsoft.com/office/drawing/2014/main" id="{09D96774-4C3C-48A4-FB52-9B4A2270D074}"/>
              </a:ext>
            </a:extLst>
          </p:cNvPr>
          <p:cNvSpPr/>
          <p:nvPr/>
        </p:nvSpPr>
        <p:spPr>
          <a:xfrm>
            <a:off x="8646626" y="2931718"/>
            <a:ext cx="698974"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Lv4</a:t>
            </a:r>
            <a:endParaRPr lang="ko-KR" altLang="en-US"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28" name="TextBox 127">
            <a:extLst>
              <a:ext uri="{FF2B5EF4-FFF2-40B4-BE49-F238E27FC236}">
                <a16:creationId xmlns:a16="http://schemas.microsoft.com/office/drawing/2014/main" id="{6BD75914-CD1C-F37C-6E04-4F8749238A0F}"/>
              </a:ext>
            </a:extLst>
          </p:cNvPr>
          <p:cNvSpPr txBox="1"/>
          <p:nvPr/>
        </p:nvSpPr>
        <p:spPr>
          <a:xfrm>
            <a:off x="6576772" y="2685192"/>
            <a:ext cx="279409" cy="107722"/>
          </a:xfrm>
          <a:prstGeom prst="rect">
            <a:avLst/>
          </a:prstGeom>
          <a:noFill/>
        </p:spPr>
        <p:txBody>
          <a:bodyPr wrap="square" lIns="0" tIns="0" rIns="0" bIns="0" rtlCol="0">
            <a:spAutoFit/>
          </a:bodyPr>
          <a:lstStyle/>
          <a:p>
            <a:pPr algn="r"/>
            <a:r>
              <a:rPr lang="en-US" altLang="ko-KR" sz="7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~2025</a:t>
            </a:r>
            <a:endParaRPr lang="ko-KR" altLang="en-US" sz="7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endParaRPr>
          </a:p>
        </p:txBody>
      </p:sp>
      <p:sp>
        <p:nvSpPr>
          <p:cNvPr id="129" name="TextBox 128">
            <a:extLst>
              <a:ext uri="{FF2B5EF4-FFF2-40B4-BE49-F238E27FC236}">
                <a16:creationId xmlns:a16="http://schemas.microsoft.com/office/drawing/2014/main" id="{535DF615-2BA5-AF61-8D3F-3E328A25E5E2}"/>
              </a:ext>
            </a:extLst>
          </p:cNvPr>
          <p:cNvSpPr txBox="1"/>
          <p:nvPr/>
        </p:nvSpPr>
        <p:spPr>
          <a:xfrm>
            <a:off x="7871136" y="2685192"/>
            <a:ext cx="279409" cy="107722"/>
          </a:xfrm>
          <a:prstGeom prst="rect">
            <a:avLst/>
          </a:prstGeom>
          <a:noFill/>
        </p:spPr>
        <p:txBody>
          <a:bodyPr wrap="square" lIns="0" tIns="0" rIns="0" bIns="0" rtlCol="0">
            <a:spAutoFit/>
          </a:bodyPr>
          <a:lstStyle/>
          <a:p>
            <a:pPr algn="r"/>
            <a:r>
              <a:rPr lang="en-US" altLang="ko-KR" sz="700" b="1">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~2030</a:t>
            </a:r>
            <a:endParaRPr lang="ko-KR" altLang="en-US" sz="700" b="1">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endParaRPr>
          </a:p>
        </p:txBody>
      </p:sp>
      <p:sp>
        <p:nvSpPr>
          <p:cNvPr id="130" name="TextBox 129">
            <a:extLst>
              <a:ext uri="{FF2B5EF4-FFF2-40B4-BE49-F238E27FC236}">
                <a16:creationId xmlns:a16="http://schemas.microsoft.com/office/drawing/2014/main" id="{FE6EEBC0-2461-BA8C-5452-6252B2390EA7}"/>
              </a:ext>
            </a:extLst>
          </p:cNvPr>
          <p:cNvSpPr txBox="1"/>
          <p:nvPr/>
        </p:nvSpPr>
        <p:spPr>
          <a:xfrm>
            <a:off x="9087823" y="2685192"/>
            <a:ext cx="279409" cy="107722"/>
          </a:xfrm>
          <a:prstGeom prst="rect">
            <a:avLst/>
          </a:prstGeom>
          <a:noFill/>
        </p:spPr>
        <p:txBody>
          <a:bodyPr wrap="square" lIns="0" tIns="0" rIns="0" bIns="0" rtlCol="0">
            <a:spAutoFit/>
          </a:bodyPr>
          <a:lstStyle/>
          <a:p>
            <a:pPr algn="r"/>
            <a:r>
              <a:rPr lang="en-US" altLang="ko-KR" sz="7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rPr>
              <a:t>2031~</a:t>
            </a:r>
            <a:endParaRPr lang="ko-KR" altLang="en-US" sz="700" b="1" dirty="0">
              <a:ln>
                <a:solidFill>
                  <a:schemeClr val="tx2">
                    <a:alpha val="0"/>
                  </a:schemeClr>
                </a:solidFill>
              </a:ln>
              <a:solidFill>
                <a:srgbClr val="0072DA"/>
              </a:solidFill>
              <a:latin typeface="KoPub돋움체 Medium" panose="00000600000000000000" pitchFamily="2" charset="-127"/>
              <a:ea typeface="KoPub돋움체 Medium" panose="00000600000000000000" pitchFamily="2" charset="-127"/>
              <a:cs typeface="Univers for KPMG"/>
            </a:endParaRPr>
          </a:p>
        </p:txBody>
      </p:sp>
      <p:grpSp>
        <p:nvGrpSpPr>
          <p:cNvPr id="131" name="그룹 130">
            <a:extLst>
              <a:ext uri="{FF2B5EF4-FFF2-40B4-BE49-F238E27FC236}">
                <a16:creationId xmlns:a16="http://schemas.microsoft.com/office/drawing/2014/main" id="{0B9A65F9-2F51-F207-9B66-AEF86308B9A4}"/>
              </a:ext>
            </a:extLst>
          </p:cNvPr>
          <p:cNvGrpSpPr/>
          <p:nvPr/>
        </p:nvGrpSpPr>
        <p:grpSpPr>
          <a:xfrm>
            <a:off x="5765092" y="2931718"/>
            <a:ext cx="1291852" cy="194968"/>
            <a:chOff x="1112464" y="2983204"/>
            <a:chExt cx="1249300" cy="194968"/>
          </a:xfrm>
        </p:grpSpPr>
        <p:sp>
          <p:nvSpPr>
            <p:cNvPr id="132" name="사각형: 둥근 모서리 131">
              <a:extLst>
                <a:ext uri="{FF2B5EF4-FFF2-40B4-BE49-F238E27FC236}">
                  <a16:creationId xmlns:a16="http://schemas.microsoft.com/office/drawing/2014/main" id="{76F363C9-AC2D-4EA0-BCB9-D4EEA96DCD6D}"/>
                </a:ext>
              </a:extLst>
            </p:cNvPr>
            <p:cNvSpPr/>
            <p:nvPr/>
          </p:nvSpPr>
          <p:spPr>
            <a:xfrm>
              <a:off x="1112464"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Lv2-①</a:t>
              </a:r>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3" name="사각형: 둥근 모서리 132">
              <a:extLst>
                <a:ext uri="{FF2B5EF4-FFF2-40B4-BE49-F238E27FC236}">
                  <a16:creationId xmlns:a16="http://schemas.microsoft.com/office/drawing/2014/main" id="{8370C6AA-2EA8-587F-126D-582B84EF40D4}"/>
                </a:ext>
              </a:extLst>
            </p:cNvPr>
            <p:cNvSpPr/>
            <p:nvPr/>
          </p:nvSpPr>
          <p:spPr>
            <a:xfrm>
              <a:off x="1561750"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Lv2-②</a:t>
              </a:r>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4" name="사각형: 둥근 모서리 133">
              <a:extLst>
                <a:ext uri="{FF2B5EF4-FFF2-40B4-BE49-F238E27FC236}">
                  <a16:creationId xmlns:a16="http://schemas.microsoft.com/office/drawing/2014/main" id="{FE9E41B1-7B41-CBF2-292B-61021692F0A2}"/>
                </a:ext>
              </a:extLst>
            </p:cNvPr>
            <p:cNvSpPr/>
            <p:nvPr/>
          </p:nvSpPr>
          <p:spPr>
            <a:xfrm>
              <a:off x="2004438"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Lv2-③</a:t>
              </a:r>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5" name="이등변 삼각형 134">
              <a:extLst>
                <a:ext uri="{FF2B5EF4-FFF2-40B4-BE49-F238E27FC236}">
                  <a16:creationId xmlns:a16="http://schemas.microsoft.com/office/drawing/2014/main" id="{95664173-1C1E-FD42-48E1-76DEBF7A44F1}"/>
                </a:ext>
              </a:extLst>
            </p:cNvPr>
            <p:cNvSpPr/>
            <p:nvPr/>
          </p:nvSpPr>
          <p:spPr>
            <a:xfrm rot="5400000">
              <a:off x="1464583" y="3055019"/>
              <a:ext cx="96541" cy="54666"/>
            </a:xfrm>
            <a:prstGeom prst="triangle">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6" name="이등변 삼각형 135">
              <a:extLst>
                <a:ext uri="{FF2B5EF4-FFF2-40B4-BE49-F238E27FC236}">
                  <a16:creationId xmlns:a16="http://schemas.microsoft.com/office/drawing/2014/main" id="{EE68271B-8019-B6AE-9308-E803A1D8DD70}"/>
                </a:ext>
              </a:extLst>
            </p:cNvPr>
            <p:cNvSpPr/>
            <p:nvPr/>
          </p:nvSpPr>
          <p:spPr>
            <a:xfrm rot="5400000">
              <a:off x="1912794" y="3055019"/>
              <a:ext cx="96541" cy="54666"/>
            </a:xfrm>
            <a:prstGeom prst="triangle">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37" name="그룹 136">
            <a:extLst>
              <a:ext uri="{FF2B5EF4-FFF2-40B4-BE49-F238E27FC236}">
                <a16:creationId xmlns:a16="http://schemas.microsoft.com/office/drawing/2014/main" id="{FAE7493B-82DC-8F27-9D0B-44ABB3A09BFD}"/>
              </a:ext>
            </a:extLst>
          </p:cNvPr>
          <p:cNvGrpSpPr/>
          <p:nvPr/>
        </p:nvGrpSpPr>
        <p:grpSpPr>
          <a:xfrm>
            <a:off x="7230639" y="2934197"/>
            <a:ext cx="1181884" cy="194968"/>
            <a:chOff x="2582694" y="2983204"/>
            <a:chExt cx="1264607" cy="194968"/>
          </a:xfrm>
        </p:grpSpPr>
        <p:sp>
          <p:nvSpPr>
            <p:cNvPr id="138" name="사각형: 둥근 모서리 137">
              <a:extLst>
                <a:ext uri="{FF2B5EF4-FFF2-40B4-BE49-F238E27FC236}">
                  <a16:creationId xmlns:a16="http://schemas.microsoft.com/office/drawing/2014/main" id="{E7D10A59-78E6-C0AE-38BE-BCC2CBDF822C}"/>
                </a:ext>
              </a:extLst>
            </p:cNvPr>
            <p:cNvSpPr/>
            <p:nvPr/>
          </p:nvSpPr>
          <p:spPr>
            <a:xfrm>
              <a:off x="2582694"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Lv3-①</a:t>
              </a:r>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9" name="사각형: 둥근 모서리 138">
              <a:extLst>
                <a:ext uri="{FF2B5EF4-FFF2-40B4-BE49-F238E27FC236}">
                  <a16:creationId xmlns:a16="http://schemas.microsoft.com/office/drawing/2014/main" id="{D7EA6AEE-041E-A98D-DAE6-08F02B745945}"/>
                </a:ext>
              </a:extLst>
            </p:cNvPr>
            <p:cNvSpPr/>
            <p:nvPr/>
          </p:nvSpPr>
          <p:spPr>
            <a:xfrm>
              <a:off x="3039984"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Lv3-②</a:t>
              </a:r>
              <a:endParaRPr lang="ko-KR" altLang="en-US"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0" name="사각형: 둥근 모서리 139">
              <a:extLst>
                <a:ext uri="{FF2B5EF4-FFF2-40B4-BE49-F238E27FC236}">
                  <a16:creationId xmlns:a16="http://schemas.microsoft.com/office/drawing/2014/main" id="{3479CDE2-C2F5-6C4E-000E-1C9279627DF2}"/>
                </a:ext>
              </a:extLst>
            </p:cNvPr>
            <p:cNvSpPr/>
            <p:nvPr/>
          </p:nvSpPr>
          <p:spPr>
            <a:xfrm>
              <a:off x="3489975" y="2983204"/>
              <a:ext cx="357326" cy="1949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Lv3-③</a:t>
              </a:r>
              <a:endParaRPr lang="ko-KR" altLang="en-US" sz="7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1" name="이등변 삼각형 140">
              <a:extLst>
                <a:ext uri="{FF2B5EF4-FFF2-40B4-BE49-F238E27FC236}">
                  <a16:creationId xmlns:a16="http://schemas.microsoft.com/office/drawing/2014/main" id="{BA401193-5642-0986-DDCE-14376F785C12}"/>
                </a:ext>
              </a:extLst>
            </p:cNvPr>
            <p:cNvSpPr/>
            <p:nvPr/>
          </p:nvSpPr>
          <p:spPr>
            <a:xfrm rot="5400000">
              <a:off x="2941184" y="3060042"/>
              <a:ext cx="96541" cy="54666"/>
            </a:xfrm>
            <a:prstGeom prst="triangle">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2" name="이등변 삼각형 141">
              <a:extLst>
                <a:ext uri="{FF2B5EF4-FFF2-40B4-BE49-F238E27FC236}">
                  <a16:creationId xmlns:a16="http://schemas.microsoft.com/office/drawing/2014/main" id="{05714020-3582-E945-EA52-4ED4EF0C92BA}"/>
                </a:ext>
              </a:extLst>
            </p:cNvPr>
            <p:cNvSpPr/>
            <p:nvPr/>
          </p:nvSpPr>
          <p:spPr>
            <a:xfrm rot="5400000">
              <a:off x="3396695" y="3060042"/>
              <a:ext cx="96541" cy="54666"/>
            </a:xfrm>
            <a:prstGeom prst="triangle">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143" name="TextBox 142">
            <a:extLst>
              <a:ext uri="{FF2B5EF4-FFF2-40B4-BE49-F238E27FC236}">
                <a16:creationId xmlns:a16="http://schemas.microsoft.com/office/drawing/2014/main" id="{66053BD8-C5BE-BBE3-2551-F5C16DCDFD7B}"/>
              </a:ext>
            </a:extLst>
          </p:cNvPr>
          <p:cNvSpPr txBox="1"/>
          <p:nvPr/>
        </p:nvSpPr>
        <p:spPr>
          <a:xfrm>
            <a:off x="5129203" y="5981388"/>
            <a:ext cx="4083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a:solidFill>
                  <a:schemeClr val="bg1">
                    <a:lumMod val="50000"/>
                  </a:schemeClr>
                </a:solidFill>
              </a:rPr>
              <a:t>Source: </a:t>
            </a:r>
            <a:r>
              <a:rPr lang="ko-KR" altLang="en-US">
                <a:solidFill>
                  <a:schemeClr val="bg1">
                    <a:lumMod val="50000"/>
                  </a:schemeClr>
                </a:solidFill>
              </a:rPr>
              <a:t>해양수산부</a:t>
            </a:r>
            <a:r>
              <a:rPr lang="en-US" altLang="ko-KR">
                <a:solidFill>
                  <a:schemeClr val="bg1">
                    <a:lumMod val="50000"/>
                  </a:schemeClr>
                </a:solidFill>
              </a:rPr>
              <a:t>, IMO, </a:t>
            </a:r>
            <a:r>
              <a:rPr lang="ko-KR" altLang="en-US" err="1">
                <a:solidFill>
                  <a:schemeClr val="bg1">
                    <a:lumMod val="50000"/>
                  </a:schemeClr>
                </a:solidFill>
              </a:rPr>
              <a:t>삼정</a:t>
            </a:r>
            <a:r>
              <a:rPr lang="en-US" altLang="ko-KR">
                <a:solidFill>
                  <a:schemeClr val="bg1">
                    <a:lumMod val="50000"/>
                  </a:schemeClr>
                </a:solidFill>
              </a:rPr>
              <a:t>KPMG </a:t>
            </a:r>
            <a:r>
              <a:rPr lang="ko-KR" altLang="en-US">
                <a:solidFill>
                  <a:schemeClr val="bg1">
                    <a:lumMod val="50000"/>
                  </a:schemeClr>
                </a:solidFill>
              </a:rPr>
              <a:t>경제연구원 재구성</a:t>
            </a:r>
            <a:endParaRPr lang="en-US" altLang="ko-KR">
              <a:solidFill>
                <a:schemeClr val="bg1">
                  <a:lumMod val="50000"/>
                </a:schemeClr>
              </a:solidFill>
            </a:endParaRPr>
          </a:p>
        </p:txBody>
      </p:sp>
    </p:spTree>
    <p:extLst>
      <p:ext uri="{BB962C8B-B14F-4D97-AF65-F5344CB8AC3E}">
        <p14:creationId xmlns:p14="http://schemas.microsoft.com/office/powerpoint/2010/main" val="373987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직사각형 3151">
            <a:extLst>
              <a:ext uri="{FF2B5EF4-FFF2-40B4-BE49-F238E27FC236}">
                <a16:creationId xmlns:a16="http://schemas.microsoft.com/office/drawing/2014/main" id="{FF1B4A22-66A2-22A5-6065-845A3666AFD6}"/>
              </a:ext>
            </a:extLst>
          </p:cNvPr>
          <p:cNvSpPr/>
          <p:nvPr/>
        </p:nvSpPr>
        <p:spPr>
          <a:xfrm>
            <a:off x="3532696" y="4178413"/>
            <a:ext cx="1188000" cy="806338"/>
          </a:xfrm>
          <a:prstGeom prst="rect">
            <a:avLst/>
          </a:prstGeom>
          <a:solidFill>
            <a:srgbClr val="EFE3FD"/>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4" name="직사각형 33">
            <a:extLst>
              <a:ext uri="{FF2B5EF4-FFF2-40B4-BE49-F238E27FC236}">
                <a16:creationId xmlns:a16="http://schemas.microsoft.com/office/drawing/2014/main" id="{3922E343-D3FD-909E-F7D2-4AB1EAB3FDBD}"/>
              </a:ext>
            </a:extLst>
          </p:cNvPr>
          <p:cNvSpPr/>
          <p:nvPr/>
        </p:nvSpPr>
        <p:spPr>
          <a:xfrm>
            <a:off x="546316" y="4026301"/>
            <a:ext cx="2777329" cy="166527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151" name="직사각형 3150">
            <a:extLst>
              <a:ext uri="{FF2B5EF4-FFF2-40B4-BE49-F238E27FC236}">
                <a16:creationId xmlns:a16="http://schemas.microsoft.com/office/drawing/2014/main" id="{9BED368D-3E97-5494-935E-54A0FF0737EB}"/>
              </a:ext>
            </a:extLst>
          </p:cNvPr>
          <p:cNvSpPr/>
          <p:nvPr/>
        </p:nvSpPr>
        <p:spPr>
          <a:xfrm>
            <a:off x="655936" y="4183634"/>
            <a:ext cx="1188000" cy="1404000"/>
          </a:xfrm>
          <a:prstGeom prst="rect">
            <a:avLst/>
          </a:prstGeom>
          <a:solidFill>
            <a:srgbClr val="E5EEFF"/>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r>
              <a:rPr lang="ko-KR" altLang="en-US"/>
              <a:t>② 자율운항선박 도입을 통한 효율성 극대화</a:t>
            </a:r>
            <a:r>
              <a:rPr lang="en-US" altLang="ko-KR" sz="1600"/>
              <a:t>(</a:t>
            </a:r>
            <a:r>
              <a:rPr lang="ko-KR" altLang="en-US" sz="1600"/>
              <a:t>계속</a:t>
            </a:r>
            <a:r>
              <a:rPr lang="en-US" altLang="ko-KR" sz="1600"/>
              <a:t>)</a:t>
            </a:r>
            <a:r>
              <a:rPr lang="ko-KR" altLang="en-US"/>
              <a:t> </a:t>
            </a:r>
            <a:endParaRPr lang="en-US" altLang="ko-KR"/>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자율운항선박이 도입될 경우 자율운항 시스템을 통해 최적의 운항 상태를</a:t>
            </a:r>
            <a:r>
              <a:rPr lang="en-US" altLang="ko-KR" dirty="0"/>
              <a:t> </a:t>
            </a:r>
            <a:r>
              <a:rPr lang="ko-KR" altLang="en-US" dirty="0"/>
              <a:t>유지하고</a:t>
            </a:r>
            <a:r>
              <a:rPr lang="en-US" altLang="ko-KR" dirty="0"/>
              <a:t>, </a:t>
            </a:r>
            <a:r>
              <a:rPr lang="ko-KR" altLang="en-US" dirty="0"/>
              <a:t>고장예측</a:t>
            </a:r>
            <a:r>
              <a:rPr lang="en-US" altLang="ko-KR" dirty="0"/>
              <a:t>·</a:t>
            </a:r>
            <a:r>
              <a:rPr lang="ko-KR" altLang="en-US" dirty="0"/>
              <a:t>진단기술을 통해 이상 여부를 실시간으로 파악하여 운영비용의 약 </a:t>
            </a:r>
            <a:r>
              <a:rPr lang="en-US" altLang="ko-KR" dirty="0"/>
              <a:t>22%</a:t>
            </a:r>
            <a:r>
              <a:rPr lang="ko-KR" altLang="en-US" dirty="0"/>
              <a:t>를 절감시킬 수 있음</a:t>
            </a:r>
            <a:r>
              <a:rPr lang="en-US" altLang="ko-KR" dirty="0"/>
              <a:t>. </a:t>
            </a:r>
            <a:r>
              <a:rPr lang="ko-KR" altLang="en-US" dirty="0"/>
              <a:t>또한 상황인식 시스템을 통해 인적 해양사고를 </a:t>
            </a:r>
            <a:r>
              <a:rPr lang="en-US" altLang="ko-KR" dirty="0"/>
              <a:t>75% </a:t>
            </a:r>
            <a:r>
              <a:rPr lang="ko-KR" altLang="en-US" dirty="0"/>
              <a:t>이상의 감소시킬 수 있으며</a:t>
            </a:r>
            <a:r>
              <a:rPr lang="en-US" altLang="ko-KR" dirty="0"/>
              <a:t>, </a:t>
            </a:r>
            <a:r>
              <a:rPr lang="ko-KR" altLang="en-US" dirty="0"/>
              <a:t>에너지 통합관제로 환경오염까지 최소화하는 효과를 얻을 것으로 기대</a:t>
            </a:r>
          </a:p>
        </p:txBody>
      </p:sp>
      <p:grpSp>
        <p:nvGrpSpPr>
          <p:cNvPr id="11" name="그룹 10">
            <a:extLst>
              <a:ext uri="{FF2B5EF4-FFF2-40B4-BE49-F238E27FC236}">
                <a16:creationId xmlns:a16="http://schemas.microsoft.com/office/drawing/2014/main" id="{4BD9C08E-5E9F-3CC2-5F5A-53E077B90B35}"/>
              </a:ext>
            </a:extLst>
          </p:cNvPr>
          <p:cNvGrpSpPr/>
          <p:nvPr/>
        </p:nvGrpSpPr>
        <p:grpSpPr>
          <a:xfrm>
            <a:off x="5132388" y="2180439"/>
            <a:ext cx="4284000" cy="276837"/>
            <a:chOff x="704850" y="2013298"/>
            <a:chExt cx="4140200" cy="276837"/>
          </a:xfrm>
        </p:grpSpPr>
        <p:sp>
          <p:nvSpPr>
            <p:cNvPr id="12" name="TextBox 11">
              <a:extLst>
                <a:ext uri="{FF2B5EF4-FFF2-40B4-BE49-F238E27FC236}">
                  <a16:creationId xmlns:a16="http://schemas.microsoft.com/office/drawing/2014/main" id="{D9E0664B-9D76-6321-2C3E-E8F2CF381AC9}"/>
                </a:ext>
              </a:extLst>
            </p:cNvPr>
            <p:cNvSpPr txBox="1"/>
            <p:nvPr/>
          </p:nvSpPr>
          <p:spPr>
            <a:xfrm>
              <a:off x="704850" y="2046854"/>
              <a:ext cx="384975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해운산업 비용 및 사고 현황과 자율운항선박 </a:t>
              </a:r>
              <a:r>
                <a:rPr kumimoji="0" lang="ko-KR" altLang="en-US" sz="1300" b="0" i="0" u="none" strike="noStrike" kern="1200" cap="none" spc="0" normalizeH="0" baseline="0" noProof="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도입시</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기대효과</a:t>
              </a:r>
            </a:p>
          </p:txBody>
        </p:sp>
        <p:cxnSp>
          <p:nvCxnSpPr>
            <p:cNvPr id="13" name="직선 연결선 12">
              <a:extLst>
                <a:ext uri="{FF2B5EF4-FFF2-40B4-BE49-F238E27FC236}">
                  <a16:creationId xmlns:a16="http://schemas.microsoft.com/office/drawing/2014/main" id="{10473792-EDE4-54E2-AD19-CBE78131314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DBC1EA1-BCCC-9BD4-3154-BBE309CB1AB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cx1="http://schemas.microsoft.com/office/drawing/2015/9/8/chartex">
        <mc:Choice Requires="cx1">
          <p:graphicFrame>
            <p:nvGraphicFramePr>
              <p:cNvPr id="42" name="차트 41">
                <a:extLst>
                  <a:ext uri="{FF2B5EF4-FFF2-40B4-BE49-F238E27FC236}">
                    <a16:creationId xmlns:a16="http://schemas.microsoft.com/office/drawing/2014/main" id="{345A501B-B12F-B8BA-98F0-99D941FCACF7}"/>
                  </a:ext>
                </a:extLst>
              </p:cNvPr>
              <p:cNvGraphicFramePr/>
              <p:nvPr>
                <p:extLst>
                  <p:ext uri="{D42A27DB-BD31-4B8C-83A1-F6EECF244321}">
                    <p14:modId xmlns:p14="http://schemas.microsoft.com/office/powerpoint/2010/main" val="3774442536"/>
                  </p:ext>
                </p:extLst>
              </p:nvPr>
            </p:nvGraphicFramePr>
            <p:xfrm>
              <a:off x="5053025" y="2668779"/>
              <a:ext cx="2273402" cy="166724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2" name="차트 41">
                <a:extLst>
                  <a:ext uri="{FF2B5EF4-FFF2-40B4-BE49-F238E27FC236}">
                    <a16:creationId xmlns:a16="http://schemas.microsoft.com/office/drawing/2014/main" id="{345A501B-B12F-B8BA-98F0-99D941FCACF7}"/>
                  </a:ext>
                </a:extLst>
              </p:cNvPr>
              <p:cNvPicPr>
                <a:picLocks noGrp="1" noRot="1" noChangeAspect="1" noMove="1" noResize="1" noEditPoints="1" noAdjustHandles="1" noChangeArrowheads="1" noChangeShapeType="1"/>
              </p:cNvPicPr>
              <p:nvPr/>
            </p:nvPicPr>
            <p:blipFill>
              <a:blip r:embed="rId3"/>
              <a:stretch>
                <a:fillRect/>
              </a:stretch>
            </p:blipFill>
            <p:spPr>
              <a:xfrm>
                <a:off x="5053025" y="2668779"/>
                <a:ext cx="2273402" cy="166724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5" name="차트 54">
                <a:extLst>
                  <a:ext uri="{FF2B5EF4-FFF2-40B4-BE49-F238E27FC236}">
                    <a16:creationId xmlns:a16="http://schemas.microsoft.com/office/drawing/2014/main" id="{8033D00E-ADF9-EFB4-3C19-B41168B38575}"/>
                  </a:ext>
                </a:extLst>
              </p:cNvPr>
              <p:cNvGraphicFramePr/>
              <p:nvPr>
                <p:extLst>
                  <p:ext uri="{D42A27DB-BD31-4B8C-83A1-F6EECF244321}">
                    <p14:modId xmlns:p14="http://schemas.microsoft.com/office/powerpoint/2010/main" val="3602800458"/>
                  </p:ext>
                </p:extLst>
              </p:nvPr>
            </p:nvGraphicFramePr>
            <p:xfrm>
              <a:off x="7252433" y="2668779"/>
              <a:ext cx="2252902" cy="166724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5" name="차트 54">
                <a:extLst>
                  <a:ext uri="{FF2B5EF4-FFF2-40B4-BE49-F238E27FC236}">
                    <a16:creationId xmlns:a16="http://schemas.microsoft.com/office/drawing/2014/main" id="{8033D00E-ADF9-EFB4-3C19-B41168B38575}"/>
                  </a:ext>
                </a:extLst>
              </p:cNvPr>
              <p:cNvPicPr>
                <a:picLocks noGrp="1" noRot="1" noChangeAspect="1" noMove="1" noResize="1" noEditPoints="1" noAdjustHandles="1" noChangeArrowheads="1" noChangeShapeType="1"/>
              </p:cNvPicPr>
              <p:nvPr/>
            </p:nvPicPr>
            <p:blipFill>
              <a:blip r:embed="rId5"/>
              <a:stretch>
                <a:fillRect/>
              </a:stretch>
            </p:blipFill>
            <p:spPr>
              <a:xfrm>
                <a:off x="7252433" y="2668779"/>
                <a:ext cx="2252902" cy="1667248"/>
              </a:xfrm>
              <a:prstGeom prst="rect">
                <a:avLst/>
              </a:prstGeom>
            </p:spPr>
          </p:pic>
        </mc:Fallback>
      </mc:AlternateContent>
      <p:sp>
        <p:nvSpPr>
          <p:cNvPr id="3156" name="TextBox 3155">
            <a:extLst>
              <a:ext uri="{FF2B5EF4-FFF2-40B4-BE49-F238E27FC236}">
                <a16:creationId xmlns:a16="http://schemas.microsoft.com/office/drawing/2014/main" id="{21721D79-C10F-895E-039E-0F45FDB75E93}"/>
              </a:ext>
            </a:extLst>
          </p:cNvPr>
          <p:cNvSpPr txBox="1"/>
          <p:nvPr/>
        </p:nvSpPr>
        <p:spPr>
          <a:xfrm>
            <a:off x="7747653" y="2550296"/>
            <a:ext cx="1232863" cy="153888"/>
          </a:xfrm>
          <a:prstGeom prst="rect">
            <a:avLst/>
          </a:prstGeom>
          <a:noFill/>
        </p:spPr>
        <p:txBody>
          <a:bodyPr wrap="square" lIns="0" tIns="0" rIns="0" bIns="0" rtlCol="0">
            <a:spAutoFit/>
          </a:bodyPr>
          <a:lstStyle/>
          <a:p>
            <a:pPr algn="ct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충돌 </a:t>
            </a:r>
            <a:r>
              <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원인별</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현황</a:t>
            </a:r>
          </a:p>
        </p:txBody>
      </p:sp>
      <p:sp>
        <p:nvSpPr>
          <p:cNvPr id="3160" name="TextBox 3159">
            <a:extLst>
              <a:ext uri="{FF2B5EF4-FFF2-40B4-BE49-F238E27FC236}">
                <a16:creationId xmlns:a16="http://schemas.microsoft.com/office/drawing/2014/main" id="{0A7BD2A0-E7AF-43B2-2D20-2B763B3A14C2}"/>
              </a:ext>
            </a:extLst>
          </p:cNvPr>
          <p:cNvSpPr txBox="1"/>
          <p:nvPr/>
        </p:nvSpPr>
        <p:spPr>
          <a:xfrm>
            <a:off x="5591765" y="2550296"/>
            <a:ext cx="1232863" cy="153888"/>
          </a:xfrm>
          <a:prstGeom prst="rect">
            <a:avLst/>
          </a:prstGeom>
          <a:noFill/>
        </p:spPr>
        <p:txBody>
          <a:bodyPr wrap="square" lIns="0" tIns="0" rIns="0" bIns="0" rtlCol="0">
            <a:spAutoFit/>
          </a:bodyPr>
          <a:lstStyle/>
          <a:p>
            <a:pPr algn="ct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화물선 연간 비용 비중</a:t>
            </a:r>
          </a:p>
        </p:txBody>
      </p:sp>
      <p:sp>
        <p:nvSpPr>
          <p:cNvPr id="3" name="TextBox 2">
            <a:extLst>
              <a:ext uri="{FF2B5EF4-FFF2-40B4-BE49-F238E27FC236}">
                <a16:creationId xmlns:a16="http://schemas.microsoft.com/office/drawing/2014/main" id="{252729C8-D244-0557-E3EC-0AE010A89A4A}"/>
              </a:ext>
            </a:extLst>
          </p:cNvPr>
          <p:cNvSpPr txBox="1"/>
          <p:nvPr/>
        </p:nvSpPr>
        <p:spPr>
          <a:xfrm>
            <a:off x="5147124" y="5980103"/>
            <a:ext cx="1934708"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err="1">
                <a:solidFill>
                  <a:schemeClr val="bg1">
                    <a:lumMod val="50000"/>
                  </a:schemeClr>
                </a:solidFill>
              </a:rPr>
              <a:t>중앙해양안전심판원</a:t>
            </a:r>
            <a:endParaRPr lang="ko-KR" altLang="en-US" dirty="0">
              <a:solidFill>
                <a:schemeClr val="bg1">
                  <a:lumMod val="50000"/>
                </a:schemeClr>
              </a:solidFill>
            </a:endParaRPr>
          </a:p>
        </p:txBody>
      </p:sp>
      <p:sp>
        <p:nvSpPr>
          <p:cNvPr id="4" name="TextBox 3">
            <a:extLst>
              <a:ext uri="{FF2B5EF4-FFF2-40B4-BE49-F238E27FC236}">
                <a16:creationId xmlns:a16="http://schemas.microsoft.com/office/drawing/2014/main" id="{608012A5-4783-6681-3D06-1C7F33F24A62}"/>
              </a:ext>
            </a:extLst>
          </p:cNvPr>
          <p:cNvSpPr txBox="1"/>
          <p:nvPr/>
        </p:nvSpPr>
        <p:spPr>
          <a:xfrm>
            <a:off x="9200968" y="4088001"/>
            <a:ext cx="265175" cy="153888"/>
          </a:xfrm>
          <a:prstGeom prst="rect">
            <a:avLst/>
          </a:prstGeom>
          <a:noFill/>
        </p:spPr>
        <p:txBody>
          <a:bodyPr wrap="square" lIns="0" tIns="0" rIns="0" bIns="0" rtlCol="0">
            <a:spAutoFit/>
          </a:bodyPr>
          <a:lstStyle/>
          <a:p>
            <a:pPr algn="l"/>
            <a:r>
              <a:rPr lang="ko-KR" altLang="en-US" sz="5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Univers for KPMG"/>
              </a:rPr>
              <a:t>기상 등 불가항력</a:t>
            </a:r>
          </a:p>
        </p:txBody>
      </p:sp>
      <p:sp>
        <p:nvSpPr>
          <p:cNvPr id="16" name="TextBox 15">
            <a:extLst>
              <a:ext uri="{FF2B5EF4-FFF2-40B4-BE49-F238E27FC236}">
                <a16:creationId xmlns:a16="http://schemas.microsoft.com/office/drawing/2014/main" id="{90DA8753-53CF-27A6-76E5-74E9124F5008}"/>
              </a:ext>
            </a:extLst>
          </p:cNvPr>
          <p:cNvSpPr txBox="1"/>
          <p:nvPr/>
        </p:nvSpPr>
        <p:spPr>
          <a:xfrm>
            <a:off x="9132971" y="3621917"/>
            <a:ext cx="338816" cy="415498"/>
          </a:xfrm>
          <a:prstGeom prst="rect">
            <a:avLst/>
          </a:prstGeom>
          <a:noFill/>
        </p:spPr>
        <p:txBody>
          <a:bodyPr wrap="square">
            <a:spAutoFit/>
          </a:bodyPr>
          <a:lstStyle/>
          <a:p>
            <a:r>
              <a:rPr lang="ko-KR" altLang="en-US" sz="7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기관취급불량</a:t>
            </a:r>
          </a:p>
        </p:txBody>
      </p:sp>
      <p:sp>
        <p:nvSpPr>
          <p:cNvPr id="19" name="TextBox 18">
            <a:extLst>
              <a:ext uri="{FF2B5EF4-FFF2-40B4-BE49-F238E27FC236}">
                <a16:creationId xmlns:a16="http://schemas.microsoft.com/office/drawing/2014/main" id="{0C07950C-EDCE-8191-43D4-891C1FAD05FE}"/>
              </a:ext>
            </a:extLst>
          </p:cNvPr>
          <p:cNvSpPr txBox="1"/>
          <p:nvPr/>
        </p:nvSpPr>
        <p:spPr>
          <a:xfrm>
            <a:off x="8563400" y="3134392"/>
            <a:ext cx="860198" cy="461665"/>
          </a:xfrm>
          <a:prstGeom prst="rect">
            <a:avLst/>
          </a:prstGeom>
          <a:noFill/>
        </p:spPr>
        <p:txBody>
          <a:bodyPr wrap="square">
            <a:spAutoFit/>
          </a:bodyPr>
          <a:lstStyle/>
          <a:p>
            <a:pPr algn="l" fontAlgn="ctr"/>
            <a:r>
              <a:rPr lang="ko-KR" altLang="en-US"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충돌예방규칙 등 위반법령 규제사항 </a:t>
            </a:r>
            <a:r>
              <a:rPr lang="ko-KR" altLang="en-US" sz="800" b="1" dirty="0" err="1">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미준수</a:t>
            </a:r>
            <a:endParaRPr lang="en-US" altLang="ko-KR"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20" name="TextBox 19">
            <a:extLst>
              <a:ext uri="{FF2B5EF4-FFF2-40B4-BE49-F238E27FC236}">
                <a16:creationId xmlns:a16="http://schemas.microsoft.com/office/drawing/2014/main" id="{C33A9D29-F83D-29AE-8CD1-CFFCF7F4033F}"/>
              </a:ext>
            </a:extLst>
          </p:cNvPr>
          <p:cNvSpPr txBox="1"/>
          <p:nvPr/>
        </p:nvSpPr>
        <p:spPr>
          <a:xfrm>
            <a:off x="7293203" y="3923457"/>
            <a:ext cx="1112738" cy="338554"/>
          </a:xfrm>
          <a:prstGeom prst="rect">
            <a:avLst/>
          </a:prstGeom>
          <a:noFill/>
        </p:spPr>
        <p:txBody>
          <a:bodyPr wrap="square">
            <a:spAutoFit/>
          </a:bodyPr>
          <a:lstStyle/>
          <a:p>
            <a:pPr algn="l" fontAlgn="ctr"/>
            <a:r>
              <a:rPr lang="ko-KR" altLang="en-US"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경계</a:t>
            </a:r>
            <a:r>
              <a:rPr lang="en-US" altLang="ko-KR"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침로선정 유지 등 향해일반원칙 </a:t>
            </a:r>
            <a:r>
              <a:rPr lang="ko-KR" altLang="en-US" sz="800" b="1" dirty="0" err="1">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미준수</a:t>
            </a:r>
            <a:endParaRPr lang="en-US" altLang="ko-KR" sz="800" b="1" dirty="0">
              <a:ln>
                <a:solidFill>
                  <a:schemeClr val="tx2">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24" name="직사각형 23">
            <a:extLst>
              <a:ext uri="{FF2B5EF4-FFF2-40B4-BE49-F238E27FC236}">
                <a16:creationId xmlns:a16="http://schemas.microsoft.com/office/drawing/2014/main" id="{13D91B5D-E57B-BE68-1F01-6F9D57F8EA22}"/>
              </a:ext>
            </a:extLst>
          </p:cNvPr>
          <p:cNvSpPr/>
          <p:nvPr/>
        </p:nvSpPr>
        <p:spPr>
          <a:xfrm>
            <a:off x="5133013" y="4743534"/>
            <a:ext cx="450138" cy="1120937"/>
          </a:xfrm>
          <a:prstGeom prst="rect">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기대</a:t>
            </a:r>
            <a:endParaRPr lang="en-US" altLang="ko-KR"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효과</a:t>
            </a:r>
          </a:p>
        </p:txBody>
      </p:sp>
      <p:sp>
        <p:nvSpPr>
          <p:cNvPr id="25" name="직사각형 24">
            <a:extLst>
              <a:ext uri="{FF2B5EF4-FFF2-40B4-BE49-F238E27FC236}">
                <a16:creationId xmlns:a16="http://schemas.microsoft.com/office/drawing/2014/main" id="{68829F67-2ADE-3913-9DBB-40FF5FFA32AD}"/>
              </a:ext>
            </a:extLst>
          </p:cNvPr>
          <p:cNvSpPr/>
          <p:nvPr/>
        </p:nvSpPr>
        <p:spPr>
          <a:xfrm>
            <a:off x="5591765" y="4742704"/>
            <a:ext cx="3824623" cy="11209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TextBox 32">
            <a:extLst>
              <a:ext uri="{FF2B5EF4-FFF2-40B4-BE49-F238E27FC236}">
                <a16:creationId xmlns:a16="http://schemas.microsoft.com/office/drawing/2014/main" id="{2F669E6E-8B00-62D7-B6C1-41FDB20FF32F}"/>
              </a:ext>
            </a:extLst>
          </p:cNvPr>
          <p:cNvSpPr txBox="1"/>
          <p:nvPr/>
        </p:nvSpPr>
        <p:spPr>
          <a:xfrm>
            <a:off x="6222687" y="4888460"/>
            <a:ext cx="812796" cy="307777"/>
          </a:xfrm>
          <a:prstGeom prst="rect">
            <a:avLst/>
          </a:prstGeom>
          <a:noFill/>
        </p:spPr>
        <p:txBody>
          <a:bodyPr wrap="square" lIns="0" tIns="0" rIns="0" bIns="0" rtlCol="0">
            <a:spAutoFit/>
          </a:bodyPr>
          <a:lstStyle/>
          <a:p>
            <a:pPr algn="l"/>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경제성</a:t>
            </a:r>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운영비용</a:t>
            </a:r>
            <a:endPar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a:p>
            <a:pPr algn="l"/>
            <a:r>
              <a:rPr lang="en-US" altLang="ko-KR"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 </a:t>
            </a:r>
            <a:r>
              <a:rPr lang="ko-KR" altLang="en-US"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이상</a:t>
            </a:r>
          </a:p>
        </p:txBody>
      </p:sp>
      <p:cxnSp>
        <p:nvCxnSpPr>
          <p:cNvPr id="35" name="직선 화살표 연결선 34">
            <a:extLst>
              <a:ext uri="{FF2B5EF4-FFF2-40B4-BE49-F238E27FC236}">
                <a16:creationId xmlns:a16="http://schemas.microsoft.com/office/drawing/2014/main" id="{AD2E69CC-E09F-4F24-EA44-B3D0CD649D1D}"/>
              </a:ext>
            </a:extLst>
          </p:cNvPr>
          <p:cNvCxnSpPr>
            <a:cxnSpLocks/>
          </p:cNvCxnSpPr>
          <p:nvPr/>
        </p:nvCxnSpPr>
        <p:spPr>
          <a:xfrm>
            <a:off x="7045928" y="4892255"/>
            <a:ext cx="0" cy="36000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E432F29-FB18-EFEF-A990-69D7BD0F37CD}"/>
              </a:ext>
            </a:extLst>
          </p:cNvPr>
          <p:cNvSpPr txBox="1"/>
          <p:nvPr/>
        </p:nvSpPr>
        <p:spPr>
          <a:xfrm>
            <a:off x="6222687" y="5416159"/>
            <a:ext cx="812796" cy="307777"/>
          </a:xfrm>
          <a:prstGeom prst="rect">
            <a:avLst/>
          </a:prstGeom>
          <a:noFill/>
        </p:spPr>
        <p:txBody>
          <a:bodyPr wrap="square" lIns="0" tIns="0" rIns="0" bIns="0" rtlCol="0">
            <a:spAutoFit/>
          </a:bodyPr>
          <a:lstStyle/>
          <a:p>
            <a:pPr algn="l"/>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효율성</a:t>
            </a:r>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물류흐름</a:t>
            </a:r>
            <a:endPar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a:p>
            <a:pPr algn="l"/>
            <a:r>
              <a:rPr lang="en-US" altLang="ko-KR"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10% </a:t>
            </a:r>
            <a:r>
              <a:rPr lang="ko-KR" altLang="en-US"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이상</a:t>
            </a:r>
          </a:p>
        </p:txBody>
      </p:sp>
      <p:cxnSp>
        <p:nvCxnSpPr>
          <p:cNvPr id="40" name="직선 화살표 연결선 39">
            <a:extLst>
              <a:ext uri="{FF2B5EF4-FFF2-40B4-BE49-F238E27FC236}">
                <a16:creationId xmlns:a16="http://schemas.microsoft.com/office/drawing/2014/main" id="{D724426C-A2A3-3DB0-AB7F-DD4454DE782A}"/>
              </a:ext>
            </a:extLst>
          </p:cNvPr>
          <p:cNvCxnSpPr>
            <a:cxnSpLocks/>
          </p:cNvCxnSpPr>
          <p:nvPr/>
        </p:nvCxnSpPr>
        <p:spPr>
          <a:xfrm flipV="1">
            <a:off x="7045928" y="5391864"/>
            <a:ext cx="0" cy="360000"/>
          </a:xfrm>
          <a:prstGeom prst="straightConnector1">
            <a:avLst/>
          </a:prstGeom>
          <a:ln w="38100">
            <a:solidFill>
              <a:srgbClr val="0072DA"/>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2BD341D-FD0C-EDE7-EEBD-0820174D77A2}"/>
              </a:ext>
            </a:extLst>
          </p:cNvPr>
          <p:cNvSpPr txBox="1"/>
          <p:nvPr/>
        </p:nvSpPr>
        <p:spPr>
          <a:xfrm>
            <a:off x="8174241" y="4888460"/>
            <a:ext cx="982315" cy="307777"/>
          </a:xfrm>
          <a:prstGeom prst="rect">
            <a:avLst/>
          </a:prstGeom>
          <a:noFill/>
        </p:spPr>
        <p:txBody>
          <a:bodyPr wrap="square" lIns="0" tIns="0" rIns="0" bIns="0" rtlCol="0">
            <a:spAutoFit/>
          </a:bodyPr>
          <a:lstStyle/>
          <a:p>
            <a:pPr algn="l"/>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안전성</a:t>
            </a:r>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인적해양사고</a:t>
            </a:r>
            <a:endPar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a:p>
            <a:pPr algn="l"/>
            <a:r>
              <a:rPr lang="en-US" altLang="ko-KR"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75% </a:t>
            </a:r>
            <a:r>
              <a:rPr lang="ko-KR" altLang="en-US"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이상</a:t>
            </a:r>
          </a:p>
        </p:txBody>
      </p:sp>
      <p:cxnSp>
        <p:nvCxnSpPr>
          <p:cNvPr id="45" name="직선 화살표 연결선 44">
            <a:extLst>
              <a:ext uri="{FF2B5EF4-FFF2-40B4-BE49-F238E27FC236}">
                <a16:creationId xmlns:a16="http://schemas.microsoft.com/office/drawing/2014/main" id="{34CB2000-F6EB-4AF3-E248-E1409EF48ADE}"/>
              </a:ext>
            </a:extLst>
          </p:cNvPr>
          <p:cNvCxnSpPr>
            <a:cxnSpLocks/>
          </p:cNvCxnSpPr>
          <p:nvPr/>
        </p:nvCxnSpPr>
        <p:spPr>
          <a:xfrm>
            <a:off x="9151580" y="4892255"/>
            <a:ext cx="0" cy="36000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C37966D-10E6-B54D-311F-268648768D0E}"/>
              </a:ext>
            </a:extLst>
          </p:cNvPr>
          <p:cNvSpPr txBox="1"/>
          <p:nvPr/>
        </p:nvSpPr>
        <p:spPr>
          <a:xfrm>
            <a:off x="8174241" y="5416159"/>
            <a:ext cx="1044411" cy="307777"/>
          </a:xfrm>
          <a:prstGeom prst="rect">
            <a:avLst/>
          </a:prstGeom>
          <a:noFill/>
        </p:spPr>
        <p:txBody>
          <a:bodyPr wrap="square" lIns="0" tIns="0" rIns="0" bIns="0" rtlCol="0">
            <a:spAutoFit/>
          </a:bodyPr>
          <a:lstStyle/>
          <a:p>
            <a:pPr algn="l"/>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친환경성</a:t>
            </a:r>
            <a:r>
              <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환경오염</a:t>
            </a:r>
            <a:endParaRPr lang="en-US" altLang="ko-KR" sz="8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a:p>
            <a:pPr algn="l"/>
            <a:r>
              <a:rPr lang="ko-KR" altLang="en-US" sz="12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최소화</a:t>
            </a:r>
          </a:p>
        </p:txBody>
      </p:sp>
      <p:grpSp>
        <p:nvGrpSpPr>
          <p:cNvPr id="3206" name="그룹 3205">
            <a:extLst>
              <a:ext uri="{FF2B5EF4-FFF2-40B4-BE49-F238E27FC236}">
                <a16:creationId xmlns:a16="http://schemas.microsoft.com/office/drawing/2014/main" id="{6B5FE0B5-2C35-9A94-B51B-634653523D7A}"/>
              </a:ext>
            </a:extLst>
          </p:cNvPr>
          <p:cNvGrpSpPr/>
          <p:nvPr/>
        </p:nvGrpSpPr>
        <p:grpSpPr>
          <a:xfrm>
            <a:off x="7678889" y="5395091"/>
            <a:ext cx="400050" cy="396078"/>
            <a:chOff x="7576087" y="5395091"/>
            <a:chExt cx="400050" cy="396078"/>
          </a:xfrm>
        </p:grpSpPr>
        <p:sp>
          <p:nvSpPr>
            <p:cNvPr id="47" name="타원 46">
              <a:extLst>
                <a:ext uri="{FF2B5EF4-FFF2-40B4-BE49-F238E27FC236}">
                  <a16:creationId xmlns:a16="http://schemas.microsoft.com/office/drawing/2014/main" id="{2A18DE92-CE7B-05F4-FCAE-94A573DF1778}"/>
                </a:ext>
              </a:extLst>
            </p:cNvPr>
            <p:cNvSpPr/>
            <p:nvPr/>
          </p:nvSpPr>
          <p:spPr>
            <a:xfrm>
              <a:off x="7576087" y="5395091"/>
              <a:ext cx="400050" cy="396078"/>
            </a:xfrm>
            <a:prstGeom prst="ellipse">
              <a:avLst/>
            </a:prstGeom>
            <a:solidFill>
              <a:schemeClr val="bg1"/>
            </a:solidFill>
            <a:ln w="12700">
              <a:solidFill>
                <a:srgbClr val="007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3204" name="그룹 3203">
              <a:extLst>
                <a:ext uri="{FF2B5EF4-FFF2-40B4-BE49-F238E27FC236}">
                  <a16:creationId xmlns:a16="http://schemas.microsoft.com/office/drawing/2014/main" id="{76E7344D-16AF-5DD3-6A62-3F7596B36343}"/>
                </a:ext>
              </a:extLst>
            </p:cNvPr>
            <p:cNvGrpSpPr/>
            <p:nvPr/>
          </p:nvGrpSpPr>
          <p:grpSpPr>
            <a:xfrm>
              <a:off x="7664750" y="5471260"/>
              <a:ext cx="235134" cy="243740"/>
              <a:chOff x="7648013" y="5453910"/>
              <a:chExt cx="268608" cy="278440"/>
            </a:xfrm>
          </p:grpSpPr>
          <p:sp>
            <p:nvSpPr>
              <p:cNvPr id="51" name="Freeform 50">
                <a:extLst>
                  <a:ext uri="{FF2B5EF4-FFF2-40B4-BE49-F238E27FC236}">
                    <a16:creationId xmlns:a16="http://schemas.microsoft.com/office/drawing/2014/main" id="{E272EF36-14E7-8456-5DE2-639C29639286}"/>
                  </a:ext>
                </a:extLst>
              </p:cNvPr>
              <p:cNvSpPr>
                <a:spLocks/>
              </p:cNvSpPr>
              <p:nvPr/>
            </p:nvSpPr>
            <p:spPr bwMode="auto">
              <a:xfrm>
                <a:off x="7729012" y="5453910"/>
                <a:ext cx="186418" cy="140802"/>
              </a:xfrm>
              <a:custGeom>
                <a:avLst/>
                <a:gdLst>
                  <a:gd name="T0" fmla="*/ 11 w 132"/>
                  <a:gd name="T1" fmla="*/ 21 h 75"/>
                  <a:gd name="T2" fmla="*/ 17 w 132"/>
                  <a:gd name="T3" fmla="*/ 27 h 75"/>
                  <a:gd name="T4" fmla="*/ 31 w 132"/>
                  <a:gd name="T5" fmla="*/ 31 h 75"/>
                  <a:gd name="T6" fmla="*/ 48 w 132"/>
                  <a:gd name="T7" fmla="*/ 25 h 75"/>
                  <a:gd name="T8" fmla="*/ 56 w 132"/>
                  <a:gd name="T9" fmla="*/ 34 h 75"/>
                  <a:gd name="T10" fmla="*/ 21 w 132"/>
                  <a:gd name="T11" fmla="*/ 61 h 75"/>
                  <a:gd name="T12" fmla="*/ 44 w 132"/>
                  <a:gd name="T13" fmla="*/ 61 h 75"/>
                  <a:gd name="T14" fmla="*/ 78 w 132"/>
                  <a:gd name="T15" fmla="*/ 61 h 75"/>
                  <a:gd name="T16" fmla="*/ 94 w 132"/>
                  <a:gd name="T17" fmla="*/ 75 h 75"/>
                  <a:gd name="T18" fmla="*/ 100 w 132"/>
                  <a:gd name="T19" fmla="*/ 70 h 75"/>
                  <a:gd name="T20" fmla="*/ 103 w 132"/>
                  <a:gd name="T21" fmla="*/ 67 h 75"/>
                  <a:gd name="T22" fmla="*/ 67 w 132"/>
                  <a:gd name="T23" fmla="*/ 34 h 75"/>
                  <a:gd name="T24" fmla="*/ 76 w 132"/>
                  <a:gd name="T25" fmla="*/ 28 h 75"/>
                  <a:gd name="T26" fmla="*/ 95 w 132"/>
                  <a:gd name="T27" fmla="*/ 34 h 75"/>
                  <a:gd name="T28" fmla="*/ 117 w 132"/>
                  <a:gd name="T29" fmla="*/ 21 h 75"/>
                  <a:gd name="T30" fmla="*/ 125 w 132"/>
                  <a:gd name="T31" fmla="*/ 17 h 75"/>
                  <a:gd name="T32" fmla="*/ 132 w 132"/>
                  <a:gd name="T33" fmla="*/ 17 h 75"/>
                  <a:gd name="T34" fmla="*/ 98 w 132"/>
                  <a:gd name="T35" fmla="*/ 0 h 75"/>
                  <a:gd name="T36" fmla="*/ 71 w 132"/>
                  <a:gd name="T37" fmla="*/ 17 h 75"/>
                  <a:gd name="T38" fmla="*/ 72 w 132"/>
                  <a:gd name="T39" fmla="*/ 22 h 75"/>
                  <a:gd name="T40" fmla="*/ 101 w 132"/>
                  <a:gd name="T41" fmla="*/ 14 h 75"/>
                  <a:gd name="T42" fmla="*/ 101 w 132"/>
                  <a:gd name="T43" fmla="*/ 17 h 75"/>
                  <a:gd name="T44" fmla="*/ 89 w 132"/>
                  <a:gd name="T45" fmla="*/ 19 h 75"/>
                  <a:gd name="T46" fmla="*/ 81 w 132"/>
                  <a:gd name="T47" fmla="*/ 21 h 75"/>
                  <a:gd name="T48" fmla="*/ 74 w 132"/>
                  <a:gd name="T49" fmla="*/ 25 h 75"/>
                  <a:gd name="T50" fmla="*/ 74 w 132"/>
                  <a:gd name="T51" fmla="*/ 25 h 75"/>
                  <a:gd name="T52" fmla="*/ 68 w 132"/>
                  <a:gd name="T53" fmla="*/ 29 h 75"/>
                  <a:gd name="T54" fmla="*/ 63 w 132"/>
                  <a:gd name="T55" fmla="*/ 34 h 75"/>
                  <a:gd name="T56" fmla="*/ 63 w 132"/>
                  <a:gd name="T57" fmla="*/ 34 h 75"/>
                  <a:gd name="T58" fmla="*/ 63 w 132"/>
                  <a:gd name="T59" fmla="*/ 34 h 75"/>
                  <a:gd name="T60" fmla="*/ 61 w 132"/>
                  <a:gd name="T61" fmla="*/ 38 h 75"/>
                  <a:gd name="T62" fmla="*/ 60 w 132"/>
                  <a:gd name="T63" fmla="*/ 39 h 75"/>
                  <a:gd name="T64" fmla="*/ 59 w 132"/>
                  <a:gd name="T65" fmla="*/ 41 h 75"/>
                  <a:gd name="T66" fmla="*/ 58 w 132"/>
                  <a:gd name="T67" fmla="*/ 47 h 75"/>
                  <a:gd name="T68" fmla="*/ 54 w 132"/>
                  <a:gd name="T69" fmla="*/ 47 h 75"/>
                  <a:gd name="T70" fmla="*/ 57 w 132"/>
                  <a:gd name="T71" fmla="*/ 37 h 75"/>
                  <a:gd name="T72" fmla="*/ 59 w 132"/>
                  <a:gd name="T73" fmla="*/ 34 h 75"/>
                  <a:gd name="T74" fmla="*/ 60 w 132"/>
                  <a:gd name="T75" fmla="*/ 33 h 75"/>
                  <a:gd name="T76" fmla="*/ 50 w 132"/>
                  <a:gd name="T77" fmla="*/ 22 h 75"/>
                  <a:gd name="T78" fmla="*/ 21 w 132"/>
                  <a:gd name="T79" fmla="*/ 14 h 75"/>
                  <a:gd name="T80" fmla="*/ 21 w 132"/>
                  <a:gd name="T81" fmla="*/ 10 h 75"/>
                  <a:gd name="T82" fmla="*/ 51 w 132"/>
                  <a:gd name="T83" fmla="*/ 19 h 75"/>
                  <a:gd name="T84" fmla="*/ 51 w 132"/>
                  <a:gd name="T85" fmla="*/ 17 h 75"/>
                  <a:gd name="T86" fmla="*/ 31 w 132"/>
                  <a:gd name="T87" fmla="*/ 4 h 75"/>
                  <a:gd name="T88" fmla="*/ 0 w 132"/>
                  <a:gd name="T89" fmla="*/ 17 h 75"/>
                  <a:gd name="T90" fmla="*/ 4 w 132"/>
                  <a:gd name="T91" fmla="*/ 17 h 75"/>
                  <a:gd name="T92" fmla="*/ 11 w 132"/>
                  <a:gd name="T93"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75">
                    <a:moveTo>
                      <a:pt x="11" y="21"/>
                    </a:moveTo>
                    <a:cubicBezTo>
                      <a:pt x="11" y="22"/>
                      <a:pt x="16" y="26"/>
                      <a:pt x="17" y="27"/>
                    </a:cubicBezTo>
                    <a:cubicBezTo>
                      <a:pt x="21" y="29"/>
                      <a:pt x="26" y="31"/>
                      <a:pt x="31" y="31"/>
                    </a:cubicBezTo>
                    <a:cubicBezTo>
                      <a:pt x="38" y="31"/>
                      <a:pt x="44" y="28"/>
                      <a:pt x="48" y="25"/>
                    </a:cubicBezTo>
                    <a:cubicBezTo>
                      <a:pt x="52" y="27"/>
                      <a:pt x="55" y="31"/>
                      <a:pt x="56" y="34"/>
                    </a:cubicBezTo>
                    <a:cubicBezTo>
                      <a:pt x="40" y="36"/>
                      <a:pt x="27" y="47"/>
                      <a:pt x="21" y="61"/>
                    </a:cubicBezTo>
                    <a:cubicBezTo>
                      <a:pt x="44" y="61"/>
                      <a:pt x="44" y="61"/>
                      <a:pt x="44" y="61"/>
                    </a:cubicBezTo>
                    <a:cubicBezTo>
                      <a:pt x="78" y="61"/>
                      <a:pt x="78" y="61"/>
                      <a:pt x="78" y="61"/>
                    </a:cubicBezTo>
                    <a:cubicBezTo>
                      <a:pt x="86" y="61"/>
                      <a:pt x="93" y="67"/>
                      <a:pt x="94" y="75"/>
                    </a:cubicBezTo>
                    <a:cubicBezTo>
                      <a:pt x="100" y="70"/>
                      <a:pt x="100" y="70"/>
                      <a:pt x="100" y="70"/>
                    </a:cubicBezTo>
                    <a:cubicBezTo>
                      <a:pt x="101" y="69"/>
                      <a:pt x="102" y="68"/>
                      <a:pt x="103" y="67"/>
                    </a:cubicBezTo>
                    <a:cubicBezTo>
                      <a:pt x="99" y="50"/>
                      <a:pt x="85" y="37"/>
                      <a:pt x="67" y="34"/>
                    </a:cubicBezTo>
                    <a:cubicBezTo>
                      <a:pt x="70" y="32"/>
                      <a:pt x="73" y="30"/>
                      <a:pt x="76" y="28"/>
                    </a:cubicBezTo>
                    <a:cubicBezTo>
                      <a:pt x="81" y="31"/>
                      <a:pt x="87" y="34"/>
                      <a:pt x="95" y="34"/>
                    </a:cubicBezTo>
                    <a:cubicBezTo>
                      <a:pt x="108" y="34"/>
                      <a:pt x="116" y="22"/>
                      <a:pt x="117" y="21"/>
                    </a:cubicBezTo>
                    <a:cubicBezTo>
                      <a:pt x="119" y="19"/>
                      <a:pt x="122" y="17"/>
                      <a:pt x="125" y="17"/>
                    </a:cubicBezTo>
                    <a:cubicBezTo>
                      <a:pt x="126" y="17"/>
                      <a:pt x="131" y="17"/>
                      <a:pt x="132" y="17"/>
                    </a:cubicBezTo>
                    <a:cubicBezTo>
                      <a:pt x="125" y="7"/>
                      <a:pt x="118" y="0"/>
                      <a:pt x="98" y="0"/>
                    </a:cubicBezTo>
                    <a:cubicBezTo>
                      <a:pt x="81" y="0"/>
                      <a:pt x="71" y="8"/>
                      <a:pt x="71" y="17"/>
                    </a:cubicBezTo>
                    <a:cubicBezTo>
                      <a:pt x="71" y="19"/>
                      <a:pt x="71" y="21"/>
                      <a:pt x="72" y="22"/>
                    </a:cubicBezTo>
                    <a:cubicBezTo>
                      <a:pt x="80" y="17"/>
                      <a:pt x="91" y="14"/>
                      <a:pt x="101" y="14"/>
                    </a:cubicBezTo>
                    <a:cubicBezTo>
                      <a:pt x="101" y="17"/>
                      <a:pt x="101" y="17"/>
                      <a:pt x="101" y="17"/>
                    </a:cubicBezTo>
                    <a:cubicBezTo>
                      <a:pt x="97" y="17"/>
                      <a:pt x="93" y="18"/>
                      <a:pt x="89" y="19"/>
                    </a:cubicBezTo>
                    <a:cubicBezTo>
                      <a:pt x="86" y="19"/>
                      <a:pt x="84" y="20"/>
                      <a:pt x="81" y="21"/>
                    </a:cubicBezTo>
                    <a:cubicBezTo>
                      <a:pt x="79" y="22"/>
                      <a:pt x="77" y="23"/>
                      <a:pt x="74" y="25"/>
                    </a:cubicBezTo>
                    <a:cubicBezTo>
                      <a:pt x="74" y="25"/>
                      <a:pt x="74" y="25"/>
                      <a:pt x="74" y="25"/>
                    </a:cubicBezTo>
                    <a:cubicBezTo>
                      <a:pt x="72" y="26"/>
                      <a:pt x="70" y="28"/>
                      <a:pt x="68" y="29"/>
                    </a:cubicBezTo>
                    <a:cubicBezTo>
                      <a:pt x="66" y="31"/>
                      <a:pt x="65" y="32"/>
                      <a:pt x="63" y="34"/>
                    </a:cubicBezTo>
                    <a:cubicBezTo>
                      <a:pt x="63" y="34"/>
                      <a:pt x="63" y="34"/>
                      <a:pt x="63" y="34"/>
                    </a:cubicBezTo>
                    <a:cubicBezTo>
                      <a:pt x="63" y="34"/>
                      <a:pt x="63" y="34"/>
                      <a:pt x="63" y="34"/>
                    </a:cubicBezTo>
                    <a:cubicBezTo>
                      <a:pt x="62" y="35"/>
                      <a:pt x="61" y="36"/>
                      <a:pt x="61" y="38"/>
                    </a:cubicBezTo>
                    <a:cubicBezTo>
                      <a:pt x="60" y="38"/>
                      <a:pt x="60" y="39"/>
                      <a:pt x="60" y="39"/>
                    </a:cubicBezTo>
                    <a:cubicBezTo>
                      <a:pt x="59" y="40"/>
                      <a:pt x="59" y="40"/>
                      <a:pt x="59" y="41"/>
                    </a:cubicBezTo>
                    <a:cubicBezTo>
                      <a:pt x="58" y="43"/>
                      <a:pt x="58" y="45"/>
                      <a:pt x="58" y="47"/>
                    </a:cubicBezTo>
                    <a:cubicBezTo>
                      <a:pt x="54" y="47"/>
                      <a:pt x="54" y="47"/>
                      <a:pt x="54" y="47"/>
                    </a:cubicBezTo>
                    <a:cubicBezTo>
                      <a:pt x="54" y="44"/>
                      <a:pt x="55" y="40"/>
                      <a:pt x="57" y="37"/>
                    </a:cubicBezTo>
                    <a:cubicBezTo>
                      <a:pt x="58" y="36"/>
                      <a:pt x="58" y="35"/>
                      <a:pt x="59" y="34"/>
                    </a:cubicBezTo>
                    <a:cubicBezTo>
                      <a:pt x="59" y="34"/>
                      <a:pt x="59" y="34"/>
                      <a:pt x="60" y="33"/>
                    </a:cubicBezTo>
                    <a:cubicBezTo>
                      <a:pt x="58" y="29"/>
                      <a:pt x="54" y="25"/>
                      <a:pt x="50" y="22"/>
                    </a:cubicBezTo>
                    <a:cubicBezTo>
                      <a:pt x="43" y="17"/>
                      <a:pt x="32" y="14"/>
                      <a:pt x="21" y="14"/>
                    </a:cubicBezTo>
                    <a:cubicBezTo>
                      <a:pt x="21" y="10"/>
                      <a:pt x="21" y="10"/>
                      <a:pt x="21" y="10"/>
                    </a:cubicBezTo>
                    <a:cubicBezTo>
                      <a:pt x="32" y="10"/>
                      <a:pt x="43" y="14"/>
                      <a:pt x="51" y="19"/>
                    </a:cubicBezTo>
                    <a:cubicBezTo>
                      <a:pt x="51" y="18"/>
                      <a:pt x="51" y="18"/>
                      <a:pt x="51" y="17"/>
                    </a:cubicBezTo>
                    <a:cubicBezTo>
                      <a:pt x="51" y="10"/>
                      <a:pt x="44" y="4"/>
                      <a:pt x="31" y="4"/>
                    </a:cubicBezTo>
                    <a:cubicBezTo>
                      <a:pt x="14" y="4"/>
                      <a:pt x="4" y="10"/>
                      <a:pt x="0" y="17"/>
                    </a:cubicBezTo>
                    <a:cubicBezTo>
                      <a:pt x="4" y="17"/>
                      <a:pt x="4" y="17"/>
                      <a:pt x="4" y="17"/>
                    </a:cubicBezTo>
                    <a:cubicBezTo>
                      <a:pt x="7" y="17"/>
                      <a:pt x="9" y="19"/>
                      <a:pt x="11" y="21"/>
                    </a:cubicBezTo>
                  </a:path>
                </a:pathLst>
              </a:custGeom>
              <a:solidFill>
                <a:srgbClr val="0072DA"/>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1">
                <a:extLst>
                  <a:ext uri="{FF2B5EF4-FFF2-40B4-BE49-F238E27FC236}">
                    <a16:creationId xmlns:a16="http://schemas.microsoft.com/office/drawing/2014/main" id="{C92CCE7E-66E5-E77D-8DA9-B930D85FD9AC}"/>
                  </a:ext>
                </a:extLst>
              </p:cNvPr>
              <p:cNvSpPr>
                <a:spLocks/>
              </p:cNvSpPr>
              <p:nvPr/>
            </p:nvSpPr>
            <p:spPr bwMode="auto">
              <a:xfrm>
                <a:off x="7648013" y="5582056"/>
                <a:ext cx="268608" cy="150294"/>
              </a:xfrm>
              <a:custGeom>
                <a:avLst/>
                <a:gdLst>
                  <a:gd name="T0" fmla="*/ 179 w 190"/>
                  <a:gd name="T1" fmla="*/ 3 h 80"/>
                  <a:gd name="T2" fmla="*/ 173 w 190"/>
                  <a:gd name="T3" fmla="*/ 4 h 80"/>
                  <a:gd name="T4" fmla="*/ 169 w 190"/>
                  <a:gd name="T5" fmla="*/ 3 h 80"/>
                  <a:gd name="T6" fmla="*/ 162 w 190"/>
                  <a:gd name="T7" fmla="*/ 6 h 80"/>
                  <a:gd name="T8" fmla="*/ 142 w 190"/>
                  <a:gd name="T9" fmla="*/ 27 h 80"/>
                  <a:gd name="T10" fmla="*/ 111 w 190"/>
                  <a:gd name="T11" fmla="*/ 27 h 80"/>
                  <a:gd name="T12" fmla="*/ 98 w 190"/>
                  <a:gd name="T13" fmla="*/ 20 h 80"/>
                  <a:gd name="T14" fmla="*/ 135 w 190"/>
                  <a:gd name="T15" fmla="*/ 20 h 80"/>
                  <a:gd name="T16" fmla="*/ 145 w 190"/>
                  <a:gd name="T17" fmla="*/ 10 h 80"/>
                  <a:gd name="T18" fmla="*/ 135 w 190"/>
                  <a:gd name="T19" fmla="*/ 0 h 80"/>
                  <a:gd name="T20" fmla="*/ 101 w 190"/>
                  <a:gd name="T21" fmla="*/ 0 h 80"/>
                  <a:gd name="T22" fmla="*/ 61 w 190"/>
                  <a:gd name="T23" fmla="*/ 0 h 80"/>
                  <a:gd name="T24" fmla="*/ 0 w 190"/>
                  <a:gd name="T25" fmla="*/ 30 h 80"/>
                  <a:gd name="T26" fmla="*/ 0 w 190"/>
                  <a:gd name="T27" fmla="*/ 80 h 80"/>
                  <a:gd name="T28" fmla="*/ 68 w 190"/>
                  <a:gd name="T29" fmla="*/ 47 h 80"/>
                  <a:gd name="T30" fmla="*/ 91 w 190"/>
                  <a:gd name="T31" fmla="*/ 57 h 80"/>
                  <a:gd name="T32" fmla="*/ 148 w 190"/>
                  <a:gd name="T33" fmla="*/ 57 h 80"/>
                  <a:gd name="T34" fmla="*/ 186 w 190"/>
                  <a:gd name="T35" fmla="*/ 20 h 80"/>
                  <a:gd name="T36" fmla="*/ 186 w 190"/>
                  <a:gd name="T37" fmla="*/ 6 h 80"/>
                  <a:gd name="T38" fmla="*/ 179 w 190"/>
                  <a:gd name="T39" fmla="*/ 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0" h="80">
                    <a:moveTo>
                      <a:pt x="179" y="3"/>
                    </a:moveTo>
                    <a:cubicBezTo>
                      <a:pt x="177" y="3"/>
                      <a:pt x="175" y="3"/>
                      <a:pt x="173" y="4"/>
                    </a:cubicBezTo>
                    <a:cubicBezTo>
                      <a:pt x="172" y="4"/>
                      <a:pt x="170" y="3"/>
                      <a:pt x="169" y="3"/>
                    </a:cubicBezTo>
                    <a:cubicBezTo>
                      <a:pt x="166" y="3"/>
                      <a:pt x="164" y="4"/>
                      <a:pt x="162" y="6"/>
                    </a:cubicBezTo>
                    <a:cubicBezTo>
                      <a:pt x="142" y="27"/>
                      <a:pt x="142" y="27"/>
                      <a:pt x="142" y="27"/>
                    </a:cubicBezTo>
                    <a:cubicBezTo>
                      <a:pt x="111" y="27"/>
                      <a:pt x="111" y="27"/>
                      <a:pt x="111" y="27"/>
                    </a:cubicBezTo>
                    <a:cubicBezTo>
                      <a:pt x="98" y="20"/>
                      <a:pt x="98" y="20"/>
                      <a:pt x="98" y="20"/>
                    </a:cubicBezTo>
                    <a:cubicBezTo>
                      <a:pt x="135" y="20"/>
                      <a:pt x="135" y="20"/>
                      <a:pt x="135" y="20"/>
                    </a:cubicBezTo>
                    <a:cubicBezTo>
                      <a:pt x="140" y="20"/>
                      <a:pt x="145" y="15"/>
                      <a:pt x="145" y="10"/>
                    </a:cubicBezTo>
                    <a:cubicBezTo>
                      <a:pt x="145" y="4"/>
                      <a:pt x="140" y="0"/>
                      <a:pt x="135" y="0"/>
                    </a:cubicBezTo>
                    <a:cubicBezTo>
                      <a:pt x="101" y="0"/>
                      <a:pt x="101" y="0"/>
                      <a:pt x="101" y="0"/>
                    </a:cubicBezTo>
                    <a:cubicBezTo>
                      <a:pt x="61" y="0"/>
                      <a:pt x="61" y="0"/>
                      <a:pt x="61" y="0"/>
                    </a:cubicBezTo>
                    <a:cubicBezTo>
                      <a:pt x="0" y="30"/>
                      <a:pt x="0" y="30"/>
                      <a:pt x="0" y="30"/>
                    </a:cubicBezTo>
                    <a:cubicBezTo>
                      <a:pt x="0" y="80"/>
                      <a:pt x="0" y="80"/>
                      <a:pt x="0" y="80"/>
                    </a:cubicBezTo>
                    <a:cubicBezTo>
                      <a:pt x="68" y="47"/>
                      <a:pt x="68" y="47"/>
                      <a:pt x="68" y="47"/>
                    </a:cubicBezTo>
                    <a:cubicBezTo>
                      <a:pt x="91" y="57"/>
                      <a:pt x="91" y="57"/>
                      <a:pt x="91" y="57"/>
                    </a:cubicBezTo>
                    <a:cubicBezTo>
                      <a:pt x="148" y="57"/>
                      <a:pt x="148" y="57"/>
                      <a:pt x="148" y="57"/>
                    </a:cubicBezTo>
                    <a:cubicBezTo>
                      <a:pt x="186" y="20"/>
                      <a:pt x="186" y="20"/>
                      <a:pt x="186" y="20"/>
                    </a:cubicBezTo>
                    <a:cubicBezTo>
                      <a:pt x="190" y="16"/>
                      <a:pt x="190" y="10"/>
                      <a:pt x="186" y="6"/>
                    </a:cubicBezTo>
                    <a:cubicBezTo>
                      <a:pt x="184" y="4"/>
                      <a:pt x="181" y="3"/>
                      <a:pt x="179" y="3"/>
                    </a:cubicBezTo>
                  </a:path>
                </a:pathLst>
              </a:custGeom>
              <a:solidFill>
                <a:srgbClr val="0072DA"/>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208" name="그룹 3207">
            <a:extLst>
              <a:ext uri="{FF2B5EF4-FFF2-40B4-BE49-F238E27FC236}">
                <a16:creationId xmlns:a16="http://schemas.microsoft.com/office/drawing/2014/main" id="{D551F308-CEB4-A825-E883-A5263EA59719}"/>
              </a:ext>
            </a:extLst>
          </p:cNvPr>
          <p:cNvGrpSpPr/>
          <p:nvPr/>
        </p:nvGrpSpPr>
        <p:grpSpPr>
          <a:xfrm>
            <a:off x="5727334" y="4863765"/>
            <a:ext cx="400050" cy="396078"/>
            <a:chOff x="5836516" y="4802350"/>
            <a:chExt cx="400050" cy="396078"/>
          </a:xfrm>
        </p:grpSpPr>
        <p:sp>
          <p:nvSpPr>
            <p:cNvPr id="26" name="타원 25">
              <a:extLst>
                <a:ext uri="{FF2B5EF4-FFF2-40B4-BE49-F238E27FC236}">
                  <a16:creationId xmlns:a16="http://schemas.microsoft.com/office/drawing/2014/main" id="{838BC5F7-16A1-DC50-CD45-824E39A553BD}"/>
                </a:ext>
              </a:extLst>
            </p:cNvPr>
            <p:cNvSpPr/>
            <p:nvPr/>
          </p:nvSpPr>
          <p:spPr>
            <a:xfrm>
              <a:off x="5836516" y="4802350"/>
              <a:ext cx="400050" cy="396078"/>
            </a:xfrm>
            <a:prstGeom prst="ellipse">
              <a:avLst/>
            </a:prstGeom>
            <a:solidFill>
              <a:schemeClr val="bg1"/>
            </a:solidFill>
            <a:ln w="12700">
              <a:solidFill>
                <a:srgbClr val="007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53" name="Group 1">
              <a:extLst>
                <a:ext uri="{FF2B5EF4-FFF2-40B4-BE49-F238E27FC236}">
                  <a16:creationId xmlns:a16="http://schemas.microsoft.com/office/drawing/2014/main" id="{83D4C566-13A5-848D-D0CB-5010E3A93DB6}"/>
                </a:ext>
              </a:extLst>
            </p:cNvPr>
            <p:cNvGrpSpPr/>
            <p:nvPr/>
          </p:nvGrpSpPr>
          <p:grpSpPr>
            <a:xfrm>
              <a:off x="5919931" y="4868552"/>
              <a:ext cx="233220" cy="245528"/>
              <a:chOff x="8255000" y="2497138"/>
              <a:chExt cx="739775" cy="760413"/>
            </a:xfrm>
            <a:solidFill>
              <a:srgbClr val="0072DA"/>
            </a:solidFill>
          </p:grpSpPr>
          <p:sp>
            <p:nvSpPr>
              <p:cNvPr id="54" name="Freeform 27">
                <a:extLst>
                  <a:ext uri="{FF2B5EF4-FFF2-40B4-BE49-F238E27FC236}">
                    <a16:creationId xmlns:a16="http://schemas.microsoft.com/office/drawing/2014/main" id="{CBDBE599-36A0-7D81-DD33-1F5285ED9451}"/>
                  </a:ext>
                </a:extLst>
              </p:cNvPr>
              <p:cNvSpPr>
                <a:spLocks noEditPoints="1"/>
              </p:cNvSpPr>
              <p:nvPr/>
            </p:nvSpPr>
            <p:spPr bwMode="auto">
              <a:xfrm>
                <a:off x="8413750" y="2497138"/>
                <a:ext cx="419100" cy="479425"/>
              </a:xfrm>
              <a:custGeom>
                <a:avLst/>
                <a:gdLst>
                  <a:gd name="T0" fmla="*/ 56 w 111"/>
                  <a:gd name="T1" fmla="*/ 17 h 127"/>
                  <a:gd name="T2" fmla="*/ 94 w 111"/>
                  <a:gd name="T3" fmla="*/ 56 h 127"/>
                  <a:gd name="T4" fmla="*/ 56 w 111"/>
                  <a:gd name="T5" fmla="*/ 94 h 127"/>
                  <a:gd name="T6" fmla="*/ 17 w 111"/>
                  <a:gd name="T7" fmla="*/ 56 h 127"/>
                  <a:gd name="T8" fmla="*/ 56 w 111"/>
                  <a:gd name="T9" fmla="*/ 17 h 127"/>
                  <a:gd name="T10" fmla="*/ 92 w 111"/>
                  <a:gd name="T11" fmla="*/ 20 h 127"/>
                  <a:gd name="T12" fmla="*/ 20 w 111"/>
                  <a:gd name="T13" fmla="*/ 20 h 127"/>
                  <a:gd name="T14" fmla="*/ 20 w 111"/>
                  <a:gd name="T15" fmla="*/ 92 h 127"/>
                  <a:gd name="T16" fmla="*/ 56 w 111"/>
                  <a:gd name="T17" fmla="*/ 127 h 127"/>
                  <a:gd name="T18" fmla="*/ 92 w 111"/>
                  <a:gd name="T19" fmla="*/ 92 h 127"/>
                  <a:gd name="T20" fmla="*/ 92 w 111"/>
                  <a:gd name="T21" fmla="*/ 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27">
                    <a:moveTo>
                      <a:pt x="56" y="17"/>
                    </a:moveTo>
                    <a:cubicBezTo>
                      <a:pt x="77" y="17"/>
                      <a:pt x="94" y="35"/>
                      <a:pt x="94" y="56"/>
                    </a:cubicBezTo>
                    <a:cubicBezTo>
                      <a:pt x="94" y="77"/>
                      <a:pt x="77" y="94"/>
                      <a:pt x="56" y="94"/>
                    </a:cubicBezTo>
                    <a:cubicBezTo>
                      <a:pt x="34" y="94"/>
                      <a:pt x="17" y="77"/>
                      <a:pt x="17" y="56"/>
                    </a:cubicBezTo>
                    <a:cubicBezTo>
                      <a:pt x="17" y="35"/>
                      <a:pt x="34" y="17"/>
                      <a:pt x="56" y="17"/>
                    </a:cubicBezTo>
                    <a:close/>
                    <a:moveTo>
                      <a:pt x="92" y="20"/>
                    </a:moveTo>
                    <a:cubicBezTo>
                      <a:pt x="72" y="0"/>
                      <a:pt x="40" y="0"/>
                      <a:pt x="20" y="20"/>
                    </a:cubicBezTo>
                    <a:cubicBezTo>
                      <a:pt x="0" y="40"/>
                      <a:pt x="0" y="72"/>
                      <a:pt x="20" y="92"/>
                    </a:cubicBezTo>
                    <a:cubicBezTo>
                      <a:pt x="56" y="127"/>
                      <a:pt x="56" y="127"/>
                      <a:pt x="56" y="127"/>
                    </a:cubicBezTo>
                    <a:cubicBezTo>
                      <a:pt x="92" y="92"/>
                      <a:pt x="92" y="92"/>
                      <a:pt x="92" y="92"/>
                    </a:cubicBezTo>
                    <a:cubicBezTo>
                      <a:pt x="111" y="72"/>
                      <a:pt x="111" y="4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84B87861-C1F0-3339-9962-CD24886DB869}"/>
                  </a:ext>
                </a:extLst>
              </p:cNvPr>
              <p:cNvSpPr>
                <a:spLocks noEditPoints="1"/>
              </p:cNvSpPr>
              <p:nvPr/>
            </p:nvSpPr>
            <p:spPr bwMode="auto">
              <a:xfrm>
                <a:off x="8567738" y="2595563"/>
                <a:ext cx="114300" cy="211138"/>
              </a:xfrm>
              <a:custGeom>
                <a:avLst/>
                <a:gdLst>
                  <a:gd name="T0" fmla="*/ 17 w 30"/>
                  <a:gd name="T1" fmla="*/ 56 h 56"/>
                  <a:gd name="T2" fmla="*/ 17 w 30"/>
                  <a:gd name="T3" fmla="*/ 50 h 56"/>
                  <a:gd name="T4" fmla="*/ 26 w 30"/>
                  <a:gd name="T5" fmla="*/ 45 h 56"/>
                  <a:gd name="T6" fmla="*/ 30 w 30"/>
                  <a:gd name="T7" fmla="*/ 36 h 56"/>
                  <a:gd name="T8" fmla="*/ 27 w 30"/>
                  <a:gd name="T9" fmla="*/ 28 h 56"/>
                  <a:gd name="T10" fmla="*/ 17 w 30"/>
                  <a:gd name="T11" fmla="*/ 22 h 56"/>
                  <a:gd name="T12" fmla="*/ 17 w 30"/>
                  <a:gd name="T13" fmla="*/ 10 h 56"/>
                  <a:gd name="T14" fmla="*/ 21 w 30"/>
                  <a:gd name="T15" fmla="*/ 15 h 56"/>
                  <a:gd name="T16" fmla="*/ 29 w 30"/>
                  <a:gd name="T17" fmla="*/ 14 h 56"/>
                  <a:gd name="T18" fmla="*/ 25 w 30"/>
                  <a:gd name="T19" fmla="*/ 7 h 56"/>
                  <a:gd name="T20" fmla="*/ 17 w 30"/>
                  <a:gd name="T21" fmla="*/ 3 h 56"/>
                  <a:gd name="T22" fmla="*/ 17 w 30"/>
                  <a:gd name="T23" fmla="*/ 0 h 56"/>
                  <a:gd name="T24" fmla="*/ 13 w 30"/>
                  <a:gd name="T25" fmla="*/ 0 h 56"/>
                  <a:gd name="T26" fmla="*/ 13 w 30"/>
                  <a:gd name="T27" fmla="*/ 3 h 56"/>
                  <a:gd name="T28" fmla="*/ 4 w 30"/>
                  <a:gd name="T29" fmla="*/ 7 h 56"/>
                  <a:gd name="T30" fmla="*/ 1 w 30"/>
                  <a:gd name="T31" fmla="*/ 16 h 56"/>
                  <a:gd name="T32" fmla="*/ 4 w 30"/>
                  <a:gd name="T33" fmla="*/ 25 h 56"/>
                  <a:gd name="T34" fmla="*/ 13 w 30"/>
                  <a:gd name="T35" fmla="*/ 30 h 56"/>
                  <a:gd name="T36" fmla="*/ 13 w 30"/>
                  <a:gd name="T37" fmla="*/ 43 h 56"/>
                  <a:gd name="T38" fmla="*/ 9 w 30"/>
                  <a:gd name="T39" fmla="*/ 40 h 56"/>
                  <a:gd name="T40" fmla="*/ 8 w 30"/>
                  <a:gd name="T41" fmla="*/ 36 h 56"/>
                  <a:gd name="T42" fmla="*/ 0 w 30"/>
                  <a:gd name="T43" fmla="*/ 37 h 56"/>
                  <a:gd name="T44" fmla="*/ 4 w 30"/>
                  <a:gd name="T45" fmla="*/ 46 h 56"/>
                  <a:gd name="T46" fmla="*/ 13 w 30"/>
                  <a:gd name="T47" fmla="*/ 50 h 56"/>
                  <a:gd name="T48" fmla="*/ 13 w 30"/>
                  <a:gd name="T49" fmla="*/ 56 h 56"/>
                  <a:gd name="T50" fmla="*/ 17 w 30"/>
                  <a:gd name="T51" fmla="*/ 56 h 56"/>
                  <a:gd name="T52" fmla="*/ 17 w 30"/>
                  <a:gd name="T53" fmla="*/ 31 h 56"/>
                  <a:gd name="T54" fmla="*/ 21 w 30"/>
                  <a:gd name="T55" fmla="*/ 33 h 56"/>
                  <a:gd name="T56" fmla="*/ 22 w 30"/>
                  <a:gd name="T57" fmla="*/ 37 h 56"/>
                  <a:gd name="T58" fmla="*/ 21 w 30"/>
                  <a:gd name="T59" fmla="*/ 41 h 56"/>
                  <a:gd name="T60" fmla="*/ 17 w 30"/>
                  <a:gd name="T61" fmla="*/ 43 h 56"/>
                  <a:gd name="T62" fmla="*/ 17 w 30"/>
                  <a:gd name="T63" fmla="*/ 31 h 56"/>
                  <a:gd name="T64" fmla="*/ 10 w 30"/>
                  <a:gd name="T65" fmla="*/ 19 h 56"/>
                  <a:gd name="T66" fmla="*/ 9 w 30"/>
                  <a:gd name="T67" fmla="*/ 16 h 56"/>
                  <a:gd name="T68" fmla="*/ 10 w 30"/>
                  <a:gd name="T69" fmla="*/ 12 h 56"/>
                  <a:gd name="T70" fmla="*/ 13 w 30"/>
                  <a:gd name="T71" fmla="*/ 10 h 56"/>
                  <a:gd name="T72" fmla="*/ 13 w 30"/>
                  <a:gd name="T73" fmla="*/ 21 h 56"/>
                  <a:gd name="T74" fmla="*/ 10 w 30"/>
                  <a:gd name="T75"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56">
                    <a:moveTo>
                      <a:pt x="17" y="56"/>
                    </a:moveTo>
                    <a:cubicBezTo>
                      <a:pt x="17" y="50"/>
                      <a:pt x="17" y="50"/>
                      <a:pt x="17" y="50"/>
                    </a:cubicBezTo>
                    <a:cubicBezTo>
                      <a:pt x="21" y="50"/>
                      <a:pt x="24" y="48"/>
                      <a:pt x="26" y="45"/>
                    </a:cubicBezTo>
                    <a:cubicBezTo>
                      <a:pt x="29" y="43"/>
                      <a:pt x="30" y="40"/>
                      <a:pt x="30" y="36"/>
                    </a:cubicBezTo>
                    <a:cubicBezTo>
                      <a:pt x="30" y="33"/>
                      <a:pt x="29" y="30"/>
                      <a:pt x="27" y="28"/>
                    </a:cubicBezTo>
                    <a:cubicBezTo>
                      <a:pt x="25" y="26"/>
                      <a:pt x="22" y="24"/>
                      <a:pt x="17" y="22"/>
                    </a:cubicBezTo>
                    <a:cubicBezTo>
                      <a:pt x="17" y="10"/>
                      <a:pt x="17" y="10"/>
                      <a:pt x="17" y="10"/>
                    </a:cubicBezTo>
                    <a:cubicBezTo>
                      <a:pt x="19" y="11"/>
                      <a:pt x="20" y="13"/>
                      <a:pt x="21" y="15"/>
                    </a:cubicBezTo>
                    <a:cubicBezTo>
                      <a:pt x="29" y="14"/>
                      <a:pt x="29" y="14"/>
                      <a:pt x="29" y="14"/>
                    </a:cubicBezTo>
                    <a:cubicBezTo>
                      <a:pt x="28" y="11"/>
                      <a:pt x="27" y="9"/>
                      <a:pt x="25" y="7"/>
                    </a:cubicBezTo>
                    <a:cubicBezTo>
                      <a:pt x="23" y="5"/>
                      <a:pt x="20" y="4"/>
                      <a:pt x="17" y="3"/>
                    </a:cubicBezTo>
                    <a:cubicBezTo>
                      <a:pt x="17" y="0"/>
                      <a:pt x="17" y="0"/>
                      <a:pt x="17" y="0"/>
                    </a:cubicBezTo>
                    <a:cubicBezTo>
                      <a:pt x="13" y="0"/>
                      <a:pt x="13" y="0"/>
                      <a:pt x="13" y="0"/>
                    </a:cubicBezTo>
                    <a:cubicBezTo>
                      <a:pt x="13" y="3"/>
                      <a:pt x="13" y="3"/>
                      <a:pt x="13" y="3"/>
                    </a:cubicBezTo>
                    <a:cubicBezTo>
                      <a:pt x="9" y="4"/>
                      <a:pt x="6" y="5"/>
                      <a:pt x="4" y="7"/>
                    </a:cubicBezTo>
                    <a:cubicBezTo>
                      <a:pt x="2" y="10"/>
                      <a:pt x="1" y="13"/>
                      <a:pt x="1" y="16"/>
                    </a:cubicBezTo>
                    <a:cubicBezTo>
                      <a:pt x="1" y="19"/>
                      <a:pt x="2" y="22"/>
                      <a:pt x="4" y="25"/>
                    </a:cubicBezTo>
                    <a:cubicBezTo>
                      <a:pt x="6" y="27"/>
                      <a:pt x="8" y="29"/>
                      <a:pt x="13" y="30"/>
                    </a:cubicBezTo>
                    <a:cubicBezTo>
                      <a:pt x="13" y="43"/>
                      <a:pt x="13" y="43"/>
                      <a:pt x="13" y="43"/>
                    </a:cubicBezTo>
                    <a:cubicBezTo>
                      <a:pt x="11" y="42"/>
                      <a:pt x="10" y="41"/>
                      <a:pt x="9" y="40"/>
                    </a:cubicBezTo>
                    <a:cubicBezTo>
                      <a:pt x="9" y="39"/>
                      <a:pt x="8" y="38"/>
                      <a:pt x="8" y="36"/>
                    </a:cubicBezTo>
                    <a:cubicBezTo>
                      <a:pt x="0" y="37"/>
                      <a:pt x="0" y="37"/>
                      <a:pt x="0" y="37"/>
                    </a:cubicBezTo>
                    <a:cubicBezTo>
                      <a:pt x="0" y="41"/>
                      <a:pt x="2" y="44"/>
                      <a:pt x="4" y="46"/>
                    </a:cubicBezTo>
                    <a:cubicBezTo>
                      <a:pt x="6" y="48"/>
                      <a:pt x="9" y="50"/>
                      <a:pt x="13" y="50"/>
                    </a:cubicBezTo>
                    <a:cubicBezTo>
                      <a:pt x="13" y="56"/>
                      <a:pt x="13" y="56"/>
                      <a:pt x="13" y="56"/>
                    </a:cubicBezTo>
                    <a:lnTo>
                      <a:pt x="17" y="56"/>
                    </a:lnTo>
                    <a:close/>
                    <a:moveTo>
                      <a:pt x="17" y="31"/>
                    </a:moveTo>
                    <a:cubicBezTo>
                      <a:pt x="19" y="32"/>
                      <a:pt x="20" y="32"/>
                      <a:pt x="21" y="33"/>
                    </a:cubicBezTo>
                    <a:cubicBezTo>
                      <a:pt x="22" y="34"/>
                      <a:pt x="22" y="36"/>
                      <a:pt x="22" y="37"/>
                    </a:cubicBezTo>
                    <a:cubicBezTo>
                      <a:pt x="22" y="39"/>
                      <a:pt x="22" y="40"/>
                      <a:pt x="21" y="41"/>
                    </a:cubicBezTo>
                    <a:cubicBezTo>
                      <a:pt x="20" y="42"/>
                      <a:pt x="19" y="43"/>
                      <a:pt x="17" y="43"/>
                    </a:cubicBezTo>
                    <a:lnTo>
                      <a:pt x="17" y="31"/>
                    </a:lnTo>
                    <a:close/>
                    <a:moveTo>
                      <a:pt x="10" y="19"/>
                    </a:moveTo>
                    <a:cubicBezTo>
                      <a:pt x="9" y="18"/>
                      <a:pt x="9" y="17"/>
                      <a:pt x="9" y="16"/>
                    </a:cubicBezTo>
                    <a:cubicBezTo>
                      <a:pt x="9" y="14"/>
                      <a:pt x="9" y="13"/>
                      <a:pt x="10" y="12"/>
                    </a:cubicBezTo>
                    <a:cubicBezTo>
                      <a:pt x="10" y="11"/>
                      <a:pt x="11" y="11"/>
                      <a:pt x="13" y="10"/>
                    </a:cubicBezTo>
                    <a:cubicBezTo>
                      <a:pt x="13" y="21"/>
                      <a:pt x="13" y="21"/>
                      <a:pt x="13" y="21"/>
                    </a:cubicBezTo>
                    <a:cubicBezTo>
                      <a:pt x="11" y="20"/>
                      <a:pt x="10" y="20"/>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7FA62137-D3AA-FC1C-0EC7-3DB0F469BD34}"/>
                  </a:ext>
                </a:extLst>
              </p:cNvPr>
              <p:cNvSpPr>
                <a:spLocks/>
              </p:cNvSpPr>
              <p:nvPr/>
            </p:nvSpPr>
            <p:spPr bwMode="auto">
              <a:xfrm>
                <a:off x="8255000" y="3116263"/>
                <a:ext cx="739775" cy="141288"/>
              </a:xfrm>
              <a:custGeom>
                <a:avLst/>
                <a:gdLst>
                  <a:gd name="T0" fmla="*/ 309 w 466"/>
                  <a:gd name="T1" fmla="*/ 67 h 89"/>
                  <a:gd name="T2" fmla="*/ 302 w 466"/>
                  <a:gd name="T3" fmla="*/ 70 h 89"/>
                  <a:gd name="T4" fmla="*/ 295 w 466"/>
                  <a:gd name="T5" fmla="*/ 67 h 89"/>
                  <a:gd name="T6" fmla="*/ 140 w 466"/>
                  <a:gd name="T7" fmla="*/ 0 h 89"/>
                  <a:gd name="T8" fmla="*/ 15 w 466"/>
                  <a:gd name="T9" fmla="*/ 55 h 89"/>
                  <a:gd name="T10" fmla="*/ 0 w 466"/>
                  <a:gd name="T11" fmla="*/ 79 h 89"/>
                  <a:gd name="T12" fmla="*/ 138 w 466"/>
                  <a:gd name="T13" fmla="*/ 17 h 89"/>
                  <a:gd name="T14" fmla="*/ 302 w 466"/>
                  <a:gd name="T15" fmla="*/ 89 h 89"/>
                  <a:gd name="T16" fmla="*/ 466 w 466"/>
                  <a:gd name="T17" fmla="*/ 20 h 89"/>
                  <a:gd name="T18" fmla="*/ 456 w 466"/>
                  <a:gd name="T19" fmla="*/ 5 h 89"/>
                  <a:gd name="T20" fmla="*/ 309 w 466"/>
                  <a:gd name="T21" fmla="*/ 6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89">
                    <a:moveTo>
                      <a:pt x="309" y="67"/>
                    </a:moveTo>
                    <a:lnTo>
                      <a:pt x="302" y="70"/>
                    </a:lnTo>
                    <a:lnTo>
                      <a:pt x="295" y="67"/>
                    </a:lnTo>
                    <a:lnTo>
                      <a:pt x="140" y="0"/>
                    </a:lnTo>
                    <a:lnTo>
                      <a:pt x="15" y="55"/>
                    </a:lnTo>
                    <a:lnTo>
                      <a:pt x="0" y="79"/>
                    </a:lnTo>
                    <a:lnTo>
                      <a:pt x="138" y="17"/>
                    </a:lnTo>
                    <a:lnTo>
                      <a:pt x="302" y="89"/>
                    </a:lnTo>
                    <a:lnTo>
                      <a:pt x="466" y="20"/>
                    </a:lnTo>
                    <a:lnTo>
                      <a:pt x="456" y="5"/>
                    </a:lnTo>
                    <a:lnTo>
                      <a:pt x="30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C279A012-F8F6-59DF-587D-4981971B2E65}"/>
                  </a:ext>
                </a:extLst>
              </p:cNvPr>
              <p:cNvSpPr>
                <a:spLocks/>
              </p:cNvSpPr>
              <p:nvPr/>
            </p:nvSpPr>
            <p:spPr bwMode="auto">
              <a:xfrm>
                <a:off x="8474075" y="2905125"/>
                <a:ext cx="249238" cy="290513"/>
              </a:xfrm>
              <a:custGeom>
                <a:avLst/>
                <a:gdLst>
                  <a:gd name="T0" fmla="*/ 135 w 157"/>
                  <a:gd name="T1" fmla="*/ 26 h 183"/>
                  <a:gd name="T2" fmla="*/ 104 w 157"/>
                  <a:gd name="T3" fmla="*/ 57 h 183"/>
                  <a:gd name="T4" fmla="*/ 95 w 157"/>
                  <a:gd name="T5" fmla="*/ 67 h 183"/>
                  <a:gd name="T6" fmla="*/ 83 w 157"/>
                  <a:gd name="T7" fmla="*/ 57 h 183"/>
                  <a:gd name="T8" fmla="*/ 31 w 157"/>
                  <a:gd name="T9" fmla="*/ 0 h 183"/>
                  <a:gd name="T10" fmla="*/ 0 w 157"/>
                  <a:gd name="T11" fmla="*/ 114 h 183"/>
                  <a:gd name="T12" fmla="*/ 157 w 157"/>
                  <a:gd name="T13" fmla="*/ 183 h 183"/>
                  <a:gd name="T14" fmla="*/ 135 w 157"/>
                  <a:gd name="T15" fmla="*/ 26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83">
                    <a:moveTo>
                      <a:pt x="135" y="26"/>
                    </a:moveTo>
                    <a:lnTo>
                      <a:pt x="104" y="57"/>
                    </a:lnTo>
                    <a:lnTo>
                      <a:pt x="95" y="67"/>
                    </a:lnTo>
                    <a:lnTo>
                      <a:pt x="83" y="57"/>
                    </a:lnTo>
                    <a:lnTo>
                      <a:pt x="31" y="0"/>
                    </a:lnTo>
                    <a:lnTo>
                      <a:pt x="0" y="114"/>
                    </a:lnTo>
                    <a:lnTo>
                      <a:pt x="157" y="183"/>
                    </a:lnTo>
                    <a:lnTo>
                      <a:pt x="13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
                <a:extLst>
                  <a:ext uri="{FF2B5EF4-FFF2-40B4-BE49-F238E27FC236}">
                    <a16:creationId xmlns:a16="http://schemas.microsoft.com/office/drawing/2014/main" id="{6A1CF2A5-905D-1AA6-D4AA-DEA303B7891F}"/>
                  </a:ext>
                </a:extLst>
              </p:cNvPr>
              <p:cNvSpPr>
                <a:spLocks/>
              </p:cNvSpPr>
              <p:nvPr/>
            </p:nvSpPr>
            <p:spPr bwMode="auto">
              <a:xfrm>
                <a:off x="8734425" y="2874963"/>
                <a:ext cx="260350" cy="279400"/>
              </a:xfrm>
              <a:custGeom>
                <a:avLst/>
                <a:gdLst>
                  <a:gd name="T0" fmla="*/ 0 w 164"/>
                  <a:gd name="T1" fmla="*/ 31 h 176"/>
                  <a:gd name="T2" fmla="*/ 64 w 164"/>
                  <a:gd name="T3" fmla="*/ 176 h 176"/>
                  <a:gd name="T4" fmla="*/ 164 w 164"/>
                  <a:gd name="T5" fmla="*/ 133 h 176"/>
                  <a:gd name="T6" fmla="*/ 71 w 164"/>
                  <a:gd name="T7" fmla="*/ 0 h 176"/>
                  <a:gd name="T8" fmla="*/ 0 w 164"/>
                  <a:gd name="T9" fmla="*/ 31 h 176"/>
                </a:gdLst>
                <a:ahLst/>
                <a:cxnLst>
                  <a:cxn ang="0">
                    <a:pos x="T0" y="T1"/>
                  </a:cxn>
                  <a:cxn ang="0">
                    <a:pos x="T2" y="T3"/>
                  </a:cxn>
                  <a:cxn ang="0">
                    <a:pos x="T4" y="T5"/>
                  </a:cxn>
                  <a:cxn ang="0">
                    <a:pos x="T6" y="T7"/>
                  </a:cxn>
                  <a:cxn ang="0">
                    <a:pos x="T8" y="T9"/>
                  </a:cxn>
                </a:cxnLst>
                <a:rect l="0" t="0" r="r" b="b"/>
                <a:pathLst>
                  <a:path w="164" h="176">
                    <a:moveTo>
                      <a:pt x="0" y="31"/>
                    </a:moveTo>
                    <a:lnTo>
                      <a:pt x="64" y="176"/>
                    </a:lnTo>
                    <a:lnTo>
                      <a:pt x="164" y="133"/>
                    </a:lnTo>
                    <a:lnTo>
                      <a:pt x="71"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Freeform 32">
                <a:extLst>
                  <a:ext uri="{FF2B5EF4-FFF2-40B4-BE49-F238E27FC236}">
                    <a16:creationId xmlns:a16="http://schemas.microsoft.com/office/drawing/2014/main" id="{81A41144-6368-5EB4-B6B9-A538CAA76EC0}"/>
                  </a:ext>
                </a:extLst>
              </p:cNvPr>
              <p:cNvSpPr>
                <a:spLocks/>
              </p:cNvSpPr>
              <p:nvPr/>
            </p:nvSpPr>
            <p:spPr bwMode="auto">
              <a:xfrm>
                <a:off x="8255000" y="2897188"/>
                <a:ext cx="230188" cy="287338"/>
              </a:xfrm>
              <a:custGeom>
                <a:avLst/>
                <a:gdLst>
                  <a:gd name="T0" fmla="*/ 145 w 145"/>
                  <a:gd name="T1" fmla="*/ 0 h 181"/>
                  <a:gd name="T2" fmla="*/ 93 w 145"/>
                  <a:gd name="T3" fmla="*/ 24 h 181"/>
                  <a:gd name="T4" fmla="*/ 0 w 145"/>
                  <a:gd name="T5" fmla="*/ 181 h 181"/>
                  <a:gd name="T6" fmla="*/ 74 w 145"/>
                  <a:gd name="T7" fmla="*/ 150 h 181"/>
                  <a:gd name="T8" fmla="*/ 145 w 145"/>
                  <a:gd name="T9" fmla="*/ 0 h 181"/>
                </a:gdLst>
                <a:ahLst/>
                <a:cxnLst>
                  <a:cxn ang="0">
                    <a:pos x="T0" y="T1"/>
                  </a:cxn>
                  <a:cxn ang="0">
                    <a:pos x="T2" y="T3"/>
                  </a:cxn>
                  <a:cxn ang="0">
                    <a:pos x="T4" y="T5"/>
                  </a:cxn>
                  <a:cxn ang="0">
                    <a:pos x="T6" y="T7"/>
                  </a:cxn>
                  <a:cxn ang="0">
                    <a:pos x="T8" y="T9"/>
                  </a:cxn>
                </a:cxnLst>
                <a:rect l="0" t="0" r="r" b="b"/>
                <a:pathLst>
                  <a:path w="145" h="181">
                    <a:moveTo>
                      <a:pt x="145" y="0"/>
                    </a:moveTo>
                    <a:lnTo>
                      <a:pt x="93" y="24"/>
                    </a:lnTo>
                    <a:lnTo>
                      <a:pt x="0" y="181"/>
                    </a:lnTo>
                    <a:lnTo>
                      <a:pt x="74" y="150"/>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05" name="그룹 3204">
            <a:extLst>
              <a:ext uri="{FF2B5EF4-FFF2-40B4-BE49-F238E27FC236}">
                <a16:creationId xmlns:a16="http://schemas.microsoft.com/office/drawing/2014/main" id="{446E1537-10FD-6366-3798-C7B08C8B9B76}"/>
              </a:ext>
            </a:extLst>
          </p:cNvPr>
          <p:cNvGrpSpPr/>
          <p:nvPr/>
        </p:nvGrpSpPr>
        <p:grpSpPr>
          <a:xfrm>
            <a:off x="5727334" y="5395091"/>
            <a:ext cx="400050" cy="396078"/>
            <a:chOff x="5836516" y="5395091"/>
            <a:chExt cx="400050" cy="396078"/>
          </a:xfrm>
        </p:grpSpPr>
        <p:sp>
          <p:nvSpPr>
            <p:cNvPr id="38" name="타원 37">
              <a:extLst>
                <a:ext uri="{FF2B5EF4-FFF2-40B4-BE49-F238E27FC236}">
                  <a16:creationId xmlns:a16="http://schemas.microsoft.com/office/drawing/2014/main" id="{03582FDE-90AE-CA0A-2CAF-14B38A472264}"/>
                </a:ext>
              </a:extLst>
            </p:cNvPr>
            <p:cNvSpPr/>
            <p:nvPr/>
          </p:nvSpPr>
          <p:spPr>
            <a:xfrm>
              <a:off x="5836516" y="5395091"/>
              <a:ext cx="400050" cy="396078"/>
            </a:xfrm>
            <a:prstGeom prst="ellipse">
              <a:avLst/>
            </a:prstGeom>
            <a:solidFill>
              <a:schemeClr val="bg1"/>
            </a:solidFill>
            <a:ln w="12700">
              <a:solidFill>
                <a:srgbClr val="007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3137" name="Grupo 287">
              <a:extLst>
                <a:ext uri="{FF2B5EF4-FFF2-40B4-BE49-F238E27FC236}">
                  <a16:creationId xmlns:a16="http://schemas.microsoft.com/office/drawing/2014/main" id="{603CB57A-F2E7-F7B9-ADA3-760ACD3AF294}"/>
                </a:ext>
              </a:extLst>
            </p:cNvPr>
            <p:cNvGrpSpPr/>
            <p:nvPr/>
          </p:nvGrpSpPr>
          <p:grpSpPr>
            <a:xfrm>
              <a:off x="5927580" y="5492751"/>
              <a:ext cx="224240" cy="213460"/>
              <a:chOff x="8329613" y="3697288"/>
              <a:chExt cx="625475" cy="603250"/>
            </a:xfrm>
            <a:solidFill>
              <a:srgbClr val="0072DA"/>
            </a:solidFill>
          </p:grpSpPr>
          <p:sp>
            <p:nvSpPr>
              <p:cNvPr id="3138" name="Freeform 64">
                <a:extLst>
                  <a:ext uri="{FF2B5EF4-FFF2-40B4-BE49-F238E27FC236}">
                    <a16:creationId xmlns:a16="http://schemas.microsoft.com/office/drawing/2014/main" id="{3AA32219-01CD-A2A9-CC34-79EC16ED469F}"/>
                  </a:ext>
                </a:extLst>
              </p:cNvPr>
              <p:cNvSpPr>
                <a:spLocks/>
              </p:cNvSpPr>
              <p:nvPr/>
            </p:nvSpPr>
            <p:spPr bwMode="auto">
              <a:xfrm>
                <a:off x="8329613" y="3892550"/>
                <a:ext cx="625475" cy="284163"/>
              </a:xfrm>
              <a:custGeom>
                <a:avLst/>
                <a:gdLst>
                  <a:gd name="T0" fmla="*/ 142 w 166"/>
                  <a:gd name="T1" fmla="*/ 20 h 75"/>
                  <a:gd name="T2" fmla="*/ 135 w 166"/>
                  <a:gd name="T3" fmla="*/ 20 h 75"/>
                  <a:gd name="T4" fmla="*/ 132 w 166"/>
                  <a:gd name="T5" fmla="*/ 41 h 75"/>
                  <a:gd name="T6" fmla="*/ 129 w 166"/>
                  <a:gd name="T7" fmla="*/ 42 h 75"/>
                  <a:gd name="T8" fmla="*/ 65 w 166"/>
                  <a:gd name="T9" fmla="*/ 42 h 75"/>
                  <a:gd name="T10" fmla="*/ 24 w 166"/>
                  <a:gd name="T11" fmla="*/ 66 h 75"/>
                  <a:gd name="T12" fmla="*/ 19 w 166"/>
                  <a:gd name="T13" fmla="*/ 62 h 75"/>
                  <a:gd name="T14" fmla="*/ 19 w 166"/>
                  <a:gd name="T15" fmla="*/ 60 h 75"/>
                  <a:gd name="T16" fmla="*/ 19 w 166"/>
                  <a:gd name="T17" fmla="*/ 42 h 75"/>
                  <a:gd name="T18" fmla="*/ 0 w 166"/>
                  <a:gd name="T19" fmla="*/ 42 h 75"/>
                  <a:gd name="T20" fmla="*/ 0 w 166"/>
                  <a:gd name="T21" fmla="*/ 30 h 75"/>
                  <a:gd name="T22" fmla="*/ 24 w 166"/>
                  <a:gd name="T23" fmla="*/ 30 h 75"/>
                  <a:gd name="T24" fmla="*/ 26 w 166"/>
                  <a:gd name="T25" fmla="*/ 30 h 75"/>
                  <a:gd name="T26" fmla="*/ 30 w 166"/>
                  <a:gd name="T27" fmla="*/ 34 h 75"/>
                  <a:gd name="T28" fmla="*/ 30 w 166"/>
                  <a:gd name="T29" fmla="*/ 55 h 75"/>
                  <a:gd name="T30" fmla="*/ 53 w 166"/>
                  <a:gd name="T31" fmla="*/ 55 h 75"/>
                  <a:gd name="T32" fmla="*/ 56 w 166"/>
                  <a:gd name="T33" fmla="*/ 32 h 75"/>
                  <a:gd name="T34" fmla="*/ 59 w 166"/>
                  <a:gd name="T35" fmla="*/ 31 h 75"/>
                  <a:gd name="T36" fmla="*/ 123 w 166"/>
                  <a:gd name="T37" fmla="*/ 31 h 75"/>
                  <a:gd name="T38" fmla="*/ 142 w 166"/>
                  <a:gd name="T39" fmla="*/ 8 h 75"/>
                  <a:gd name="T40" fmla="*/ 142 w 166"/>
                  <a:gd name="T41" fmla="*/ 0 h 75"/>
                  <a:gd name="T42" fmla="*/ 166 w 166"/>
                  <a:gd name="T43" fmla="*/ 14 h 75"/>
                  <a:gd name="T44" fmla="*/ 142 w 166"/>
                  <a:gd name="T45" fmla="*/ 27 h 75"/>
                  <a:gd name="T46" fmla="*/ 142 w 166"/>
                  <a:gd name="T4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75">
                    <a:moveTo>
                      <a:pt x="142" y="20"/>
                    </a:moveTo>
                    <a:cubicBezTo>
                      <a:pt x="135" y="20"/>
                      <a:pt x="135" y="20"/>
                      <a:pt x="135" y="20"/>
                    </a:cubicBezTo>
                    <a:cubicBezTo>
                      <a:pt x="134" y="24"/>
                      <a:pt x="136" y="39"/>
                      <a:pt x="132" y="41"/>
                    </a:cubicBezTo>
                    <a:cubicBezTo>
                      <a:pt x="131" y="42"/>
                      <a:pt x="130" y="42"/>
                      <a:pt x="129" y="42"/>
                    </a:cubicBezTo>
                    <a:cubicBezTo>
                      <a:pt x="65" y="42"/>
                      <a:pt x="65" y="42"/>
                      <a:pt x="65" y="42"/>
                    </a:cubicBezTo>
                    <a:cubicBezTo>
                      <a:pt x="65" y="75"/>
                      <a:pt x="66" y="65"/>
                      <a:pt x="24" y="66"/>
                    </a:cubicBezTo>
                    <a:cubicBezTo>
                      <a:pt x="22" y="66"/>
                      <a:pt x="19" y="64"/>
                      <a:pt x="19" y="62"/>
                    </a:cubicBezTo>
                    <a:cubicBezTo>
                      <a:pt x="19" y="60"/>
                      <a:pt x="19" y="60"/>
                      <a:pt x="19" y="60"/>
                    </a:cubicBezTo>
                    <a:cubicBezTo>
                      <a:pt x="19" y="42"/>
                      <a:pt x="19" y="42"/>
                      <a:pt x="19" y="42"/>
                    </a:cubicBezTo>
                    <a:cubicBezTo>
                      <a:pt x="0" y="42"/>
                      <a:pt x="0" y="42"/>
                      <a:pt x="0" y="42"/>
                    </a:cubicBezTo>
                    <a:cubicBezTo>
                      <a:pt x="0" y="30"/>
                      <a:pt x="0" y="30"/>
                      <a:pt x="0" y="30"/>
                    </a:cubicBezTo>
                    <a:cubicBezTo>
                      <a:pt x="24" y="30"/>
                      <a:pt x="24" y="30"/>
                      <a:pt x="24" y="30"/>
                    </a:cubicBezTo>
                    <a:cubicBezTo>
                      <a:pt x="26" y="30"/>
                      <a:pt x="26" y="30"/>
                      <a:pt x="26" y="30"/>
                    </a:cubicBezTo>
                    <a:cubicBezTo>
                      <a:pt x="27" y="31"/>
                      <a:pt x="29" y="32"/>
                      <a:pt x="30" y="34"/>
                    </a:cubicBezTo>
                    <a:cubicBezTo>
                      <a:pt x="31" y="34"/>
                      <a:pt x="30" y="54"/>
                      <a:pt x="30" y="55"/>
                    </a:cubicBezTo>
                    <a:cubicBezTo>
                      <a:pt x="53" y="55"/>
                      <a:pt x="53" y="55"/>
                      <a:pt x="53" y="55"/>
                    </a:cubicBezTo>
                    <a:cubicBezTo>
                      <a:pt x="54" y="51"/>
                      <a:pt x="51" y="34"/>
                      <a:pt x="56" y="32"/>
                    </a:cubicBezTo>
                    <a:cubicBezTo>
                      <a:pt x="56" y="31"/>
                      <a:pt x="58" y="31"/>
                      <a:pt x="59" y="31"/>
                    </a:cubicBezTo>
                    <a:cubicBezTo>
                      <a:pt x="123" y="31"/>
                      <a:pt x="123" y="31"/>
                      <a:pt x="123" y="31"/>
                    </a:cubicBezTo>
                    <a:cubicBezTo>
                      <a:pt x="124" y="10"/>
                      <a:pt x="118" y="7"/>
                      <a:pt x="142" y="8"/>
                    </a:cubicBezTo>
                    <a:cubicBezTo>
                      <a:pt x="142" y="0"/>
                      <a:pt x="142" y="0"/>
                      <a:pt x="142" y="0"/>
                    </a:cubicBezTo>
                    <a:cubicBezTo>
                      <a:pt x="166" y="14"/>
                      <a:pt x="166" y="14"/>
                      <a:pt x="166" y="14"/>
                    </a:cubicBezTo>
                    <a:cubicBezTo>
                      <a:pt x="142" y="27"/>
                      <a:pt x="142" y="27"/>
                      <a:pt x="142" y="27"/>
                    </a:cubicBezTo>
                    <a:lnTo>
                      <a:pt x="14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Freeform 65">
                <a:extLst>
                  <a:ext uri="{FF2B5EF4-FFF2-40B4-BE49-F238E27FC236}">
                    <a16:creationId xmlns:a16="http://schemas.microsoft.com/office/drawing/2014/main" id="{9CED92FB-376E-69B8-D345-D7EE48C5E5F1}"/>
                  </a:ext>
                </a:extLst>
              </p:cNvPr>
              <p:cNvSpPr>
                <a:spLocks noEditPoints="1"/>
              </p:cNvSpPr>
              <p:nvPr/>
            </p:nvSpPr>
            <p:spPr bwMode="auto">
              <a:xfrm>
                <a:off x="8329613" y="3697288"/>
                <a:ext cx="579438" cy="603250"/>
              </a:xfrm>
              <a:custGeom>
                <a:avLst/>
                <a:gdLst>
                  <a:gd name="T0" fmla="*/ 30 w 154"/>
                  <a:gd name="T1" fmla="*/ 133 h 160"/>
                  <a:gd name="T2" fmla="*/ 72 w 154"/>
                  <a:gd name="T3" fmla="*/ 126 h 160"/>
                  <a:gd name="T4" fmla="*/ 79 w 154"/>
                  <a:gd name="T5" fmla="*/ 102 h 160"/>
                  <a:gd name="T6" fmla="*/ 55 w 154"/>
                  <a:gd name="T7" fmla="*/ 133 h 160"/>
                  <a:gd name="T8" fmla="*/ 94 w 154"/>
                  <a:gd name="T9" fmla="*/ 148 h 160"/>
                  <a:gd name="T10" fmla="*/ 118 w 154"/>
                  <a:gd name="T11" fmla="*/ 126 h 160"/>
                  <a:gd name="T12" fmla="*/ 94 w 154"/>
                  <a:gd name="T13" fmla="*/ 110 h 160"/>
                  <a:gd name="T14" fmla="*/ 125 w 154"/>
                  <a:gd name="T15" fmla="*/ 102 h 160"/>
                  <a:gd name="T16" fmla="*/ 102 w 154"/>
                  <a:gd name="T17" fmla="*/ 133 h 160"/>
                  <a:gd name="T18" fmla="*/ 142 w 154"/>
                  <a:gd name="T19" fmla="*/ 148 h 160"/>
                  <a:gd name="T20" fmla="*/ 154 w 154"/>
                  <a:gd name="T21" fmla="*/ 82 h 160"/>
                  <a:gd name="T22" fmla="*/ 151 w 154"/>
                  <a:gd name="T23" fmla="*/ 158 h 160"/>
                  <a:gd name="T24" fmla="*/ 3 w 154"/>
                  <a:gd name="T25" fmla="*/ 159 h 160"/>
                  <a:gd name="T26" fmla="*/ 0 w 154"/>
                  <a:gd name="T27" fmla="*/ 102 h 160"/>
                  <a:gd name="T28" fmla="*/ 11 w 154"/>
                  <a:gd name="T29" fmla="*/ 148 h 160"/>
                  <a:gd name="T30" fmla="*/ 48 w 154"/>
                  <a:gd name="T31" fmla="*/ 133 h 160"/>
                  <a:gd name="T32" fmla="*/ 142 w 154"/>
                  <a:gd name="T33" fmla="*/ 12 h 160"/>
                  <a:gd name="T34" fmla="*/ 102 w 154"/>
                  <a:gd name="T35" fmla="*/ 67 h 160"/>
                  <a:gd name="T36" fmla="*/ 116 w 154"/>
                  <a:gd name="T37" fmla="*/ 75 h 160"/>
                  <a:gd name="T38" fmla="*/ 94 w 154"/>
                  <a:gd name="T39" fmla="*/ 12 h 160"/>
                  <a:gd name="T40" fmla="*/ 77 w 154"/>
                  <a:gd name="T41" fmla="*/ 30 h 160"/>
                  <a:gd name="T42" fmla="*/ 70 w 154"/>
                  <a:gd name="T43" fmla="*/ 12 h 160"/>
                  <a:gd name="T44" fmla="*/ 33 w 154"/>
                  <a:gd name="T45" fmla="*/ 30 h 160"/>
                  <a:gd name="T46" fmla="*/ 26 w 154"/>
                  <a:gd name="T47" fmla="*/ 12 h 160"/>
                  <a:gd name="T48" fmla="*/ 11 w 154"/>
                  <a:gd name="T49" fmla="*/ 45 h 160"/>
                  <a:gd name="T50" fmla="*/ 48 w 154"/>
                  <a:gd name="T51" fmla="*/ 21 h 160"/>
                  <a:gd name="T52" fmla="*/ 55 w 154"/>
                  <a:gd name="T53" fmla="*/ 45 h 160"/>
                  <a:gd name="T54" fmla="*/ 77 w 154"/>
                  <a:gd name="T55" fmla="*/ 75 h 160"/>
                  <a:gd name="T56" fmla="*/ 46 w 154"/>
                  <a:gd name="T57" fmla="*/ 99 h 160"/>
                  <a:gd name="T58" fmla="*/ 38 w 154"/>
                  <a:gd name="T59" fmla="*/ 67 h 160"/>
                  <a:gd name="T60" fmla="*/ 70 w 154"/>
                  <a:gd name="T61" fmla="*/ 53 h 160"/>
                  <a:gd name="T62" fmla="*/ 11 w 154"/>
                  <a:gd name="T63" fmla="*/ 74 h 160"/>
                  <a:gd name="T64" fmla="*/ 0 w 154"/>
                  <a:gd name="T65" fmla="*/ 6 h 160"/>
                  <a:gd name="T66" fmla="*/ 6 w 154"/>
                  <a:gd name="T67" fmla="*/ 0 h 160"/>
                  <a:gd name="T68" fmla="*/ 154 w 154"/>
                  <a:gd name="T69" fmla="*/ 5 h 160"/>
                  <a:gd name="T70" fmla="*/ 142 w 154"/>
                  <a:gd name="T71" fmla="*/ 43 h 160"/>
                  <a:gd name="T72" fmla="*/ 125 w 154"/>
                  <a:gd name="T73" fmla="*/ 30 h 160"/>
                  <a:gd name="T74" fmla="*/ 118 w 154"/>
                  <a:gd name="T75" fmla="*/ 53 h 160"/>
                  <a:gd name="T76" fmla="*/ 142 w 154"/>
                  <a:gd name="T77" fmla="*/ 2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 h="160">
                    <a:moveTo>
                      <a:pt x="34" y="133"/>
                    </a:moveTo>
                    <a:cubicBezTo>
                      <a:pt x="30" y="133"/>
                      <a:pt x="30" y="133"/>
                      <a:pt x="30" y="133"/>
                    </a:cubicBezTo>
                    <a:cubicBezTo>
                      <a:pt x="30" y="126"/>
                      <a:pt x="30" y="126"/>
                      <a:pt x="30" y="126"/>
                    </a:cubicBezTo>
                    <a:cubicBezTo>
                      <a:pt x="72" y="126"/>
                      <a:pt x="72" y="126"/>
                      <a:pt x="72" y="126"/>
                    </a:cubicBezTo>
                    <a:cubicBezTo>
                      <a:pt x="72" y="102"/>
                      <a:pt x="72" y="102"/>
                      <a:pt x="72" y="102"/>
                    </a:cubicBezTo>
                    <a:cubicBezTo>
                      <a:pt x="79" y="102"/>
                      <a:pt x="79" y="102"/>
                      <a:pt x="79" y="102"/>
                    </a:cubicBezTo>
                    <a:cubicBezTo>
                      <a:pt x="79" y="133"/>
                      <a:pt x="79" y="133"/>
                      <a:pt x="79" y="133"/>
                    </a:cubicBezTo>
                    <a:cubicBezTo>
                      <a:pt x="55" y="133"/>
                      <a:pt x="55" y="133"/>
                      <a:pt x="55" y="133"/>
                    </a:cubicBezTo>
                    <a:cubicBezTo>
                      <a:pt x="55" y="148"/>
                      <a:pt x="55" y="148"/>
                      <a:pt x="55" y="148"/>
                    </a:cubicBezTo>
                    <a:cubicBezTo>
                      <a:pt x="94" y="148"/>
                      <a:pt x="94" y="148"/>
                      <a:pt x="94" y="148"/>
                    </a:cubicBezTo>
                    <a:cubicBezTo>
                      <a:pt x="94" y="126"/>
                      <a:pt x="94" y="126"/>
                      <a:pt x="94" y="126"/>
                    </a:cubicBezTo>
                    <a:cubicBezTo>
                      <a:pt x="118" y="126"/>
                      <a:pt x="118" y="126"/>
                      <a:pt x="118" y="126"/>
                    </a:cubicBezTo>
                    <a:cubicBezTo>
                      <a:pt x="118" y="110"/>
                      <a:pt x="118" y="110"/>
                      <a:pt x="118" y="110"/>
                    </a:cubicBezTo>
                    <a:cubicBezTo>
                      <a:pt x="94" y="110"/>
                      <a:pt x="94" y="110"/>
                      <a:pt x="94" y="110"/>
                    </a:cubicBezTo>
                    <a:cubicBezTo>
                      <a:pt x="94" y="102"/>
                      <a:pt x="94" y="102"/>
                      <a:pt x="94" y="102"/>
                    </a:cubicBezTo>
                    <a:cubicBezTo>
                      <a:pt x="125" y="102"/>
                      <a:pt x="125" y="102"/>
                      <a:pt x="125" y="102"/>
                    </a:cubicBezTo>
                    <a:cubicBezTo>
                      <a:pt x="125" y="133"/>
                      <a:pt x="125" y="133"/>
                      <a:pt x="125" y="133"/>
                    </a:cubicBezTo>
                    <a:cubicBezTo>
                      <a:pt x="102" y="133"/>
                      <a:pt x="102" y="133"/>
                      <a:pt x="102" y="133"/>
                    </a:cubicBezTo>
                    <a:cubicBezTo>
                      <a:pt x="102" y="148"/>
                      <a:pt x="102" y="148"/>
                      <a:pt x="102" y="148"/>
                    </a:cubicBezTo>
                    <a:cubicBezTo>
                      <a:pt x="142" y="148"/>
                      <a:pt x="142" y="148"/>
                      <a:pt x="142" y="148"/>
                    </a:cubicBezTo>
                    <a:cubicBezTo>
                      <a:pt x="142" y="89"/>
                      <a:pt x="142" y="89"/>
                      <a:pt x="142" y="89"/>
                    </a:cubicBezTo>
                    <a:cubicBezTo>
                      <a:pt x="154" y="82"/>
                      <a:pt x="154" y="82"/>
                      <a:pt x="154" y="82"/>
                    </a:cubicBezTo>
                    <a:cubicBezTo>
                      <a:pt x="154" y="153"/>
                      <a:pt x="154" y="153"/>
                      <a:pt x="154" y="153"/>
                    </a:cubicBezTo>
                    <a:cubicBezTo>
                      <a:pt x="154" y="155"/>
                      <a:pt x="153" y="157"/>
                      <a:pt x="151" y="158"/>
                    </a:cubicBezTo>
                    <a:cubicBezTo>
                      <a:pt x="150" y="159"/>
                      <a:pt x="149" y="159"/>
                      <a:pt x="148" y="159"/>
                    </a:cubicBezTo>
                    <a:cubicBezTo>
                      <a:pt x="145" y="159"/>
                      <a:pt x="6" y="160"/>
                      <a:pt x="3" y="159"/>
                    </a:cubicBezTo>
                    <a:cubicBezTo>
                      <a:pt x="1" y="158"/>
                      <a:pt x="0" y="156"/>
                      <a:pt x="0" y="153"/>
                    </a:cubicBezTo>
                    <a:cubicBezTo>
                      <a:pt x="0" y="102"/>
                      <a:pt x="0" y="102"/>
                      <a:pt x="0" y="102"/>
                    </a:cubicBezTo>
                    <a:cubicBezTo>
                      <a:pt x="11" y="102"/>
                      <a:pt x="11" y="102"/>
                      <a:pt x="11" y="102"/>
                    </a:cubicBezTo>
                    <a:cubicBezTo>
                      <a:pt x="11" y="148"/>
                      <a:pt x="11" y="148"/>
                      <a:pt x="11" y="148"/>
                    </a:cubicBezTo>
                    <a:cubicBezTo>
                      <a:pt x="48" y="148"/>
                      <a:pt x="48" y="148"/>
                      <a:pt x="48" y="148"/>
                    </a:cubicBezTo>
                    <a:cubicBezTo>
                      <a:pt x="48" y="133"/>
                      <a:pt x="48" y="133"/>
                      <a:pt x="48" y="133"/>
                    </a:cubicBezTo>
                    <a:lnTo>
                      <a:pt x="34" y="133"/>
                    </a:lnTo>
                    <a:close/>
                    <a:moveTo>
                      <a:pt x="142" y="12"/>
                    </a:moveTo>
                    <a:cubicBezTo>
                      <a:pt x="102" y="12"/>
                      <a:pt x="102" y="12"/>
                      <a:pt x="102" y="12"/>
                    </a:cubicBezTo>
                    <a:cubicBezTo>
                      <a:pt x="102" y="67"/>
                      <a:pt x="102" y="67"/>
                      <a:pt x="102" y="67"/>
                    </a:cubicBezTo>
                    <a:cubicBezTo>
                      <a:pt x="116" y="67"/>
                      <a:pt x="116" y="67"/>
                      <a:pt x="116" y="67"/>
                    </a:cubicBezTo>
                    <a:cubicBezTo>
                      <a:pt x="116" y="75"/>
                      <a:pt x="116" y="75"/>
                      <a:pt x="116" y="75"/>
                    </a:cubicBezTo>
                    <a:cubicBezTo>
                      <a:pt x="94" y="75"/>
                      <a:pt x="94" y="75"/>
                      <a:pt x="94" y="75"/>
                    </a:cubicBezTo>
                    <a:cubicBezTo>
                      <a:pt x="94" y="12"/>
                      <a:pt x="94" y="12"/>
                      <a:pt x="94" y="12"/>
                    </a:cubicBezTo>
                    <a:cubicBezTo>
                      <a:pt x="77" y="12"/>
                      <a:pt x="77" y="12"/>
                      <a:pt x="77" y="12"/>
                    </a:cubicBezTo>
                    <a:cubicBezTo>
                      <a:pt x="77" y="30"/>
                      <a:pt x="77" y="30"/>
                      <a:pt x="77" y="30"/>
                    </a:cubicBezTo>
                    <a:cubicBezTo>
                      <a:pt x="70" y="30"/>
                      <a:pt x="70" y="30"/>
                      <a:pt x="70" y="30"/>
                    </a:cubicBezTo>
                    <a:cubicBezTo>
                      <a:pt x="70" y="12"/>
                      <a:pt x="70" y="12"/>
                      <a:pt x="70" y="12"/>
                    </a:cubicBezTo>
                    <a:cubicBezTo>
                      <a:pt x="33" y="12"/>
                      <a:pt x="33" y="12"/>
                      <a:pt x="33" y="12"/>
                    </a:cubicBezTo>
                    <a:cubicBezTo>
                      <a:pt x="33" y="30"/>
                      <a:pt x="33" y="30"/>
                      <a:pt x="33" y="30"/>
                    </a:cubicBezTo>
                    <a:cubicBezTo>
                      <a:pt x="26" y="30"/>
                      <a:pt x="26" y="30"/>
                      <a:pt x="26" y="30"/>
                    </a:cubicBezTo>
                    <a:cubicBezTo>
                      <a:pt x="26" y="12"/>
                      <a:pt x="26" y="12"/>
                      <a:pt x="26" y="12"/>
                    </a:cubicBezTo>
                    <a:cubicBezTo>
                      <a:pt x="11" y="12"/>
                      <a:pt x="11" y="12"/>
                      <a:pt x="11" y="12"/>
                    </a:cubicBezTo>
                    <a:cubicBezTo>
                      <a:pt x="11" y="45"/>
                      <a:pt x="11" y="45"/>
                      <a:pt x="11" y="45"/>
                    </a:cubicBezTo>
                    <a:cubicBezTo>
                      <a:pt x="48" y="45"/>
                      <a:pt x="48" y="45"/>
                      <a:pt x="48" y="45"/>
                    </a:cubicBezTo>
                    <a:cubicBezTo>
                      <a:pt x="48" y="21"/>
                      <a:pt x="48" y="21"/>
                      <a:pt x="48" y="21"/>
                    </a:cubicBezTo>
                    <a:cubicBezTo>
                      <a:pt x="55" y="21"/>
                      <a:pt x="55" y="21"/>
                      <a:pt x="55" y="21"/>
                    </a:cubicBezTo>
                    <a:cubicBezTo>
                      <a:pt x="55" y="45"/>
                      <a:pt x="55" y="45"/>
                      <a:pt x="55" y="45"/>
                    </a:cubicBezTo>
                    <a:cubicBezTo>
                      <a:pt x="77" y="45"/>
                      <a:pt x="77" y="45"/>
                      <a:pt x="77" y="45"/>
                    </a:cubicBezTo>
                    <a:cubicBezTo>
                      <a:pt x="77" y="75"/>
                      <a:pt x="77" y="75"/>
                      <a:pt x="77" y="75"/>
                    </a:cubicBezTo>
                    <a:cubicBezTo>
                      <a:pt x="46" y="75"/>
                      <a:pt x="46" y="75"/>
                      <a:pt x="46" y="75"/>
                    </a:cubicBezTo>
                    <a:cubicBezTo>
                      <a:pt x="46" y="99"/>
                      <a:pt x="46" y="99"/>
                      <a:pt x="46" y="99"/>
                    </a:cubicBezTo>
                    <a:cubicBezTo>
                      <a:pt x="38" y="99"/>
                      <a:pt x="38" y="99"/>
                      <a:pt x="38" y="99"/>
                    </a:cubicBezTo>
                    <a:cubicBezTo>
                      <a:pt x="38" y="67"/>
                      <a:pt x="38" y="67"/>
                      <a:pt x="38" y="67"/>
                    </a:cubicBezTo>
                    <a:cubicBezTo>
                      <a:pt x="70" y="67"/>
                      <a:pt x="70" y="67"/>
                      <a:pt x="70" y="67"/>
                    </a:cubicBezTo>
                    <a:cubicBezTo>
                      <a:pt x="70" y="53"/>
                      <a:pt x="70" y="53"/>
                      <a:pt x="70" y="53"/>
                    </a:cubicBezTo>
                    <a:cubicBezTo>
                      <a:pt x="11" y="53"/>
                      <a:pt x="11" y="53"/>
                      <a:pt x="11" y="53"/>
                    </a:cubicBezTo>
                    <a:cubicBezTo>
                      <a:pt x="11" y="74"/>
                      <a:pt x="11" y="74"/>
                      <a:pt x="11" y="74"/>
                    </a:cubicBezTo>
                    <a:cubicBezTo>
                      <a:pt x="0" y="74"/>
                      <a:pt x="0" y="74"/>
                      <a:pt x="0" y="74"/>
                    </a:cubicBezTo>
                    <a:cubicBezTo>
                      <a:pt x="0" y="6"/>
                      <a:pt x="0" y="6"/>
                      <a:pt x="0" y="6"/>
                    </a:cubicBezTo>
                    <a:cubicBezTo>
                      <a:pt x="0" y="4"/>
                      <a:pt x="1" y="2"/>
                      <a:pt x="2" y="1"/>
                    </a:cubicBezTo>
                    <a:cubicBezTo>
                      <a:pt x="3" y="0"/>
                      <a:pt x="5" y="0"/>
                      <a:pt x="6" y="0"/>
                    </a:cubicBezTo>
                    <a:cubicBezTo>
                      <a:pt x="7" y="0"/>
                      <a:pt x="148" y="0"/>
                      <a:pt x="149" y="0"/>
                    </a:cubicBezTo>
                    <a:cubicBezTo>
                      <a:pt x="151" y="1"/>
                      <a:pt x="153" y="2"/>
                      <a:pt x="154" y="5"/>
                    </a:cubicBezTo>
                    <a:cubicBezTo>
                      <a:pt x="154" y="6"/>
                      <a:pt x="153" y="49"/>
                      <a:pt x="154" y="50"/>
                    </a:cubicBezTo>
                    <a:cubicBezTo>
                      <a:pt x="142" y="43"/>
                      <a:pt x="142" y="43"/>
                      <a:pt x="142" y="43"/>
                    </a:cubicBezTo>
                    <a:cubicBezTo>
                      <a:pt x="142" y="30"/>
                      <a:pt x="142" y="30"/>
                      <a:pt x="142" y="30"/>
                    </a:cubicBezTo>
                    <a:cubicBezTo>
                      <a:pt x="125" y="30"/>
                      <a:pt x="125" y="30"/>
                      <a:pt x="125" y="30"/>
                    </a:cubicBezTo>
                    <a:cubicBezTo>
                      <a:pt x="125" y="53"/>
                      <a:pt x="125" y="53"/>
                      <a:pt x="125" y="53"/>
                    </a:cubicBezTo>
                    <a:cubicBezTo>
                      <a:pt x="118" y="53"/>
                      <a:pt x="118" y="53"/>
                      <a:pt x="118" y="53"/>
                    </a:cubicBezTo>
                    <a:cubicBezTo>
                      <a:pt x="118" y="22"/>
                      <a:pt x="118" y="22"/>
                      <a:pt x="118" y="22"/>
                    </a:cubicBezTo>
                    <a:cubicBezTo>
                      <a:pt x="142" y="22"/>
                      <a:pt x="142" y="22"/>
                      <a:pt x="142" y="22"/>
                    </a:cubicBezTo>
                    <a:lnTo>
                      <a:pt x="1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07" name="그룹 3206">
            <a:extLst>
              <a:ext uri="{FF2B5EF4-FFF2-40B4-BE49-F238E27FC236}">
                <a16:creationId xmlns:a16="http://schemas.microsoft.com/office/drawing/2014/main" id="{9302880A-E214-FA48-704D-1ADEA8C338CD}"/>
              </a:ext>
            </a:extLst>
          </p:cNvPr>
          <p:cNvGrpSpPr/>
          <p:nvPr/>
        </p:nvGrpSpPr>
        <p:grpSpPr>
          <a:xfrm>
            <a:off x="7678889" y="4867392"/>
            <a:ext cx="400050" cy="396078"/>
            <a:chOff x="7576087" y="4805977"/>
            <a:chExt cx="400050" cy="396078"/>
          </a:xfrm>
        </p:grpSpPr>
        <p:sp>
          <p:nvSpPr>
            <p:cNvPr id="43" name="타원 42">
              <a:extLst>
                <a:ext uri="{FF2B5EF4-FFF2-40B4-BE49-F238E27FC236}">
                  <a16:creationId xmlns:a16="http://schemas.microsoft.com/office/drawing/2014/main" id="{5E5047FD-3DCF-904F-ED35-FDEE903F9021}"/>
                </a:ext>
              </a:extLst>
            </p:cNvPr>
            <p:cNvSpPr/>
            <p:nvPr/>
          </p:nvSpPr>
          <p:spPr>
            <a:xfrm>
              <a:off x="7576087" y="4805977"/>
              <a:ext cx="400050" cy="396078"/>
            </a:xfrm>
            <a:prstGeom prst="ellipse">
              <a:avLst/>
            </a:prstGeom>
            <a:solidFill>
              <a:schemeClr val="bg1"/>
            </a:solidFill>
            <a:ln w="12700">
              <a:solidFill>
                <a:srgbClr val="007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140" name="Freeform 182">
              <a:extLst>
                <a:ext uri="{FF2B5EF4-FFF2-40B4-BE49-F238E27FC236}">
                  <a16:creationId xmlns:a16="http://schemas.microsoft.com/office/drawing/2014/main" id="{8D82E986-5666-2A08-F69F-B6EF89EAF47F}"/>
                </a:ext>
              </a:extLst>
            </p:cNvPr>
            <p:cNvSpPr>
              <a:spLocks noEditPoints="1"/>
            </p:cNvSpPr>
            <p:nvPr/>
          </p:nvSpPr>
          <p:spPr bwMode="auto">
            <a:xfrm>
              <a:off x="7643551" y="4867573"/>
              <a:ext cx="268324" cy="218778"/>
            </a:xfrm>
            <a:custGeom>
              <a:avLst/>
              <a:gdLst>
                <a:gd name="T0" fmla="*/ 156 w 208"/>
                <a:gd name="T1" fmla="*/ 90 h 180"/>
                <a:gd name="T2" fmla="*/ 104 w 208"/>
                <a:gd name="T3" fmla="*/ 0 h 180"/>
                <a:gd name="T4" fmla="*/ 52 w 208"/>
                <a:gd name="T5" fmla="*/ 90 h 180"/>
                <a:gd name="T6" fmla="*/ 0 w 208"/>
                <a:gd name="T7" fmla="*/ 180 h 180"/>
                <a:gd name="T8" fmla="*/ 104 w 208"/>
                <a:gd name="T9" fmla="*/ 180 h 180"/>
                <a:gd name="T10" fmla="*/ 208 w 208"/>
                <a:gd name="T11" fmla="*/ 180 h 180"/>
                <a:gd name="T12" fmla="*/ 156 w 208"/>
                <a:gd name="T13" fmla="*/ 90 h 180"/>
                <a:gd name="T14" fmla="*/ 113 w 208"/>
                <a:gd name="T15" fmla="*/ 49 h 180"/>
                <a:gd name="T16" fmla="*/ 109 w 208"/>
                <a:gd name="T17" fmla="*/ 131 h 180"/>
                <a:gd name="T18" fmla="*/ 101 w 208"/>
                <a:gd name="T19" fmla="*/ 131 h 180"/>
                <a:gd name="T20" fmla="*/ 97 w 208"/>
                <a:gd name="T21" fmla="*/ 49 h 180"/>
                <a:gd name="T22" fmla="*/ 113 w 208"/>
                <a:gd name="T23" fmla="*/ 49 h 180"/>
                <a:gd name="T24" fmla="*/ 112 w 208"/>
                <a:gd name="T25" fmla="*/ 161 h 180"/>
                <a:gd name="T26" fmla="*/ 105 w 208"/>
                <a:gd name="T27" fmla="*/ 164 h 180"/>
                <a:gd name="T28" fmla="*/ 98 w 208"/>
                <a:gd name="T29" fmla="*/ 162 h 180"/>
                <a:gd name="T30" fmla="*/ 96 w 208"/>
                <a:gd name="T31" fmla="*/ 154 h 180"/>
                <a:gd name="T32" fmla="*/ 105 w 208"/>
                <a:gd name="T33" fmla="*/ 143 h 180"/>
                <a:gd name="T34" fmla="*/ 112 w 208"/>
                <a:gd name="T35" fmla="*/ 146 h 180"/>
                <a:gd name="T36" fmla="*/ 114 w 208"/>
                <a:gd name="T37" fmla="*/ 154 h 180"/>
                <a:gd name="T38" fmla="*/ 112 w 208"/>
                <a:gd name="T39" fmla="*/ 16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 h="180">
                  <a:moveTo>
                    <a:pt x="156" y="90"/>
                  </a:moveTo>
                  <a:cubicBezTo>
                    <a:pt x="104" y="0"/>
                    <a:pt x="104" y="0"/>
                    <a:pt x="104" y="0"/>
                  </a:cubicBezTo>
                  <a:cubicBezTo>
                    <a:pt x="52" y="90"/>
                    <a:pt x="52" y="90"/>
                    <a:pt x="52" y="90"/>
                  </a:cubicBezTo>
                  <a:cubicBezTo>
                    <a:pt x="0" y="180"/>
                    <a:pt x="0" y="180"/>
                    <a:pt x="0" y="180"/>
                  </a:cubicBezTo>
                  <a:cubicBezTo>
                    <a:pt x="104" y="180"/>
                    <a:pt x="104" y="180"/>
                    <a:pt x="104" y="180"/>
                  </a:cubicBezTo>
                  <a:cubicBezTo>
                    <a:pt x="208" y="180"/>
                    <a:pt x="208" y="180"/>
                    <a:pt x="208" y="180"/>
                  </a:cubicBezTo>
                  <a:lnTo>
                    <a:pt x="156" y="90"/>
                  </a:lnTo>
                  <a:close/>
                  <a:moveTo>
                    <a:pt x="113" y="49"/>
                  </a:moveTo>
                  <a:cubicBezTo>
                    <a:pt x="109" y="131"/>
                    <a:pt x="109" y="131"/>
                    <a:pt x="109" y="131"/>
                  </a:cubicBezTo>
                  <a:cubicBezTo>
                    <a:pt x="101" y="131"/>
                    <a:pt x="101" y="131"/>
                    <a:pt x="101" y="131"/>
                  </a:cubicBezTo>
                  <a:cubicBezTo>
                    <a:pt x="97" y="49"/>
                    <a:pt x="97" y="49"/>
                    <a:pt x="97" y="49"/>
                  </a:cubicBezTo>
                  <a:lnTo>
                    <a:pt x="113" y="49"/>
                  </a:lnTo>
                  <a:close/>
                  <a:moveTo>
                    <a:pt x="112" y="161"/>
                  </a:moveTo>
                  <a:cubicBezTo>
                    <a:pt x="110" y="163"/>
                    <a:pt x="108" y="164"/>
                    <a:pt x="105" y="164"/>
                  </a:cubicBezTo>
                  <a:cubicBezTo>
                    <a:pt x="102" y="164"/>
                    <a:pt x="100" y="163"/>
                    <a:pt x="98" y="162"/>
                  </a:cubicBezTo>
                  <a:cubicBezTo>
                    <a:pt x="97" y="160"/>
                    <a:pt x="96" y="157"/>
                    <a:pt x="96" y="154"/>
                  </a:cubicBezTo>
                  <a:cubicBezTo>
                    <a:pt x="96" y="147"/>
                    <a:pt x="99" y="143"/>
                    <a:pt x="105" y="143"/>
                  </a:cubicBezTo>
                  <a:cubicBezTo>
                    <a:pt x="108" y="143"/>
                    <a:pt x="110" y="144"/>
                    <a:pt x="112" y="146"/>
                  </a:cubicBezTo>
                  <a:cubicBezTo>
                    <a:pt x="114" y="148"/>
                    <a:pt x="114" y="150"/>
                    <a:pt x="114" y="154"/>
                  </a:cubicBezTo>
                  <a:cubicBezTo>
                    <a:pt x="114" y="157"/>
                    <a:pt x="114" y="159"/>
                    <a:pt x="112" y="161"/>
                  </a:cubicBezTo>
                  <a:close/>
                </a:path>
              </a:pathLst>
            </a:custGeom>
            <a:solidFill>
              <a:srgbClr val="0072DA"/>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98356D69-7913-0CE5-C0BF-555C66772DB1}"/>
              </a:ext>
            </a:extLst>
          </p:cNvPr>
          <p:cNvSpPr txBox="1"/>
          <p:nvPr/>
        </p:nvSpPr>
        <p:spPr>
          <a:xfrm>
            <a:off x="5120029" y="3944062"/>
            <a:ext cx="489816"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38.0%</a:t>
            </a:r>
            <a:endParaRPr lang="ko-KR" altLang="en-US"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5" name="TextBox 4">
            <a:extLst>
              <a:ext uri="{FF2B5EF4-FFF2-40B4-BE49-F238E27FC236}">
                <a16:creationId xmlns:a16="http://schemas.microsoft.com/office/drawing/2014/main" id="{255C60C9-F039-CA50-E806-A734860A326C}"/>
              </a:ext>
            </a:extLst>
          </p:cNvPr>
          <p:cNvSpPr txBox="1"/>
          <p:nvPr/>
        </p:nvSpPr>
        <p:spPr>
          <a:xfrm>
            <a:off x="6719439" y="3494890"/>
            <a:ext cx="489816"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17.0%</a:t>
            </a:r>
            <a:endParaRPr lang="ko-KR" altLang="en-US"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15" name="TextBox 14">
            <a:extLst>
              <a:ext uri="{FF2B5EF4-FFF2-40B4-BE49-F238E27FC236}">
                <a16:creationId xmlns:a16="http://schemas.microsoft.com/office/drawing/2014/main" id="{B54B1E4B-9640-F565-7BA2-B0F79457F2DA}"/>
              </a:ext>
            </a:extLst>
          </p:cNvPr>
          <p:cNvSpPr txBox="1"/>
          <p:nvPr/>
        </p:nvSpPr>
        <p:spPr>
          <a:xfrm>
            <a:off x="7322427" y="3792622"/>
            <a:ext cx="489816" cy="153888"/>
          </a:xfrm>
          <a:prstGeom prst="rect">
            <a:avLst/>
          </a:prstGeom>
          <a:noFill/>
        </p:spPr>
        <p:txBody>
          <a:bodyPr wrap="square" lIns="0" tIns="0" rIns="0" bIns="0" rtlCol="0">
            <a:spAutoFit/>
          </a:bodyPr>
          <a:lstStyle/>
          <a:p>
            <a:pPr algn="ctr"/>
            <a:r>
              <a:rPr lang="en-US" altLang="ko-KR" sz="10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61.0%</a:t>
            </a:r>
            <a:endParaRPr lang="ko-KR" altLang="en-US" sz="1000" b="1" err="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17" name="TextBox 16">
            <a:extLst>
              <a:ext uri="{FF2B5EF4-FFF2-40B4-BE49-F238E27FC236}">
                <a16:creationId xmlns:a16="http://schemas.microsoft.com/office/drawing/2014/main" id="{D60D923C-F377-24B0-D6ED-CDB07055E297}"/>
              </a:ext>
            </a:extLst>
          </p:cNvPr>
          <p:cNvSpPr txBox="1"/>
          <p:nvPr/>
        </p:nvSpPr>
        <p:spPr>
          <a:xfrm>
            <a:off x="8593581" y="2985567"/>
            <a:ext cx="489816"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22.0%</a:t>
            </a:r>
            <a:endParaRPr lang="ko-KR" altLang="en-US"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18" name="TextBox 17">
            <a:extLst>
              <a:ext uri="{FF2B5EF4-FFF2-40B4-BE49-F238E27FC236}">
                <a16:creationId xmlns:a16="http://schemas.microsoft.com/office/drawing/2014/main" id="{A3BB8468-95F5-642F-5C8A-724884A2BDA6}"/>
              </a:ext>
            </a:extLst>
          </p:cNvPr>
          <p:cNvSpPr txBox="1"/>
          <p:nvPr/>
        </p:nvSpPr>
        <p:spPr>
          <a:xfrm>
            <a:off x="8574090" y="3806797"/>
            <a:ext cx="489816"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11.9%</a:t>
            </a:r>
            <a:endParaRPr lang="ko-KR" altLang="en-US" sz="1000" b="1" dirty="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grpSp>
        <p:nvGrpSpPr>
          <p:cNvPr id="6" name="그룹 5">
            <a:extLst>
              <a:ext uri="{FF2B5EF4-FFF2-40B4-BE49-F238E27FC236}">
                <a16:creationId xmlns:a16="http://schemas.microsoft.com/office/drawing/2014/main" id="{289A94E7-7687-A329-DA93-20169C115E86}"/>
              </a:ext>
            </a:extLst>
          </p:cNvPr>
          <p:cNvGrpSpPr/>
          <p:nvPr/>
        </p:nvGrpSpPr>
        <p:grpSpPr>
          <a:xfrm>
            <a:off x="2554197" y="2884556"/>
            <a:ext cx="154170" cy="222472"/>
            <a:chOff x="2526338" y="2898946"/>
            <a:chExt cx="209887" cy="302876"/>
          </a:xfrm>
        </p:grpSpPr>
        <p:sp>
          <p:nvSpPr>
            <p:cNvPr id="21" name="1/2 액자 20">
              <a:extLst>
                <a:ext uri="{FF2B5EF4-FFF2-40B4-BE49-F238E27FC236}">
                  <a16:creationId xmlns:a16="http://schemas.microsoft.com/office/drawing/2014/main" id="{DEEE52FF-F7D1-0BCF-426E-F6FDFC1D352D}"/>
                </a:ext>
              </a:extLst>
            </p:cNvPr>
            <p:cNvSpPr/>
            <p:nvPr/>
          </p:nvSpPr>
          <p:spPr>
            <a:xfrm rot="18921618" flipV="1">
              <a:off x="2526338" y="2898946"/>
              <a:ext cx="209887" cy="209827"/>
            </a:xfrm>
            <a:prstGeom prst="halfFrame">
              <a:avLst>
                <a:gd name="adj1" fmla="val 12308"/>
                <a:gd name="adj2" fmla="val 11888"/>
              </a:avLst>
            </a:prstGeom>
            <a:solidFill>
              <a:sysClr val="window" lastClr="FFFFFF">
                <a:lumMod val="85000"/>
              </a:sys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27" name="1/2 액자 26">
              <a:extLst>
                <a:ext uri="{FF2B5EF4-FFF2-40B4-BE49-F238E27FC236}">
                  <a16:creationId xmlns:a16="http://schemas.microsoft.com/office/drawing/2014/main" id="{416D3D1D-1FA3-3A48-16DF-4A11D992BABE}"/>
                </a:ext>
              </a:extLst>
            </p:cNvPr>
            <p:cNvSpPr/>
            <p:nvPr/>
          </p:nvSpPr>
          <p:spPr>
            <a:xfrm rot="18921618" flipV="1">
              <a:off x="2526338" y="2991995"/>
              <a:ext cx="209887" cy="209827"/>
            </a:xfrm>
            <a:prstGeom prst="halfFrame">
              <a:avLst>
                <a:gd name="adj1" fmla="val 12308"/>
                <a:gd name="adj2" fmla="val 11888"/>
              </a:avLst>
            </a:prstGeom>
            <a:solidFill>
              <a:schemeClr val="bg1">
                <a:lumMod val="75000"/>
              </a:scheme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cxnSp>
        <p:nvCxnSpPr>
          <p:cNvPr id="28" name="직선 화살표 연결선 27">
            <a:extLst>
              <a:ext uri="{FF2B5EF4-FFF2-40B4-BE49-F238E27FC236}">
                <a16:creationId xmlns:a16="http://schemas.microsoft.com/office/drawing/2014/main" id="{B491AB37-754E-94F7-DED5-58D44E499E42}"/>
              </a:ext>
            </a:extLst>
          </p:cNvPr>
          <p:cNvCxnSpPr>
            <a:cxnSpLocks/>
            <a:endCxn id="3163" idx="2"/>
          </p:cNvCxnSpPr>
          <p:nvPr/>
        </p:nvCxnSpPr>
        <p:spPr>
          <a:xfrm flipV="1">
            <a:off x="2633506" y="3528983"/>
            <a:ext cx="0" cy="929309"/>
          </a:xfrm>
          <a:prstGeom prst="straightConnector1">
            <a:avLst/>
          </a:prstGeom>
          <a:ln w="31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393CC28-5FB2-B21F-8D07-AD9F461AFF5A}"/>
              </a:ext>
            </a:extLst>
          </p:cNvPr>
          <p:cNvSpPr/>
          <p:nvPr/>
        </p:nvSpPr>
        <p:spPr>
          <a:xfrm>
            <a:off x="2037968" y="4183146"/>
            <a:ext cx="1188000" cy="1424265"/>
          </a:xfrm>
          <a:prstGeom prst="rect">
            <a:avLst/>
          </a:prstGeom>
          <a:solidFill>
            <a:srgbClr val="D1F3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36" name="그룹 35">
            <a:extLst>
              <a:ext uri="{FF2B5EF4-FFF2-40B4-BE49-F238E27FC236}">
                <a16:creationId xmlns:a16="http://schemas.microsoft.com/office/drawing/2014/main" id="{658F41F0-A7F7-7210-6298-7E64D119DC59}"/>
              </a:ext>
            </a:extLst>
          </p:cNvPr>
          <p:cNvGrpSpPr/>
          <p:nvPr/>
        </p:nvGrpSpPr>
        <p:grpSpPr>
          <a:xfrm>
            <a:off x="488950" y="2176483"/>
            <a:ext cx="4284001" cy="276837"/>
            <a:chOff x="704850" y="2013298"/>
            <a:chExt cx="4140200" cy="276837"/>
          </a:xfrm>
        </p:grpSpPr>
        <p:sp>
          <p:nvSpPr>
            <p:cNvPr id="37" name="TextBox 36">
              <a:extLst>
                <a:ext uri="{FF2B5EF4-FFF2-40B4-BE49-F238E27FC236}">
                  <a16:creationId xmlns:a16="http://schemas.microsoft.com/office/drawing/2014/main" id="{E6498980-02BB-6CEB-586E-550E9034CF46}"/>
                </a:ext>
              </a:extLst>
            </p:cNvPr>
            <p:cNvSpPr txBox="1"/>
            <p:nvPr/>
          </p:nvSpPr>
          <p:spPr>
            <a:xfrm>
              <a:off x="704850" y="2046854"/>
              <a:ext cx="206662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자율운항선박의 기술개발 개념도</a:t>
              </a:r>
            </a:p>
          </p:txBody>
        </p:sp>
        <p:cxnSp>
          <p:nvCxnSpPr>
            <p:cNvPr id="41" name="직선 연결선 40">
              <a:extLst>
                <a:ext uri="{FF2B5EF4-FFF2-40B4-BE49-F238E27FC236}">
                  <a16:creationId xmlns:a16="http://schemas.microsoft.com/office/drawing/2014/main" id="{855613BC-644A-9154-9C5B-604C501BCD1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F4E696D4-9D1A-A454-B175-9C0F1ACEAEA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42E5DE9-111C-1108-C826-277B1C8E0029}"/>
              </a:ext>
            </a:extLst>
          </p:cNvPr>
          <p:cNvSpPr txBox="1"/>
          <p:nvPr/>
        </p:nvSpPr>
        <p:spPr>
          <a:xfrm>
            <a:off x="489000" y="5731097"/>
            <a:ext cx="4283951"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sz="800" dirty="0">
                <a:ln>
                  <a:solidFill>
                    <a:prstClr val="white">
                      <a:lumMod val="75000"/>
                      <a:alpha val="0"/>
                    </a:prstClr>
                  </a:solidFill>
                </a:ln>
                <a:solidFill>
                  <a:srgbClr val="FFFFFF">
                    <a:lumMod val="50000"/>
                  </a:srgbClr>
                </a:solidFill>
                <a:latin typeface="KoPub돋움체 Medium" panose="00000600000000000000" pitchFamily="2" charset="-127"/>
                <a:ea typeface="KoPub돋움체 Medium" panose="00000600000000000000" pitchFamily="2" charset="-127"/>
              </a:rPr>
              <a:t>한국해양수산개발원</a:t>
            </a:r>
            <a:endParaRPr lang="en-US" altLang="ko-KR" sz="800" dirty="0">
              <a:ln>
                <a:solidFill>
                  <a:prstClr val="white">
                    <a:lumMod val="75000"/>
                    <a:alpha val="0"/>
                  </a:prstClr>
                </a:solidFill>
              </a:ln>
              <a:solidFill>
                <a:srgbClr val="FFFFFF">
                  <a:lumMod val="50000"/>
                </a:srgbClr>
              </a:solidFill>
              <a:latin typeface="KoPub돋움체 Medium" panose="00000600000000000000" pitchFamily="2" charset="-127"/>
              <a:ea typeface="KoPub돋움체 Medium" panose="00000600000000000000" pitchFamily="2" charset="-127"/>
            </a:endParaRPr>
          </a:p>
          <a:p>
            <a:pPr>
              <a:defRPr/>
            </a:pPr>
            <a:r>
              <a:rPr lang="en-US" altLang="ko-KR" dirty="0">
                <a:solidFill>
                  <a:srgbClr val="FFFFFF">
                    <a:lumMod val="50000"/>
                  </a:srgbClr>
                </a:solidFill>
              </a:rPr>
              <a:t>Note: VTS(Vessel Traffic System, </a:t>
            </a:r>
            <a:r>
              <a:rPr lang="ko-KR" altLang="en-US" dirty="0">
                <a:solidFill>
                  <a:srgbClr val="FFFFFF">
                    <a:lumMod val="50000"/>
                  </a:srgbClr>
                </a:solidFill>
              </a:rPr>
              <a:t>선박교통관제</a:t>
            </a:r>
            <a:r>
              <a:rPr lang="en-US" altLang="ko-KR" dirty="0">
                <a:solidFill>
                  <a:srgbClr val="FFFFFF">
                    <a:lumMod val="50000"/>
                  </a:srgbClr>
                </a:solidFill>
              </a:rPr>
              <a:t>)</a:t>
            </a:r>
            <a:r>
              <a:rPr lang="ko-KR" altLang="en-US" dirty="0">
                <a:solidFill>
                  <a:srgbClr val="FFFFFF">
                    <a:lumMod val="50000"/>
                  </a:srgbClr>
                </a:solidFill>
              </a:rPr>
              <a:t>는 선박교통의 안전 등을 위하여 선박의 위치 탐지</a:t>
            </a:r>
            <a:r>
              <a:rPr lang="en-US" altLang="ko-KR" dirty="0">
                <a:solidFill>
                  <a:srgbClr val="FFFFFF">
                    <a:lumMod val="50000"/>
                  </a:srgbClr>
                </a:solidFill>
              </a:rPr>
              <a:t>, </a:t>
            </a:r>
            <a:br>
              <a:rPr lang="en-US" altLang="ko-KR" dirty="0">
                <a:solidFill>
                  <a:srgbClr val="FFFFFF">
                    <a:lumMod val="50000"/>
                  </a:srgbClr>
                </a:solidFill>
              </a:rPr>
            </a:br>
            <a:r>
              <a:rPr lang="en-US" altLang="ko-KR" dirty="0">
                <a:solidFill>
                  <a:srgbClr val="FFFFFF">
                    <a:lumMod val="50000"/>
                  </a:srgbClr>
                </a:solidFill>
              </a:rPr>
              <a:t>         </a:t>
            </a:r>
            <a:r>
              <a:rPr lang="ko-KR" altLang="en-US" dirty="0">
                <a:solidFill>
                  <a:srgbClr val="FFFFFF">
                    <a:lumMod val="50000"/>
                  </a:srgbClr>
                </a:solidFill>
              </a:rPr>
              <a:t>통신 설비 설치 및 운영하여 항만운영정보 제공</a:t>
            </a:r>
            <a:endParaRPr lang="ko-KR" altLang="en-US" sz="800" dirty="0">
              <a:ln>
                <a:solidFill>
                  <a:prstClr val="white">
                    <a:lumMod val="75000"/>
                    <a:alpha val="0"/>
                  </a:prstClr>
                </a:solidFill>
              </a:ln>
              <a:solidFill>
                <a:srgbClr val="FFFFFF">
                  <a:lumMod val="50000"/>
                </a:srgbClr>
              </a:solidFill>
              <a:latin typeface="KoPub돋움체 Medium" panose="00000600000000000000" pitchFamily="2" charset="-127"/>
              <a:ea typeface="KoPub돋움체 Medium" panose="00000600000000000000" pitchFamily="2" charset="-127"/>
            </a:endParaRPr>
          </a:p>
        </p:txBody>
      </p:sp>
      <p:sp>
        <p:nvSpPr>
          <p:cNvPr id="56" name="직사각형 55">
            <a:extLst>
              <a:ext uri="{FF2B5EF4-FFF2-40B4-BE49-F238E27FC236}">
                <a16:creationId xmlns:a16="http://schemas.microsoft.com/office/drawing/2014/main" id="{4CC07B3D-D531-BEB0-5871-44BC4514C2EA}"/>
              </a:ext>
            </a:extLst>
          </p:cNvPr>
          <p:cNvSpPr/>
          <p:nvPr/>
        </p:nvSpPr>
        <p:spPr>
          <a:xfrm>
            <a:off x="3676696" y="4323855"/>
            <a:ext cx="900000" cy="2498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감지</a:t>
            </a:r>
            <a:r>
              <a:rPr lang="en-US" altLang="ko-KR"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상황인식</a:t>
            </a:r>
          </a:p>
        </p:txBody>
      </p:sp>
      <p:sp>
        <p:nvSpPr>
          <p:cNvPr id="57" name="직사각형 56">
            <a:extLst>
              <a:ext uri="{FF2B5EF4-FFF2-40B4-BE49-F238E27FC236}">
                <a16:creationId xmlns:a16="http://schemas.microsoft.com/office/drawing/2014/main" id="{19D2AF4B-8265-C49D-0D56-9E34393D2524}"/>
              </a:ext>
            </a:extLst>
          </p:cNvPr>
          <p:cNvSpPr/>
          <p:nvPr/>
        </p:nvSpPr>
        <p:spPr>
          <a:xfrm>
            <a:off x="2160827" y="4324858"/>
            <a:ext cx="942282"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선교</a:t>
            </a:r>
            <a:r>
              <a:rPr lang="en-US" altLang="ko-KR"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en-US" altLang="ko-KR" sz="6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Bridge</a:t>
            </a:r>
            <a:endPar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8" name="직사각형 57">
            <a:extLst>
              <a:ext uri="{FF2B5EF4-FFF2-40B4-BE49-F238E27FC236}">
                <a16:creationId xmlns:a16="http://schemas.microsoft.com/office/drawing/2014/main" id="{A5CC4CC4-9F6C-D00C-D33E-32AE8AACC670}"/>
              </a:ext>
            </a:extLst>
          </p:cNvPr>
          <p:cNvSpPr/>
          <p:nvPr/>
        </p:nvSpPr>
        <p:spPr>
          <a:xfrm>
            <a:off x="787078" y="4325466"/>
            <a:ext cx="925716"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엔진 </a:t>
            </a:r>
            <a:r>
              <a:rPr lang="en-US" altLang="ko-KR" sz="6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Engine room</a:t>
            </a:r>
            <a:endParaRPr lang="ko-KR" altLang="en-US" sz="10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9" name="직사각형 58">
            <a:extLst>
              <a:ext uri="{FF2B5EF4-FFF2-40B4-BE49-F238E27FC236}">
                <a16:creationId xmlns:a16="http://schemas.microsoft.com/office/drawing/2014/main" id="{4CF52FFC-BD5C-00A5-4C60-631CE6DB6B55}"/>
              </a:ext>
            </a:extLst>
          </p:cNvPr>
          <p:cNvSpPr/>
          <p:nvPr/>
        </p:nvSpPr>
        <p:spPr>
          <a:xfrm>
            <a:off x="2160827" y="4627850"/>
            <a:ext cx="942282"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플랫폼 및</a:t>
            </a:r>
            <a:endParaRPr lang="en-US" altLang="ko-KR"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a:p>
            <a:pPr algn="ctr"/>
            <a:r>
              <a:rPr lang="en-US" altLang="ko-KR"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Digital Bridge</a:t>
            </a:r>
            <a:endPar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sp>
        <p:nvSpPr>
          <p:cNvPr id="3144" name="직사각형 3143">
            <a:extLst>
              <a:ext uri="{FF2B5EF4-FFF2-40B4-BE49-F238E27FC236}">
                <a16:creationId xmlns:a16="http://schemas.microsoft.com/office/drawing/2014/main" id="{9A57AF98-19CF-E609-C784-10BC14C3F379}"/>
              </a:ext>
            </a:extLst>
          </p:cNvPr>
          <p:cNvSpPr/>
          <p:nvPr/>
        </p:nvSpPr>
        <p:spPr>
          <a:xfrm>
            <a:off x="2160827" y="4930842"/>
            <a:ext cx="942282"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자율운항시스템</a:t>
            </a:r>
          </a:p>
        </p:txBody>
      </p:sp>
      <p:sp>
        <p:nvSpPr>
          <p:cNvPr id="3145" name="직사각형 3144">
            <a:extLst>
              <a:ext uri="{FF2B5EF4-FFF2-40B4-BE49-F238E27FC236}">
                <a16:creationId xmlns:a16="http://schemas.microsoft.com/office/drawing/2014/main" id="{396EE8A9-C2D3-85EC-1B5D-C640D5364DF8}"/>
              </a:ext>
            </a:extLst>
          </p:cNvPr>
          <p:cNvSpPr/>
          <p:nvPr/>
        </p:nvSpPr>
        <p:spPr>
          <a:xfrm>
            <a:off x="2160827" y="5233834"/>
            <a:ext cx="942282"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err="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실해역</a:t>
            </a:r>
            <a:r>
              <a:rPr lang="ko-KR" altLang="en-US" sz="8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데이터 기반 경제운항</a:t>
            </a:r>
          </a:p>
        </p:txBody>
      </p:sp>
      <p:sp>
        <p:nvSpPr>
          <p:cNvPr id="3147" name="직사각형 3146">
            <a:extLst>
              <a:ext uri="{FF2B5EF4-FFF2-40B4-BE49-F238E27FC236}">
                <a16:creationId xmlns:a16="http://schemas.microsoft.com/office/drawing/2014/main" id="{3D8526B6-0EFE-B57C-03C8-C2CACA1FC4D3}"/>
              </a:ext>
            </a:extLst>
          </p:cNvPr>
          <p:cNvSpPr/>
          <p:nvPr/>
        </p:nvSpPr>
        <p:spPr>
          <a:xfrm>
            <a:off x="787078" y="4628458"/>
            <a:ext cx="925716"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고장예측</a:t>
            </a:r>
            <a:r>
              <a:rPr lang="en-US" altLang="ko-KR"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진단기술</a:t>
            </a:r>
          </a:p>
        </p:txBody>
      </p:sp>
      <p:sp>
        <p:nvSpPr>
          <p:cNvPr id="3148" name="직사각형 3147">
            <a:extLst>
              <a:ext uri="{FF2B5EF4-FFF2-40B4-BE49-F238E27FC236}">
                <a16:creationId xmlns:a16="http://schemas.microsoft.com/office/drawing/2014/main" id="{230FD640-7F80-7F83-31E1-D7C69FB5956F}"/>
              </a:ext>
            </a:extLst>
          </p:cNvPr>
          <p:cNvSpPr/>
          <p:nvPr/>
        </p:nvSpPr>
        <p:spPr>
          <a:xfrm>
            <a:off x="787078" y="4931450"/>
            <a:ext cx="925716"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에너지 통합관제</a:t>
            </a:r>
          </a:p>
        </p:txBody>
      </p:sp>
      <p:sp>
        <p:nvSpPr>
          <p:cNvPr id="3149" name="직사각형 3148">
            <a:extLst>
              <a:ext uri="{FF2B5EF4-FFF2-40B4-BE49-F238E27FC236}">
                <a16:creationId xmlns:a16="http://schemas.microsoft.com/office/drawing/2014/main" id="{5E781C4A-9308-D77D-5BD1-0EF4423E3CF8}"/>
              </a:ext>
            </a:extLst>
          </p:cNvPr>
          <p:cNvSpPr/>
          <p:nvPr/>
        </p:nvSpPr>
        <p:spPr>
          <a:xfrm>
            <a:off x="787078" y="5234442"/>
            <a:ext cx="925716" cy="252000"/>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장비</a:t>
            </a:r>
            <a:r>
              <a:rPr lang="en-US" altLang="ko-KR"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시스템</a:t>
            </a:r>
            <a:endParaRPr lang="en-US" altLang="ko-KR"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a:p>
            <a:pPr algn="ct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장애복구 기술</a:t>
            </a:r>
          </a:p>
        </p:txBody>
      </p:sp>
      <p:sp>
        <p:nvSpPr>
          <p:cNvPr id="3150" name="직사각형 3149">
            <a:extLst>
              <a:ext uri="{FF2B5EF4-FFF2-40B4-BE49-F238E27FC236}">
                <a16:creationId xmlns:a16="http://schemas.microsoft.com/office/drawing/2014/main" id="{8A15B0AB-F488-AF74-2FB3-F18FCA08898A}"/>
              </a:ext>
            </a:extLst>
          </p:cNvPr>
          <p:cNvSpPr/>
          <p:nvPr/>
        </p:nvSpPr>
        <p:spPr>
          <a:xfrm>
            <a:off x="3676696" y="4627262"/>
            <a:ext cx="900000" cy="249845"/>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상황인식 시스템</a:t>
            </a:r>
          </a:p>
        </p:txBody>
      </p:sp>
      <p:cxnSp>
        <p:nvCxnSpPr>
          <p:cNvPr id="3153" name="직선 화살표 연결선 3152">
            <a:extLst>
              <a:ext uri="{FF2B5EF4-FFF2-40B4-BE49-F238E27FC236}">
                <a16:creationId xmlns:a16="http://schemas.microsoft.com/office/drawing/2014/main" id="{D1798C96-8CCF-118E-1F8C-F337184575EB}"/>
              </a:ext>
            </a:extLst>
          </p:cNvPr>
          <p:cNvCxnSpPr>
            <a:cxnSpLocks/>
            <a:stCxn id="58" idx="3"/>
            <a:endCxn id="57" idx="1"/>
          </p:cNvCxnSpPr>
          <p:nvPr/>
        </p:nvCxnSpPr>
        <p:spPr>
          <a:xfrm flipV="1">
            <a:off x="1712794" y="4450858"/>
            <a:ext cx="448033" cy="608"/>
          </a:xfrm>
          <a:prstGeom prst="straightConnector1">
            <a:avLst/>
          </a:prstGeom>
          <a:ln w="3175">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54" name="직선 화살표 연결선 3153">
            <a:extLst>
              <a:ext uri="{FF2B5EF4-FFF2-40B4-BE49-F238E27FC236}">
                <a16:creationId xmlns:a16="http://schemas.microsoft.com/office/drawing/2014/main" id="{CC5031A5-3BAE-2E34-9FA5-944E8E07FCD5}"/>
              </a:ext>
            </a:extLst>
          </p:cNvPr>
          <p:cNvCxnSpPr>
            <a:cxnSpLocks/>
            <a:stCxn id="57" idx="3"/>
            <a:endCxn id="56" idx="1"/>
          </p:cNvCxnSpPr>
          <p:nvPr/>
        </p:nvCxnSpPr>
        <p:spPr>
          <a:xfrm flipV="1">
            <a:off x="3103109" y="4448778"/>
            <a:ext cx="573587" cy="2080"/>
          </a:xfrm>
          <a:prstGeom prst="straightConnector1">
            <a:avLst/>
          </a:prstGeom>
          <a:ln w="31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55" name="직선 화살표 연결선 3154">
            <a:extLst>
              <a:ext uri="{FF2B5EF4-FFF2-40B4-BE49-F238E27FC236}">
                <a16:creationId xmlns:a16="http://schemas.microsoft.com/office/drawing/2014/main" id="{4C672775-C24D-7C67-76E0-0DF15965979F}"/>
              </a:ext>
            </a:extLst>
          </p:cNvPr>
          <p:cNvCxnSpPr>
            <a:cxnSpLocks/>
            <a:stCxn id="3148" idx="3"/>
            <a:endCxn id="59" idx="1"/>
          </p:cNvCxnSpPr>
          <p:nvPr/>
        </p:nvCxnSpPr>
        <p:spPr>
          <a:xfrm flipV="1">
            <a:off x="1712794" y="4753850"/>
            <a:ext cx="448033" cy="303600"/>
          </a:xfrm>
          <a:prstGeom prst="straightConnector1">
            <a:avLst/>
          </a:prstGeom>
          <a:ln w="3175">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57" name="직선 화살표 연결선 3156">
            <a:extLst>
              <a:ext uri="{FF2B5EF4-FFF2-40B4-BE49-F238E27FC236}">
                <a16:creationId xmlns:a16="http://schemas.microsoft.com/office/drawing/2014/main" id="{42F84AD3-BFB8-67DB-CACB-8362D17BA7FD}"/>
              </a:ext>
            </a:extLst>
          </p:cNvPr>
          <p:cNvCxnSpPr>
            <a:cxnSpLocks/>
            <a:stCxn id="3149" idx="3"/>
            <a:endCxn id="59" idx="1"/>
          </p:cNvCxnSpPr>
          <p:nvPr/>
        </p:nvCxnSpPr>
        <p:spPr>
          <a:xfrm flipV="1">
            <a:off x="1712794" y="4753850"/>
            <a:ext cx="448033" cy="606592"/>
          </a:xfrm>
          <a:prstGeom prst="straightConnector1">
            <a:avLst/>
          </a:prstGeom>
          <a:ln w="3175">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161" name="직사각형 3160">
            <a:extLst>
              <a:ext uri="{FF2B5EF4-FFF2-40B4-BE49-F238E27FC236}">
                <a16:creationId xmlns:a16="http://schemas.microsoft.com/office/drawing/2014/main" id="{FBFC05F5-EFFE-656C-3CE2-84B42452A35D}"/>
              </a:ext>
            </a:extLst>
          </p:cNvPr>
          <p:cNvSpPr/>
          <p:nvPr/>
        </p:nvSpPr>
        <p:spPr>
          <a:xfrm>
            <a:off x="488950" y="2576480"/>
            <a:ext cx="4284663" cy="384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b="1"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Propulsion system/</a:t>
            </a:r>
          </a:p>
          <a:p>
            <a:r>
              <a:rPr lang="en-US" altLang="ko-KR" sz="900" b="1"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Steering system</a:t>
            </a:r>
            <a:endParaRPr lang="ko-KR" altLang="en-US" sz="900" b="1"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3162" name="TextBox 3161">
            <a:extLst>
              <a:ext uri="{FF2B5EF4-FFF2-40B4-BE49-F238E27FC236}">
                <a16:creationId xmlns:a16="http://schemas.microsoft.com/office/drawing/2014/main" id="{6B50A4F0-5D08-BC3E-F2C1-3901337F3557}"/>
              </a:ext>
            </a:extLst>
          </p:cNvPr>
          <p:cNvSpPr txBox="1"/>
          <p:nvPr/>
        </p:nvSpPr>
        <p:spPr>
          <a:xfrm>
            <a:off x="2117705" y="2629883"/>
            <a:ext cx="2542032" cy="276999"/>
          </a:xfrm>
          <a:prstGeom prst="rect">
            <a:avLst/>
          </a:prstGeom>
          <a:noFill/>
        </p:spPr>
        <p:txBody>
          <a:bodyPr wrap="square" lIns="0" tIns="0" rIns="0" bIns="0" rtlCol="0">
            <a:spAutoFit/>
          </a:bodyPr>
          <a:lstStyle/>
          <a:p>
            <a:pPr algn="l"/>
            <a:r>
              <a:rPr lang="ko-KR" altLang="en-US"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시스템 실증 및 성능시험</a:t>
            </a:r>
            <a:r>
              <a:rPr lang="en-US" altLang="ko-KR"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 </a:t>
            </a:r>
            <a:r>
              <a:rPr lang="ko-KR" altLang="en-US"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신뢰성평가 및 사고 대응</a:t>
            </a:r>
            <a:r>
              <a:rPr lang="en-US" altLang="ko-KR"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a:t>
            </a:r>
          </a:p>
          <a:p>
            <a:pPr algn="l"/>
            <a:r>
              <a:rPr lang="ko-KR" altLang="en-US"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원격 관리</a:t>
            </a:r>
            <a:r>
              <a:rPr lang="en-US" altLang="ko-KR"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 </a:t>
            </a:r>
            <a:r>
              <a:rPr lang="ko-KR" altLang="en-US" sz="900" b="1" dirty="0">
                <a:ln>
                  <a:solidFill>
                    <a:schemeClr val="tx2">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Univers for KPMG"/>
              </a:rPr>
              <a:t>국제표준화</a:t>
            </a:r>
          </a:p>
        </p:txBody>
      </p:sp>
      <p:sp>
        <p:nvSpPr>
          <p:cNvPr id="3163" name="직사각형 3162">
            <a:extLst>
              <a:ext uri="{FF2B5EF4-FFF2-40B4-BE49-F238E27FC236}">
                <a16:creationId xmlns:a16="http://schemas.microsoft.com/office/drawing/2014/main" id="{AC3E3531-838D-72DC-8571-65C4A4B7214C}"/>
              </a:ext>
            </a:extLst>
          </p:cNvPr>
          <p:cNvSpPr/>
          <p:nvPr/>
        </p:nvSpPr>
        <p:spPr>
          <a:xfrm>
            <a:off x="1877506" y="3173114"/>
            <a:ext cx="1512000" cy="355869"/>
          </a:xfrm>
          <a:prstGeom prst="rect">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자율운항선박 데이터 교환</a:t>
            </a:r>
            <a:endParaRPr lang="en-US" altLang="ko-KR" sz="9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a:p>
            <a:pPr algn="ctr"/>
            <a:r>
              <a:rPr lang="ko-KR" altLang="en-US" sz="9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및 통신기술</a:t>
            </a:r>
          </a:p>
        </p:txBody>
      </p:sp>
      <p:sp>
        <p:nvSpPr>
          <p:cNvPr id="3164" name="직사각형 3163">
            <a:extLst>
              <a:ext uri="{FF2B5EF4-FFF2-40B4-BE49-F238E27FC236}">
                <a16:creationId xmlns:a16="http://schemas.microsoft.com/office/drawing/2014/main" id="{31CECB1F-C430-BE44-670E-365AA080B164}"/>
              </a:ext>
            </a:extLst>
          </p:cNvPr>
          <p:cNvSpPr/>
          <p:nvPr/>
        </p:nvSpPr>
        <p:spPr>
          <a:xfrm>
            <a:off x="546316" y="3173114"/>
            <a:ext cx="1152000" cy="355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성능실증센터</a:t>
            </a:r>
          </a:p>
        </p:txBody>
      </p:sp>
      <p:sp>
        <p:nvSpPr>
          <p:cNvPr id="3165" name="직사각형 3164">
            <a:extLst>
              <a:ext uri="{FF2B5EF4-FFF2-40B4-BE49-F238E27FC236}">
                <a16:creationId xmlns:a16="http://schemas.microsoft.com/office/drawing/2014/main" id="{E8BB79BF-F129-F0C1-BBBE-F65E4B457D75}"/>
              </a:ext>
            </a:extLst>
          </p:cNvPr>
          <p:cNvSpPr/>
          <p:nvPr/>
        </p:nvSpPr>
        <p:spPr>
          <a:xfrm>
            <a:off x="3568696" y="3173114"/>
            <a:ext cx="1152000" cy="355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9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다른 선박 및</a:t>
            </a:r>
            <a:endParaRPr lang="en-US" altLang="ko-KR" sz="9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a:p>
            <a:pPr algn="ctr"/>
            <a:r>
              <a:rPr lang="en-US" altLang="ko-KR" sz="9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VTS</a:t>
            </a:r>
            <a:r>
              <a:rPr lang="ko-KR" altLang="en-US" sz="900" b="1">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등 해상교통관제</a:t>
            </a:r>
          </a:p>
        </p:txBody>
      </p:sp>
      <p:cxnSp>
        <p:nvCxnSpPr>
          <p:cNvPr id="3166" name="직선 화살표 연결선 3165">
            <a:extLst>
              <a:ext uri="{FF2B5EF4-FFF2-40B4-BE49-F238E27FC236}">
                <a16:creationId xmlns:a16="http://schemas.microsoft.com/office/drawing/2014/main" id="{21E66DDF-7C80-9BF3-C543-41F6BF8E1CE1}"/>
              </a:ext>
            </a:extLst>
          </p:cNvPr>
          <p:cNvCxnSpPr>
            <a:cxnSpLocks/>
            <a:stCxn id="3151" idx="0"/>
            <a:endCxn id="3163" idx="2"/>
          </p:cNvCxnSpPr>
          <p:nvPr/>
        </p:nvCxnSpPr>
        <p:spPr>
          <a:xfrm flipV="1">
            <a:off x="1249936" y="3528983"/>
            <a:ext cx="1383570" cy="654651"/>
          </a:xfrm>
          <a:prstGeom prst="straightConnector1">
            <a:avLst/>
          </a:prstGeom>
          <a:ln w="3175">
            <a:solidFill>
              <a:srgbClr val="0033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7" name="직선 화살표 연결선 3166">
            <a:extLst>
              <a:ext uri="{FF2B5EF4-FFF2-40B4-BE49-F238E27FC236}">
                <a16:creationId xmlns:a16="http://schemas.microsoft.com/office/drawing/2014/main" id="{24CA6D49-7151-51D8-5C2C-6300BF1211F3}"/>
              </a:ext>
            </a:extLst>
          </p:cNvPr>
          <p:cNvCxnSpPr>
            <a:cxnSpLocks/>
            <a:stCxn id="3152" idx="0"/>
            <a:endCxn id="3163" idx="2"/>
          </p:cNvCxnSpPr>
          <p:nvPr/>
        </p:nvCxnSpPr>
        <p:spPr>
          <a:xfrm flipH="1" flipV="1">
            <a:off x="2633506" y="3528983"/>
            <a:ext cx="1493190" cy="649430"/>
          </a:xfrm>
          <a:prstGeom prst="straightConnector1">
            <a:avLst/>
          </a:prstGeom>
          <a:ln w="3175">
            <a:solidFill>
              <a:srgbClr val="7213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0" name="사각형: 둥근 모서리 3169">
            <a:extLst>
              <a:ext uri="{FF2B5EF4-FFF2-40B4-BE49-F238E27FC236}">
                <a16:creationId xmlns:a16="http://schemas.microsoft.com/office/drawing/2014/main" id="{7B0F4C25-DCE1-E7D6-FB22-9E3B854FC814}"/>
              </a:ext>
            </a:extLst>
          </p:cNvPr>
          <p:cNvSpPr/>
          <p:nvPr/>
        </p:nvSpPr>
        <p:spPr>
          <a:xfrm rot="20092794">
            <a:off x="1290289" y="3695494"/>
            <a:ext cx="1233727" cy="1800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육상원격제어</a:t>
            </a:r>
          </a:p>
        </p:txBody>
      </p:sp>
      <p:sp>
        <p:nvSpPr>
          <p:cNvPr id="3171" name="사각형: 둥근 모서리 3170">
            <a:extLst>
              <a:ext uri="{FF2B5EF4-FFF2-40B4-BE49-F238E27FC236}">
                <a16:creationId xmlns:a16="http://schemas.microsoft.com/office/drawing/2014/main" id="{E219386A-C2A8-2DFE-A2A3-60BE92F0C08B}"/>
              </a:ext>
            </a:extLst>
          </p:cNvPr>
          <p:cNvSpPr/>
          <p:nvPr/>
        </p:nvSpPr>
        <p:spPr>
          <a:xfrm>
            <a:off x="2317787" y="3775845"/>
            <a:ext cx="647551" cy="1800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사이버안전기술</a:t>
            </a:r>
          </a:p>
        </p:txBody>
      </p:sp>
      <p:sp>
        <p:nvSpPr>
          <p:cNvPr id="3172" name="사각형: 둥근 모서리 3171">
            <a:extLst>
              <a:ext uri="{FF2B5EF4-FFF2-40B4-BE49-F238E27FC236}">
                <a16:creationId xmlns:a16="http://schemas.microsoft.com/office/drawing/2014/main" id="{F18BD584-23C4-FFE4-F7BE-9F8E5B3E53C1}"/>
              </a:ext>
            </a:extLst>
          </p:cNvPr>
          <p:cNvSpPr/>
          <p:nvPr/>
        </p:nvSpPr>
        <p:spPr>
          <a:xfrm rot="1411258">
            <a:off x="2943361" y="3696704"/>
            <a:ext cx="981054" cy="1800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안전운영기술</a:t>
            </a:r>
          </a:p>
        </p:txBody>
      </p:sp>
      <p:sp>
        <p:nvSpPr>
          <p:cNvPr id="22" name="TextBox 21">
            <a:extLst>
              <a:ext uri="{FF2B5EF4-FFF2-40B4-BE49-F238E27FC236}">
                <a16:creationId xmlns:a16="http://schemas.microsoft.com/office/drawing/2014/main" id="{0918FABC-1C85-EA76-87BA-612929A00D7A}"/>
              </a:ext>
            </a:extLst>
          </p:cNvPr>
          <p:cNvSpPr txBox="1"/>
          <p:nvPr/>
        </p:nvSpPr>
        <p:spPr>
          <a:xfrm>
            <a:off x="7489928" y="4326766"/>
            <a:ext cx="1822054" cy="307777"/>
          </a:xfrm>
          <a:prstGeom prst="rect">
            <a:avLst/>
          </a:prstGeom>
          <a:noFill/>
        </p:spPr>
        <p:txBody>
          <a:bodyPr wrap="square" lIns="0" tIns="0" rIns="0" bIns="0" rtlCol="0">
            <a:spAutoFit/>
          </a:bodyPr>
          <a:lstStyle/>
          <a:p>
            <a:pPr algn="ct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인적 과실로 인한 사고 비중</a:t>
            </a: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p>
          <a:p>
            <a:pPr algn="ct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94.9%</a:t>
            </a:r>
            <a:endParaRPr lang="ko-KR" altLang="en-US"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23" name="TextBox 22">
            <a:extLst>
              <a:ext uri="{FF2B5EF4-FFF2-40B4-BE49-F238E27FC236}">
                <a16:creationId xmlns:a16="http://schemas.microsoft.com/office/drawing/2014/main" id="{CD0BE8B7-78BA-8F7E-EB53-8C834A2F0554}"/>
              </a:ext>
            </a:extLst>
          </p:cNvPr>
          <p:cNvSpPr txBox="1"/>
          <p:nvPr/>
        </p:nvSpPr>
        <p:spPr>
          <a:xfrm>
            <a:off x="5288413" y="4326766"/>
            <a:ext cx="1822054" cy="307777"/>
          </a:xfrm>
          <a:prstGeom prst="rect">
            <a:avLst/>
          </a:prstGeom>
          <a:noFill/>
        </p:spPr>
        <p:txBody>
          <a:bodyPr wrap="square" lIns="0" tIns="0" rIns="0" bIns="0" rtlCol="0">
            <a:spAutoFit/>
          </a:bodyPr>
          <a:lstStyle/>
          <a:p>
            <a:pPr algn="ct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인건비와 연료 비중</a:t>
            </a: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p>
          <a:p>
            <a:pPr algn="ctr"/>
            <a:r>
              <a:rPr lang="en-US" altLang="ko-KR"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55.0%</a:t>
            </a:r>
            <a:endParaRPr lang="ko-KR" altLang="en-US" sz="1000" b="1" i="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nvGrpSpPr>
          <p:cNvPr id="3209" name="그룹 3208">
            <a:extLst>
              <a:ext uri="{FF2B5EF4-FFF2-40B4-BE49-F238E27FC236}">
                <a16:creationId xmlns:a16="http://schemas.microsoft.com/office/drawing/2014/main" id="{1A0A9993-28D9-E9EA-A9EE-9F14558EFAE7}"/>
              </a:ext>
            </a:extLst>
          </p:cNvPr>
          <p:cNvGrpSpPr/>
          <p:nvPr/>
        </p:nvGrpSpPr>
        <p:grpSpPr>
          <a:xfrm>
            <a:off x="7173006" y="4254466"/>
            <a:ext cx="229280" cy="330858"/>
            <a:chOff x="2526338" y="2898946"/>
            <a:chExt cx="209887" cy="302876"/>
          </a:xfrm>
        </p:grpSpPr>
        <p:sp>
          <p:nvSpPr>
            <p:cNvPr id="3210" name="1/2 액자 3209">
              <a:extLst>
                <a:ext uri="{FF2B5EF4-FFF2-40B4-BE49-F238E27FC236}">
                  <a16:creationId xmlns:a16="http://schemas.microsoft.com/office/drawing/2014/main" id="{FDB1B3DC-E981-45B9-1A86-89575AF28C79}"/>
                </a:ext>
              </a:extLst>
            </p:cNvPr>
            <p:cNvSpPr/>
            <p:nvPr/>
          </p:nvSpPr>
          <p:spPr>
            <a:xfrm rot="18921618" flipV="1">
              <a:off x="2526338" y="2898946"/>
              <a:ext cx="209887" cy="209827"/>
            </a:xfrm>
            <a:prstGeom prst="halfFrame">
              <a:avLst>
                <a:gd name="adj1" fmla="val 12308"/>
                <a:gd name="adj2" fmla="val 11888"/>
              </a:avLst>
            </a:prstGeom>
            <a:solidFill>
              <a:sysClr val="window" lastClr="FFFFFF">
                <a:lumMod val="85000"/>
              </a:sys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3211" name="1/2 액자 3210">
              <a:extLst>
                <a:ext uri="{FF2B5EF4-FFF2-40B4-BE49-F238E27FC236}">
                  <a16:creationId xmlns:a16="http://schemas.microsoft.com/office/drawing/2014/main" id="{9AB56926-72DC-8C52-6373-A5EF9E305BC0}"/>
                </a:ext>
              </a:extLst>
            </p:cNvPr>
            <p:cNvSpPr/>
            <p:nvPr/>
          </p:nvSpPr>
          <p:spPr>
            <a:xfrm rot="18921618" flipV="1">
              <a:off x="2526338" y="2991995"/>
              <a:ext cx="209887" cy="209827"/>
            </a:xfrm>
            <a:prstGeom prst="halfFrame">
              <a:avLst>
                <a:gd name="adj1" fmla="val 12308"/>
                <a:gd name="adj2" fmla="val 11888"/>
              </a:avLst>
            </a:prstGeom>
            <a:solidFill>
              <a:schemeClr val="bg1">
                <a:lumMod val="75000"/>
              </a:scheme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sp>
        <p:nvSpPr>
          <p:cNvPr id="3158" name="사각형: 둥근 모서리 3157">
            <a:extLst>
              <a:ext uri="{FF2B5EF4-FFF2-40B4-BE49-F238E27FC236}">
                <a16:creationId xmlns:a16="http://schemas.microsoft.com/office/drawing/2014/main" id="{0A90B5F2-692C-4CD9-F95A-9CD4E058C6BC}"/>
              </a:ext>
            </a:extLst>
          </p:cNvPr>
          <p:cNvSpPr/>
          <p:nvPr/>
        </p:nvSpPr>
        <p:spPr>
          <a:xfrm>
            <a:off x="1014415" y="4086972"/>
            <a:ext cx="468000" cy="180000"/>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조치</a:t>
            </a:r>
          </a:p>
        </p:txBody>
      </p:sp>
      <p:sp>
        <p:nvSpPr>
          <p:cNvPr id="3159" name="사각형: 둥근 모서리 3158">
            <a:extLst>
              <a:ext uri="{FF2B5EF4-FFF2-40B4-BE49-F238E27FC236}">
                <a16:creationId xmlns:a16="http://schemas.microsoft.com/office/drawing/2014/main" id="{6E44335A-56EA-D2A4-97B1-492A15E70AA6}"/>
              </a:ext>
            </a:extLst>
          </p:cNvPr>
          <p:cNvSpPr/>
          <p:nvPr/>
        </p:nvSpPr>
        <p:spPr>
          <a:xfrm>
            <a:off x="2406433" y="4088072"/>
            <a:ext cx="468000" cy="180000"/>
          </a:xfrm>
          <a:prstGeom prst="roundRect">
            <a:avLst>
              <a:gd name="adj" fmla="val 50000"/>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판단</a:t>
            </a:r>
          </a:p>
        </p:txBody>
      </p:sp>
      <p:sp>
        <p:nvSpPr>
          <p:cNvPr id="3168" name="사각형: 둥근 모서리 3167">
            <a:extLst>
              <a:ext uri="{FF2B5EF4-FFF2-40B4-BE49-F238E27FC236}">
                <a16:creationId xmlns:a16="http://schemas.microsoft.com/office/drawing/2014/main" id="{8AA1436C-0C63-C7D8-ADB0-1D77BFF7AC1C}"/>
              </a:ext>
            </a:extLst>
          </p:cNvPr>
          <p:cNvSpPr/>
          <p:nvPr/>
        </p:nvSpPr>
        <p:spPr>
          <a:xfrm>
            <a:off x="3892696" y="4080626"/>
            <a:ext cx="468000" cy="180000"/>
          </a:xfrm>
          <a:prstGeom prst="roundRect">
            <a:avLst>
              <a:gd name="adj" fmla="val 50000"/>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인지</a:t>
            </a:r>
          </a:p>
        </p:txBody>
      </p:sp>
    </p:spTree>
    <p:extLst>
      <p:ext uri="{BB962C8B-B14F-4D97-AF65-F5344CB8AC3E}">
        <p14:creationId xmlns:p14="http://schemas.microsoft.com/office/powerpoint/2010/main" val="591177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텍스트 개체 틀 7">
            <a:extLst>
              <a:ext uri="{FF2B5EF4-FFF2-40B4-BE49-F238E27FC236}">
                <a16:creationId xmlns:a16="http://schemas.microsoft.com/office/drawing/2014/main" id="{FE16775B-548E-37CF-36D3-C727DBB8395F}"/>
              </a:ext>
            </a:extLst>
          </p:cNvPr>
          <p:cNvSpPr txBox="1">
            <a:spLocks/>
          </p:cNvSpPr>
          <p:nvPr/>
        </p:nvSpPr>
        <p:spPr>
          <a:xfrm>
            <a:off x="488948" y="5161546"/>
            <a:ext cx="4284665" cy="717964"/>
          </a:xfrm>
          <a:prstGeom prst="rect">
            <a:avLst/>
          </a:prstGeom>
          <a:solidFill>
            <a:srgbClr val="D9E7FF"/>
          </a:solidFill>
          <a:ln w="6350">
            <a:noFill/>
          </a:ln>
        </p:spPr>
        <p:txBody>
          <a:bodyPr lIns="108000" tIns="108000" rIns="36000" bIns="36000" anchor="t"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88900" indent="-88900" algn="l">
              <a:lnSpc>
                <a:spcPct val="100000"/>
              </a:lnSpc>
              <a:spcBef>
                <a:spcPts val="500"/>
              </a:spcBef>
              <a:spcAft>
                <a:spcPts val="0"/>
              </a:spcAft>
              <a:buFont typeface="Arial" panose="020B0604020202020204" pitchFamily="34" charset="0"/>
              <a:buChar char="•"/>
              <a:defRPr/>
            </a:pPr>
            <a:endParaRPr lang="en-US" altLang="ko-KR" sz="750" kern="0" dirty="0">
              <a:ln>
                <a:solidFill>
                  <a:sysClr val="window" lastClr="FFFFFF">
                    <a:lumMod val="75000"/>
                    <a:alpha val="0"/>
                  </a:sysClr>
                </a:solidFill>
              </a:ln>
              <a:solidFill>
                <a:srgbClr val="000000">
                  <a:lumMod val="85000"/>
                  <a:lumOff val="15000"/>
                </a:srgbClr>
              </a:solidFill>
            </a:endParaRPr>
          </a:p>
        </p:txBody>
      </p:sp>
      <p:sp>
        <p:nvSpPr>
          <p:cNvPr id="6" name="TextBox 5">
            <a:extLst>
              <a:ext uri="{FF2B5EF4-FFF2-40B4-BE49-F238E27FC236}">
                <a16:creationId xmlns:a16="http://schemas.microsoft.com/office/drawing/2014/main" id="{07780620-3806-DB51-AE8D-BD7ED6CB60B5}"/>
              </a:ext>
            </a:extLst>
          </p:cNvPr>
          <p:cNvSpPr txBox="1"/>
          <p:nvPr/>
        </p:nvSpPr>
        <p:spPr>
          <a:xfrm>
            <a:off x="506747" y="5872098"/>
            <a:ext cx="2486556"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endParaRPr lang="en-US" altLang="ko-KR" kern="0" dirty="0">
              <a:ln>
                <a:solidFill>
                  <a:sysClr val="window" lastClr="FFFFFF">
                    <a:lumMod val="75000"/>
                    <a:alpha val="0"/>
                  </a:sysClr>
                </a:solidFill>
              </a:ln>
              <a:solidFill>
                <a:srgbClr val="000000">
                  <a:lumMod val="85000"/>
                  <a:lumOff val="15000"/>
                </a:srgbClr>
              </a:solidFill>
            </a:endParaRPr>
          </a:p>
          <a:p>
            <a:r>
              <a:rPr lang="en-US" altLang="ko-KR" dirty="0">
                <a:solidFill>
                  <a:schemeClr val="bg1">
                    <a:lumMod val="50000"/>
                  </a:schemeClr>
                </a:solidFill>
              </a:rPr>
              <a:t>Source: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dirty="0"/>
              <a:t>③ 대외환경 변화로 인한 항로 및 물류 거점 변화</a:t>
            </a:r>
            <a:endParaRPr lang="en-US" altLang="ko-KR" dirty="0"/>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해운산업은 기후변화</a:t>
            </a:r>
            <a:r>
              <a:rPr lang="en-US" altLang="ko-KR" dirty="0"/>
              <a:t>,</a:t>
            </a:r>
            <a:r>
              <a:rPr lang="ko-KR" altLang="en-US" dirty="0"/>
              <a:t> 국가 간 분쟁</a:t>
            </a:r>
            <a:r>
              <a:rPr lang="en-US" altLang="ko-KR" dirty="0"/>
              <a:t>, </a:t>
            </a:r>
            <a:r>
              <a:rPr lang="ko-KR" altLang="en-US" dirty="0"/>
              <a:t>파업</a:t>
            </a:r>
            <a:r>
              <a:rPr lang="en-US" altLang="ko-KR" dirty="0"/>
              <a:t> </a:t>
            </a:r>
            <a:r>
              <a:rPr lang="ko-KR" altLang="en-US" dirty="0"/>
              <a:t>등 예측과 통제가 불가능한 대외환경 변화로 인해 항로를 다변화하거나 항만 거점을 이동하는 모습을 보이고 있음</a:t>
            </a:r>
            <a:r>
              <a:rPr lang="en-US" altLang="ko-KR" dirty="0"/>
              <a:t>. </a:t>
            </a:r>
            <a:r>
              <a:rPr lang="ko-KR" altLang="en-US" dirty="0"/>
              <a:t>대표적으로 기후변화로 인한 파나마 운하 운항이 제한되자 수에즈 운하 활용 및 </a:t>
            </a:r>
            <a:r>
              <a:rPr lang="ko-KR" altLang="en-US" dirty="0" err="1"/>
              <a:t>환적</a:t>
            </a:r>
            <a:r>
              <a:rPr lang="ko-KR" altLang="en-US" dirty="0"/>
              <a:t> 기반의 운송으로 대체되고 있으며</a:t>
            </a:r>
            <a:r>
              <a:rPr lang="en-US" altLang="ko-KR" dirty="0"/>
              <a:t>, </a:t>
            </a:r>
            <a:r>
              <a:rPr lang="ko-KR" altLang="en-US" dirty="0"/>
              <a:t>미</a:t>
            </a:r>
            <a:r>
              <a:rPr lang="en-US" altLang="ko-KR" dirty="0"/>
              <a:t>·</a:t>
            </a:r>
            <a:r>
              <a:rPr lang="ko-KR" altLang="en-US" dirty="0"/>
              <a:t>중 갈등</a:t>
            </a:r>
            <a:r>
              <a:rPr lang="en-US" altLang="ko-KR" dirty="0"/>
              <a:t>,</a:t>
            </a:r>
            <a:r>
              <a:rPr lang="ko-KR" altLang="en-US" dirty="0"/>
              <a:t> 서부 항만파업으로 많은 기업이 미동남부로 물류 거점 이동 중</a:t>
            </a:r>
          </a:p>
        </p:txBody>
      </p:sp>
      <p:grpSp>
        <p:nvGrpSpPr>
          <p:cNvPr id="4105" name="그룹 4104">
            <a:extLst>
              <a:ext uri="{FF2B5EF4-FFF2-40B4-BE49-F238E27FC236}">
                <a16:creationId xmlns:a16="http://schemas.microsoft.com/office/drawing/2014/main" id="{559D4CF5-C779-FB37-F5AE-310AA0635FF4}"/>
              </a:ext>
            </a:extLst>
          </p:cNvPr>
          <p:cNvGrpSpPr/>
          <p:nvPr/>
        </p:nvGrpSpPr>
        <p:grpSpPr>
          <a:xfrm>
            <a:off x="488950" y="2176483"/>
            <a:ext cx="4284000" cy="276837"/>
            <a:chOff x="704850" y="2013298"/>
            <a:chExt cx="4140200" cy="276837"/>
          </a:xfrm>
        </p:grpSpPr>
        <p:sp>
          <p:nvSpPr>
            <p:cNvPr id="4107" name="TextBox 4106">
              <a:extLst>
                <a:ext uri="{FF2B5EF4-FFF2-40B4-BE49-F238E27FC236}">
                  <a16:creationId xmlns:a16="http://schemas.microsoft.com/office/drawing/2014/main" id="{46C47819-1650-162D-5496-F14A547DE223}"/>
                </a:ext>
              </a:extLst>
            </p:cNvPr>
            <p:cNvSpPr txBox="1"/>
            <p:nvPr/>
          </p:nvSpPr>
          <p:spPr>
            <a:xfrm>
              <a:off x="704850" y="2046854"/>
              <a:ext cx="28164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파나마 운하 운항 제한으로 인한 항로 다변화</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109" name="직선 연결선 4108">
              <a:extLst>
                <a:ext uri="{FF2B5EF4-FFF2-40B4-BE49-F238E27FC236}">
                  <a16:creationId xmlns:a16="http://schemas.microsoft.com/office/drawing/2014/main" id="{FE70B770-A2D1-58EB-89E0-C7447483B39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11" name="직선 연결선 4110">
              <a:extLst>
                <a:ext uri="{FF2B5EF4-FFF2-40B4-BE49-F238E27FC236}">
                  <a16:creationId xmlns:a16="http://schemas.microsoft.com/office/drawing/2014/main" id="{CF843ACE-D20E-0C78-7FA2-64CF050E26A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113" name="그룹 4112">
            <a:extLst>
              <a:ext uri="{FF2B5EF4-FFF2-40B4-BE49-F238E27FC236}">
                <a16:creationId xmlns:a16="http://schemas.microsoft.com/office/drawing/2014/main" id="{977D4E75-7D82-4777-D509-1CDA1E9C02B5}"/>
              </a:ext>
            </a:extLst>
          </p:cNvPr>
          <p:cNvGrpSpPr/>
          <p:nvPr/>
        </p:nvGrpSpPr>
        <p:grpSpPr>
          <a:xfrm>
            <a:off x="5132388" y="2180439"/>
            <a:ext cx="4284000" cy="276837"/>
            <a:chOff x="704850" y="2013298"/>
            <a:chExt cx="4140200" cy="276837"/>
          </a:xfrm>
        </p:grpSpPr>
        <p:sp>
          <p:nvSpPr>
            <p:cNvPr id="4115" name="TextBox 4114">
              <a:extLst>
                <a:ext uri="{FF2B5EF4-FFF2-40B4-BE49-F238E27FC236}">
                  <a16:creationId xmlns:a16="http://schemas.microsoft.com/office/drawing/2014/main" id="{679C0FC0-65DA-E926-E89A-876C7C0735B2}"/>
                </a:ext>
              </a:extLst>
            </p:cNvPr>
            <p:cNvSpPr txBox="1"/>
            <p:nvPr/>
          </p:nvSpPr>
          <p:spPr>
            <a:xfrm>
              <a:off x="704850" y="2046854"/>
              <a:ext cx="30550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미국 서부 → 동남부 항만으로 물류 중심축 이동 </a:t>
              </a:r>
            </a:p>
          </p:txBody>
        </p:sp>
        <p:cxnSp>
          <p:nvCxnSpPr>
            <p:cNvPr id="4117" name="직선 연결선 4116">
              <a:extLst>
                <a:ext uri="{FF2B5EF4-FFF2-40B4-BE49-F238E27FC236}">
                  <a16:creationId xmlns:a16="http://schemas.microsoft.com/office/drawing/2014/main" id="{6071FC05-33BD-A25E-047A-CCA7C2C2F14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18" name="직선 연결선 4117">
              <a:extLst>
                <a:ext uri="{FF2B5EF4-FFF2-40B4-BE49-F238E27FC236}">
                  <a16:creationId xmlns:a16="http://schemas.microsoft.com/office/drawing/2014/main" id="{777444FF-F429-4A7D-DBEE-B1ADB0F94EB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45C600F8-404B-269D-4580-8CE222DF37E1}"/>
              </a:ext>
            </a:extLst>
          </p:cNvPr>
          <p:cNvSpPr/>
          <p:nvPr/>
        </p:nvSpPr>
        <p:spPr>
          <a:xfrm>
            <a:off x="5136332" y="2576131"/>
            <a:ext cx="4280718" cy="1513548"/>
          </a:xfrm>
          <a:prstGeom prst="rect">
            <a:avLst/>
          </a:pr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094" name="그룹 1093">
            <a:extLst>
              <a:ext uri="{FF2B5EF4-FFF2-40B4-BE49-F238E27FC236}">
                <a16:creationId xmlns:a16="http://schemas.microsoft.com/office/drawing/2014/main" id="{F181A4C0-70CD-AA2C-F70A-7C68E9403FFC}"/>
              </a:ext>
            </a:extLst>
          </p:cNvPr>
          <p:cNvGrpSpPr/>
          <p:nvPr/>
        </p:nvGrpSpPr>
        <p:grpSpPr>
          <a:xfrm>
            <a:off x="8195113" y="2619408"/>
            <a:ext cx="1199459" cy="107722"/>
            <a:chOff x="8125742" y="2703744"/>
            <a:chExt cx="1199459" cy="107722"/>
          </a:xfrm>
        </p:grpSpPr>
        <p:grpSp>
          <p:nvGrpSpPr>
            <p:cNvPr id="1144" name="그룹 1143">
              <a:extLst>
                <a:ext uri="{FF2B5EF4-FFF2-40B4-BE49-F238E27FC236}">
                  <a16:creationId xmlns:a16="http://schemas.microsoft.com/office/drawing/2014/main" id="{E8D8526F-A8C1-84B4-295A-3BC524F31A2F}"/>
                </a:ext>
              </a:extLst>
            </p:cNvPr>
            <p:cNvGrpSpPr/>
            <p:nvPr/>
          </p:nvGrpSpPr>
          <p:grpSpPr>
            <a:xfrm>
              <a:off x="8125742" y="2703744"/>
              <a:ext cx="931900" cy="107722"/>
              <a:chOff x="7637711" y="2521152"/>
              <a:chExt cx="931900" cy="107722"/>
            </a:xfrm>
          </p:grpSpPr>
          <p:grpSp>
            <p:nvGrpSpPr>
              <p:cNvPr id="1145" name="그룹 1144">
                <a:extLst>
                  <a:ext uri="{FF2B5EF4-FFF2-40B4-BE49-F238E27FC236}">
                    <a16:creationId xmlns:a16="http://schemas.microsoft.com/office/drawing/2014/main" id="{DBEDFF83-80C4-FBF0-4A29-C488B8E23307}"/>
                  </a:ext>
                </a:extLst>
              </p:cNvPr>
              <p:cNvGrpSpPr/>
              <p:nvPr/>
            </p:nvGrpSpPr>
            <p:grpSpPr>
              <a:xfrm>
                <a:off x="7637711" y="2521152"/>
                <a:ext cx="505048" cy="107722"/>
                <a:chOff x="7637711" y="2521152"/>
                <a:chExt cx="505048" cy="107722"/>
              </a:xfrm>
            </p:grpSpPr>
            <p:sp>
              <p:nvSpPr>
                <p:cNvPr id="210" name="직사각형 209">
                  <a:extLst>
                    <a:ext uri="{FF2B5EF4-FFF2-40B4-BE49-F238E27FC236}">
                      <a16:creationId xmlns:a16="http://schemas.microsoft.com/office/drawing/2014/main" id="{5B952E67-582F-0070-4C0F-981326029FC3}"/>
                    </a:ext>
                  </a:extLst>
                </p:cNvPr>
                <p:cNvSpPr/>
                <p:nvPr/>
              </p:nvSpPr>
              <p:spPr>
                <a:xfrm>
                  <a:off x="7637711" y="2539013"/>
                  <a:ext cx="72000" cy="72000"/>
                </a:xfrm>
                <a:prstGeom prst="rect">
                  <a:avLst/>
                </a:prstGeom>
                <a:solidFill>
                  <a:srgbClr val="FF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11" name="TextBox 210">
                  <a:extLst>
                    <a:ext uri="{FF2B5EF4-FFF2-40B4-BE49-F238E27FC236}">
                      <a16:creationId xmlns:a16="http://schemas.microsoft.com/office/drawing/2014/main" id="{A97B30AB-7ED6-D56D-621E-44E78B4DE539}"/>
                    </a:ext>
                  </a:extLst>
                </p:cNvPr>
                <p:cNvSpPr txBox="1"/>
                <p:nvPr/>
              </p:nvSpPr>
              <p:spPr>
                <a:xfrm>
                  <a:off x="7732796" y="2521152"/>
                  <a:ext cx="409963" cy="107722"/>
                </a:xfrm>
                <a:prstGeom prst="rect">
                  <a:avLst/>
                </a:prstGeom>
                <a:noFill/>
              </p:spPr>
              <p:txBody>
                <a:bodyPr wrap="square" lIns="0" tIns="0" rIns="0" bIns="0" rtlCol="0">
                  <a:spAutoFit/>
                </a:bodyPr>
                <a:lstStyle/>
                <a:p>
                  <a:pPr algn="l"/>
                  <a:r>
                    <a:rPr lang="en-US" altLang="ko-KR"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2021</a:t>
                  </a:r>
                  <a:r>
                    <a:rPr lang="ko-KR" altLang="en-US"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년</a:t>
                  </a:r>
                </a:p>
              </p:txBody>
            </p:sp>
          </p:grpSp>
          <p:grpSp>
            <p:nvGrpSpPr>
              <p:cNvPr id="1149" name="그룹 1148">
                <a:extLst>
                  <a:ext uri="{FF2B5EF4-FFF2-40B4-BE49-F238E27FC236}">
                    <a16:creationId xmlns:a16="http://schemas.microsoft.com/office/drawing/2014/main" id="{684091C4-8487-0995-DE91-33D65D15FCB6}"/>
                  </a:ext>
                </a:extLst>
              </p:cNvPr>
              <p:cNvGrpSpPr/>
              <p:nvPr/>
            </p:nvGrpSpPr>
            <p:grpSpPr>
              <a:xfrm>
                <a:off x="8064563" y="2521152"/>
                <a:ext cx="505048" cy="107722"/>
                <a:chOff x="7554367" y="2521152"/>
                <a:chExt cx="505048" cy="107722"/>
              </a:xfrm>
            </p:grpSpPr>
            <p:sp>
              <p:nvSpPr>
                <p:cNvPr id="1151" name="직사각형 1150">
                  <a:extLst>
                    <a:ext uri="{FF2B5EF4-FFF2-40B4-BE49-F238E27FC236}">
                      <a16:creationId xmlns:a16="http://schemas.microsoft.com/office/drawing/2014/main" id="{D8432558-5237-AAB8-12DD-611508B2BC1A}"/>
                    </a:ext>
                  </a:extLst>
                </p:cNvPr>
                <p:cNvSpPr/>
                <p:nvPr/>
              </p:nvSpPr>
              <p:spPr>
                <a:xfrm>
                  <a:off x="7554367" y="2539013"/>
                  <a:ext cx="72000" cy="72000"/>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7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09" name="TextBox 208">
                  <a:extLst>
                    <a:ext uri="{FF2B5EF4-FFF2-40B4-BE49-F238E27FC236}">
                      <a16:creationId xmlns:a16="http://schemas.microsoft.com/office/drawing/2014/main" id="{A679E6D5-127D-5A5A-0048-17D468E385D6}"/>
                    </a:ext>
                  </a:extLst>
                </p:cNvPr>
                <p:cNvSpPr txBox="1"/>
                <p:nvPr/>
              </p:nvSpPr>
              <p:spPr>
                <a:xfrm>
                  <a:off x="7649452" y="2521152"/>
                  <a:ext cx="409963" cy="107722"/>
                </a:xfrm>
                <a:prstGeom prst="rect">
                  <a:avLst/>
                </a:prstGeom>
                <a:noFill/>
              </p:spPr>
              <p:txBody>
                <a:bodyPr wrap="square" lIns="0" tIns="0" rIns="0" bIns="0" rtlCol="0">
                  <a:spAutoFit/>
                </a:bodyPr>
                <a:lstStyle/>
                <a:p>
                  <a:pPr algn="l"/>
                  <a:r>
                    <a:rPr lang="en-US" altLang="ko-KR"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2022</a:t>
                  </a:r>
                  <a:r>
                    <a:rPr lang="ko-KR" altLang="en-US"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년</a:t>
                  </a:r>
                </a:p>
              </p:txBody>
            </p:sp>
          </p:grpSp>
        </p:grpSp>
        <p:sp>
          <p:nvSpPr>
            <p:cNvPr id="212" name="TextBox 211">
              <a:extLst>
                <a:ext uri="{FF2B5EF4-FFF2-40B4-BE49-F238E27FC236}">
                  <a16:creationId xmlns:a16="http://schemas.microsoft.com/office/drawing/2014/main" id="{385BD1FB-D096-CCFB-9A09-916FAB359E07}"/>
                </a:ext>
              </a:extLst>
            </p:cNvPr>
            <p:cNvSpPr txBox="1"/>
            <p:nvPr/>
          </p:nvSpPr>
          <p:spPr>
            <a:xfrm>
              <a:off x="8986253" y="2703744"/>
              <a:ext cx="338948" cy="107722"/>
            </a:xfrm>
            <a:prstGeom prst="rect">
              <a:avLst/>
            </a:prstGeom>
            <a:noFill/>
          </p:spPr>
          <p:txBody>
            <a:bodyPr wrap="square" lIns="0" tIns="0" rIns="0" bIns="0" rtlCol="0">
              <a:spAutoFit/>
            </a:bodyPr>
            <a:lstStyle/>
            <a:p>
              <a:pPr algn="l"/>
              <a:r>
                <a:rPr lang="en-US" altLang="ko-KR"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7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grpSp>
        <p:nvGrpSpPr>
          <p:cNvPr id="1116" name="그룹 1115">
            <a:extLst>
              <a:ext uri="{FF2B5EF4-FFF2-40B4-BE49-F238E27FC236}">
                <a16:creationId xmlns:a16="http://schemas.microsoft.com/office/drawing/2014/main" id="{387C02FD-4C60-F8D3-06B1-6F0131D72C40}"/>
              </a:ext>
            </a:extLst>
          </p:cNvPr>
          <p:cNvGrpSpPr/>
          <p:nvPr/>
        </p:nvGrpSpPr>
        <p:grpSpPr>
          <a:xfrm>
            <a:off x="5272371" y="2615506"/>
            <a:ext cx="3983662" cy="1569654"/>
            <a:chOff x="5158543" y="2656116"/>
            <a:chExt cx="3983662" cy="1569654"/>
          </a:xfrm>
        </p:grpSpPr>
        <p:graphicFrame>
          <p:nvGraphicFramePr>
            <p:cNvPr id="4223" name="차트 4222">
              <a:extLst>
                <a:ext uri="{FF2B5EF4-FFF2-40B4-BE49-F238E27FC236}">
                  <a16:creationId xmlns:a16="http://schemas.microsoft.com/office/drawing/2014/main" id="{9F9A515F-964B-78BF-20EA-1764FB3F4D73}"/>
                </a:ext>
              </a:extLst>
            </p:cNvPr>
            <p:cNvGraphicFramePr/>
            <p:nvPr>
              <p:extLst>
                <p:ext uri="{D42A27DB-BD31-4B8C-83A1-F6EECF244321}">
                  <p14:modId xmlns:p14="http://schemas.microsoft.com/office/powerpoint/2010/main" val="4254283373"/>
                </p:ext>
              </p:extLst>
            </p:nvPr>
          </p:nvGraphicFramePr>
          <p:xfrm>
            <a:off x="5158543" y="3319919"/>
            <a:ext cx="776778" cy="746716"/>
          </p:xfrm>
          <a:graphic>
            <a:graphicData uri="http://schemas.openxmlformats.org/drawingml/2006/chart">
              <c:chart xmlns:c="http://schemas.openxmlformats.org/drawingml/2006/chart" xmlns:r="http://schemas.openxmlformats.org/officeDocument/2006/relationships" r:id="rId3"/>
            </a:graphicData>
          </a:graphic>
        </p:graphicFrame>
        <p:grpSp>
          <p:nvGrpSpPr>
            <p:cNvPr id="1096" name="그룹 1095">
              <a:extLst>
                <a:ext uri="{FF2B5EF4-FFF2-40B4-BE49-F238E27FC236}">
                  <a16:creationId xmlns:a16="http://schemas.microsoft.com/office/drawing/2014/main" id="{8660288B-CA9A-1877-E8AC-8AFD9C1FA8A7}"/>
                </a:ext>
              </a:extLst>
            </p:cNvPr>
            <p:cNvGrpSpPr/>
            <p:nvPr/>
          </p:nvGrpSpPr>
          <p:grpSpPr>
            <a:xfrm>
              <a:off x="5295330" y="2656116"/>
              <a:ext cx="3846875" cy="1569654"/>
              <a:chOff x="5130170" y="2579180"/>
              <a:chExt cx="4016241" cy="1636437"/>
            </a:xfrm>
          </p:grpSpPr>
          <p:graphicFrame>
            <p:nvGraphicFramePr>
              <p:cNvPr id="4222" name="차트 4221">
                <a:extLst>
                  <a:ext uri="{FF2B5EF4-FFF2-40B4-BE49-F238E27FC236}">
                    <a16:creationId xmlns:a16="http://schemas.microsoft.com/office/drawing/2014/main" id="{E6AAA223-A73F-AD38-4B61-5A89E71F27B1}"/>
                  </a:ext>
                </a:extLst>
              </p:cNvPr>
              <p:cNvGraphicFramePr/>
              <p:nvPr>
                <p:extLst>
                  <p:ext uri="{D42A27DB-BD31-4B8C-83A1-F6EECF244321}">
                    <p14:modId xmlns:p14="http://schemas.microsoft.com/office/powerpoint/2010/main" val="3061838849"/>
                  </p:ext>
                </p:extLst>
              </p:nvPr>
            </p:nvGraphicFramePr>
            <p:xfrm>
              <a:off x="5229640" y="2579180"/>
              <a:ext cx="776778" cy="746717"/>
            </p:xfrm>
            <a:graphic>
              <a:graphicData uri="http://schemas.openxmlformats.org/drawingml/2006/chart">
                <c:chart xmlns:c="http://schemas.openxmlformats.org/drawingml/2006/chart" xmlns:r="http://schemas.openxmlformats.org/officeDocument/2006/relationships" r:id="rId4"/>
              </a:graphicData>
            </a:graphic>
          </p:graphicFrame>
          <p:grpSp>
            <p:nvGrpSpPr>
              <p:cNvPr id="1095" name="그룹 1094">
                <a:extLst>
                  <a:ext uri="{FF2B5EF4-FFF2-40B4-BE49-F238E27FC236}">
                    <a16:creationId xmlns:a16="http://schemas.microsoft.com/office/drawing/2014/main" id="{99552EC6-F069-644F-E415-D0F2BA0252E4}"/>
                  </a:ext>
                </a:extLst>
              </p:cNvPr>
              <p:cNvGrpSpPr/>
              <p:nvPr/>
            </p:nvGrpSpPr>
            <p:grpSpPr>
              <a:xfrm>
                <a:off x="5130170" y="2781693"/>
                <a:ext cx="4016241" cy="1433924"/>
                <a:chOff x="5121461" y="2781693"/>
                <a:chExt cx="4016241" cy="1433924"/>
              </a:xfrm>
            </p:grpSpPr>
            <p:grpSp>
              <p:nvGrpSpPr>
                <p:cNvPr id="8" name="Group 936">
                  <a:extLst>
                    <a:ext uri="{FF2B5EF4-FFF2-40B4-BE49-F238E27FC236}">
                      <a16:creationId xmlns:a16="http://schemas.microsoft.com/office/drawing/2014/main" id="{EAED7335-64C2-1684-6056-EFCBE675C5AE}"/>
                    </a:ext>
                  </a:extLst>
                </p:cNvPr>
                <p:cNvGrpSpPr>
                  <a:grpSpLocks/>
                </p:cNvGrpSpPr>
                <p:nvPr/>
              </p:nvGrpSpPr>
              <p:grpSpPr bwMode="auto">
                <a:xfrm>
                  <a:off x="6411573" y="2781693"/>
                  <a:ext cx="1613528" cy="1067646"/>
                  <a:chOff x="2334" y="544"/>
                  <a:chExt cx="2854" cy="1715"/>
                </a:xfrm>
                <a:solidFill>
                  <a:srgbClr val="E6D7C8"/>
                </a:solidFill>
              </p:grpSpPr>
              <p:sp>
                <p:nvSpPr>
                  <p:cNvPr id="9" name="Freeform 937">
                    <a:extLst>
                      <a:ext uri="{FF2B5EF4-FFF2-40B4-BE49-F238E27FC236}">
                        <a16:creationId xmlns:a16="http://schemas.microsoft.com/office/drawing/2014/main" id="{F209D28C-C2FC-3C40-5DF8-FED4DFAB92B4}"/>
                      </a:ext>
                    </a:extLst>
                  </p:cNvPr>
                  <p:cNvSpPr>
                    <a:spLocks/>
                  </p:cNvSpPr>
                  <p:nvPr/>
                </p:nvSpPr>
                <p:spPr bwMode="auto">
                  <a:xfrm>
                    <a:off x="2471" y="544"/>
                    <a:ext cx="365" cy="259"/>
                  </a:xfrm>
                  <a:custGeom>
                    <a:avLst/>
                    <a:gdLst>
                      <a:gd name="T0" fmla="*/ 26 w 730"/>
                      <a:gd name="T1" fmla="*/ 112 h 517"/>
                      <a:gd name="T2" fmla="*/ 17 w 730"/>
                      <a:gd name="T3" fmla="*/ 255 h 517"/>
                      <a:gd name="T4" fmla="*/ 34 w 730"/>
                      <a:gd name="T5" fmla="*/ 255 h 517"/>
                      <a:gd name="T6" fmla="*/ 24 w 730"/>
                      <a:gd name="T7" fmla="*/ 285 h 517"/>
                      <a:gd name="T8" fmla="*/ 11 w 730"/>
                      <a:gd name="T9" fmla="*/ 268 h 517"/>
                      <a:gd name="T10" fmla="*/ 0 w 730"/>
                      <a:gd name="T11" fmla="*/ 304 h 517"/>
                      <a:gd name="T12" fmla="*/ 51 w 730"/>
                      <a:gd name="T13" fmla="*/ 333 h 517"/>
                      <a:gd name="T14" fmla="*/ 53 w 730"/>
                      <a:gd name="T15" fmla="*/ 346 h 517"/>
                      <a:gd name="T16" fmla="*/ 66 w 730"/>
                      <a:gd name="T17" fmla="*/ 348 h 517"/>
                      <a:gd name="T18" fmla="*/ 133 w 730"/>
                      <a:gd name="T19" fmla="*/ 452 h 517"/>
                      <a:gd name="T20" fmla="*/ 207 w 730"/>
                      <a:gd name="T21" fmla="*/ 449 h 517"/>
                      <a:gd name="T22" fmla="*/ 262 w 730"/>
                      <a:gd name="T23" fmla="*/ 473 h 517"/>
                      <a:gd name="T24" fmla="*/ 289 w 730"/>
                      <a:gd name="T25" fmla="*/ 469 h 517"/>
                      <a:gd name="T26" fmla="*/ 456 w 730"/>
                      <a:gd name="T27" fmla="*/ 473 h 517"/>
                      <a:gd name="T28" fmla="*/ 646 w 730"/>
                      <a:gd name="T29" fmla="*/ 517 h 517"/>
                      <a:gd name="T30" fmla="*/ 650 w 730"/>
                      <a:gd name="T31" fmla="*/ 460 h 517"/>
                      <a:gd name="T32" fmla="*/ 730 w 730"/>
                      <a:gd name="T33" fmla="*/ 129 h 517"/>
                      <a:gd name="T34" fmla="*/ 224 w 730"/>
                      <a:gd name="T35" fmla="*/ 0 h 517"/>
                      <a:gd name="T36" fmla="*/ 228 w 730"/>
                      <a:gd name="T37" fmla="*/ 97 h 517"/>
                      <a:gd name="T38" fmla="*/ 203 w 730"/>
                      <a:gd name="T39" fmla="*/ 177 h 517"/>
                      <a:gd name="T40" fmla="*/ 199 w 730"/>
                      <a:gd name="T41" fmla="*/ 219 h 517"/>
                      <a:gd name="T42" fmla="*/ 146 w 730"/>
                      <a:gd name="T43" fmla="*/ 234 h 517"/>
                      <a:gd name="T44" fmla="*/ 142 w 730"/>
                      <a:gd name="T45" fmla="*/ 213 h 517"/>
                      <a:gd name="T46" fmla="*/ 186 w 730"/>
                      <a:gd name="T47" fmla="*/ 186 h 517"/>
                      <a:gd name="T48" fmla="*/ 182 w 730"/>
                      <a:gd name="T49" fmla="*/ 165 h 517"/>
                      <a:gd name="T50" fmla="*/ 144 w 730"/>
                      <a:gd name="T51" fmla="*/ 169 h 517"/>
                      <a:gd name="T52" fmla="*/ 173 w 730"/>
                      <a:gd name="T53" fmla="*/ 144 h 517"/>
                      <a:gd name="T54" fmla="*/ 194 w 730"/>
                      <a:gd name="T55" fmla="*/ 127 h 517"/>
                      <a:gd name="T56" fmla="*/ 30 w 730"/>
                      <a:gd name="T57" fmla="*/ 25 h 517"/>
                      <a:gd name="T58" fmla="*/ 17 w 730"/>
                      <a:gd name="T59" fmla="*/ 53 h 517"/>
                      <a:gd name="T60" fmla="*/ 26 w 730"/>
                      <a:gd name="T61" fmla="*/ 112 h 517"/>
                      <a:gd name="T62" fmla="*/ 26 w 730"/>
                      <a:gd name="T63" fmla="*/ 112 h 5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517"/>
                      <a:gd name="T98" fmla="*/ 730 w 730"/>
                      <a:gd name="T99" fmla="*/ 517 h 5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517">
                        <a:moveTo>
                          <a:pt x="26" y="112"/>
                        </a:moveTo>
                        <a:lnTo>
                          <a:pt x="17" y="255"/>
                        </a:lnTo>
                        <a:lnTo>
                          <a:pt x="34" y="255"/>
                        </a:lnTo>
                        <a:lnTo>
                          <a:pt x="24" y="285"/>
                        </a:lnTo>
                        <a:lnTo>
                          <a:pt x="11" y="268"/>
                        </a:lnTo>
                        <a:lnTo>
                          <a:pt x="0" y="304"/>
                        </a:lnTo>
                        <a:lnTo>
                          <a:pt x="51" y="333"/>
                        </a:lnTo>
                        <a:lnTo>
                          <a:pt x="53" y="346"/>
                        </a:lnTo>
                        <a:lnTo>
                          <a:pt x="66" y="348"/>
                        </a:lnTo>
                        <a:lnTo>
                          <a:pt x="133" y="452"/>
                        </a:lnTo>
                        <a:lnTo>
                          <a:pt x="207" y="449"/>
                        </a:lnTo>
                        <a:lnTo>
                          <a:pt x="262" y="473"/>
                        </a:lnTo>
                        <a:lnTo>
                          <a:pt x="289" y="469"/>
                        </a:lnTo>
                        <a:lnTo>
                          <a:pt x="456" y="473"/>
                        </a:lnTo>
                        <a:lnTo>
                          <a:pt x="646" y="517"/>
                        </a:lnTo>
                        <a:lnTo>
                          <a:pt x="650" y="460"/>
                        </a:lnTo>
                        <a:lnTo>
                          <a:pt x="730" y="129"/>
                        </a:lnTo>
                        <a:lnTo>
                          <a:pt x="224" y="0"/>
                        </a:lnTo>
                        <a:lnTo>
                          <a:pt x="228" y="97"/>
                        </a:lnTo>
                        <a:lnTo>
                          <a:pt x="203" y="177"/>
                        </a:lnTo>
                        <a:lnTo>
                          <a:pt x="199" y="219"/>
                        </a:lnTo>
                        <a:lnTo>
                          <a:pt x="146" y="234"/>
                        </a:lnTo>
                        <a:lnTo>
                          <a:pt x="142" y="213"/>
                        </a:lnTo>
                        <a:lnTo>
                          <a:pt x="186" y="186"/>
                        </a:lnTo>
                        <a:lnTo>
                          <a:pt x="182" y="165"/>
                        </a:lnTo>
                        <a:lnTo>
                          <a:pt x="144" y="169"/>
                        </a:lnTo>
                        <a:lnTo>
                          <a:pt x="173" y="144"/>
                        </a:lnTo>
                        <a:lnTo>
                          <a:pt x="194" y="127"/>
                        </a:lnTo>
                        <a:lnTo>
                          <a:pt x="30" y="25"/>
                        </a:lnTo>
                        <a:lnTo>
                          <a:pt x="17" y="53"/>
                        </a:lnTo>
                        <a:lnTo>
                          <a:pt x="26" y="112"/>
                        </a:lnTo>
                        <a:close/>
                      </a:path>
                    </a:pathLst>
                  </a:custGeom>
                  <a:grpFill/>
                  <a:ln w="9525">
                    <a:noFill/>
                    <a:round/>
                    <a:headEnd/>
                    <a:tailEnd/>
                  </a:ln>
                </p:spPr>
                <p:txBody>
                  <a:bodyPr/>
                  <a:lstStyle/>
                  <a:p>
                    <a:endParaRPr lang="ko-KR" altLang="en-US" sz="1600"/>
                  </a:p>
                </p:txBody>
              </p:sp>
              <p:sp>
                <p:nvSpPr>
                  <p:cNvPr id="11" name="Freeform 938">
                    <a:extLst>
                      <a:ext uri="{FF2B5EF4-FFF2-40B4-BE49-F238E27FC236}">
                        <a16:creationId xmlns:a16="http://schemas.microsoft.com/office/drawing/2014/main" id="{E2C883C2-E1FE-5E61-732E-85AFDDAED206}"/>
                      </a:ext>
                    </a:extLst>
                  </p:cNvPr>
                  <p:cNvSpPr>
                    <a:spLocks/>
                  </p:cNvSpPr>
                  <p:nvPr/>
                </p:nvSpPr>
                <p:spPr bwMode="auto">
                  <a:xfrm>
                    <a:off x="2808" y="1093"/>
                    <a:ext cx="309" cy="377"/>
                  </a:xfrm>
                  <a:custGeom>
                    <a:avLst/>
                    <a:gdLst>
                      <a:gd name="T0" fmla="*/ 135 w 618"/>
                      <a:gd name="T1" fmla="*/ 0 h 752"/>
                      <a:gd name="T2" fmla="*/ 433 w 618"/>
                      <a:gd name="T3" fmla="*/ 55 h 752"/>
                      <a:gd name="T4" fmla="*/ 410 w 618"/>
                      <a:gd name="T5" fmla="*/ 186 h 752"/>
                      <a:gd name="T6" fmla="*/ 618 w 618"/>
                      <a:gd name="T7" fmla="*/ 218 h 752"/>
                      <a:gd name="T8" fmla="*/ 538 w 618"/>
                      <a:gd name="T9" fmla="*/ 752 h 752"/>
                      <a:gd name="T10" fmla="*/ 0 w 618"/>
                      <a:gd name="T11" fmla="*/ 663 h 752"/>
                      <a:gd name="T12" fmla="*/ 135 w 618"/>
                      <a:gd name="T13" fmla="*/ 0 h 752"/>
                      <a:gd name="T14" fmla="*/ 135 w 618"/>
                      <a:gd name="T15" fmla="*/ 0 h 752"/>
                      <a:gd name="T16" fmla="*/ 0 60000 65536"/>
                      <a:gd name="T17" fmla="*/ 0 60000 65536"/>
                      <a:gd name="T18" fmla="*/ 0 60000 65536"/>
                      <a:gd name="T19" fmla="*/ 0 60000 65536"/>
                      <a:gd name="T20" fmla="*/ 0 60000 65536"/>
                      <a:gd name="T21" fmla="*/ 0 60000 65536"/>
                      <a:gd name="T22" fmla="*/ 0 60000 65536"/>
                      <a:gd name="T23" fmla="*/ 0 60000 65536"/>
                      <a:gd name="T24" fmla="*/ 0 w 618"/>
                      <a:gd name="T25" fmla="*/ 0 h 752"/>
                      <a:gd name="T26" fmla="*/ 618 w 618"/>
                      <a:gd name="T27" fmla="*/ 752 h 7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8" h="752">
                        <a:moveTo>
                          <a:pt x="135" y="0"/>
                        </a:moveTo>
                        <a:lnTo>
                          <a:pt x="433" y="55"/>
                        </a:lnTo>
                        <a:lnTo>
                          <a:pt x="410" y="186"/>
                        </a:lnTo>
                        <a:lnTo>
                          <a:pt x="618" y="218"/>
                        </a:lnTo>
                        <a:lnTo>
                          <a:pt x="538" y="752"/>
                        </a:lnTo>
                        <a:lnTo>
                          <a:pt x="0" y="663"/>
                        </a:lnTo>
                        <a:lnTo>
                          <a:pt x="135" y="0"/>
                        </a:lnTo>
                        <a:close/>
                      </a:path>
                    </a:pathLst>
                  </a:custGeom>
                  <a:grpFill/>
                  <a:ln w="9525">
                    <a:noFill/>
                    <a:round/>
                    <a:headEnd/>
                    <a:tailEnd/>
                  </a:ln>
                </p:spPr>
                <p:txBody>
                  <a:bodyPr/>
                  <a:lstStyle/>
                  <a:p>
                    <a:endParaRPr lang="ko-KR" altLang="en-US" sz="1600"/>
                  </a:p>
                </p:txBody>
              </p:sp>
              <p:sp>
                <p:nvSpPr>
                  <p:cNvPr id="12" name="Freeform 939">
                    <a:extLst>
                      <a:ext uri="{FF2B5EF4-FFF2-40B4-BE49-F238E27FC236}">
                        <a16:creationId xmlns:a16="http://schemas.microsoft.com/office/drawing/2014/main" id="{DF753D27-F307-5815-54FF-04809F2DBF8B}"/>
                      </a:ext>
                    </a:extLst>
                  </p:cNvPr>
                  <p:cNvSpPr>
                    <a:spLocks/>
                  </p:cNvSpPr>
                  <p:nvPr/>
                </p:nvSpPr>
                <p:spPr bwMode="auto">
                  <a:xfrm>
                    <a:off x="2375" y="702"/>
                    <a:ext cx="435" cy="360"/>
                  </a:xfrm>
                  <a:custGeom>
                    <a:avLst/>
                    <a:gdLst>
                      <a:gd name="T0" fmla="*/ 0 w 871"/>
                      <a:gd name="T1" fmla="*/ 537 h 720"/>
                      <a:gd name="T2" fmla="*/ 38 w 871"/>
                      <a:gd name="T3" fmla="*/ 355 h 720"/>
                      <a:gd name="T4" fmla="*/ 82 w 871"/>
                      <a:gd name="T5" fmla="*/ 302 h 720"/>
                      <a:gd name="T6" fmla="*/ 188 w 871"/>
                      <a:gd name="T7" fmla="*/ 0 h 720"/>
                      <a:gd name="T8" fmla="*/ 243 w 871"/>
                      <a:gd name="T9" fmla="*/ 15 h 720"/>
                      <a:gd name="T10" fmla="*/ 245 w 871"/>
                      <a:gd name="T11" fmla="*/ 28 h 720"/>
                      <a:gd name="T12" fmla="*/ 258 w 871"/>
                      <a:gd name="T13" fmla="*/ 30 h 720"/>
                      <a:gd name="T14" fmla="*/ 325 w 871"/>
                      <a:gd name="T15" fmla="*/ 134 h 720"/>
                      <a:gd name="T16" fmla="*/ 399 w 871"/>
                      <a:gd name="T17" fmla="*/ 133 h 720"/>
                      <a:gd name="T18" fmla="*/ 454 w 871"/>
                      <a:gd name="T19" fmla="*/ 157 h 720"/>
                      <a:gd name="T20" fmla="*/ 481 w 871"/>
                      <a:gd name="T21" fmla="*/ 152 h 720"/>
                      <a:gd name="T22" fmla="*/ 648 w 871"/>
                      <a:gd name="T23" fmla="*/ 157 h 720"/>
                      <a:gd name="T24" fmla="*/ 838 w 871"/>
                      <a:gd name="T25" fmla="*/ 199 h 720"/>
                      <a:gd name="T26" fmla="*/ 848 w 871"/>
                      <a:gd name="T27" fmla="*/ 224 h 720"/>
                      <a:gd name="T28" fmla="*/ 871 w 871"/>
                      <a:gd name="T29" fmla="*/ 256 h 720"/>
                      <a:gd name="T30" fmla="*/ 806 w 871"/>
                      <a:gd name="T31" fmla="*/ 353 h 720"/>
                      <a:gd name="T32" fmla="*/ 766 w 871"/>
                      <a:gd name="T33" fmla="*/ 389 h 720"/>
                      <a:gd name="T34" fmla="*/ 760 w 871"/>
                      <a:gd name="T35" fmla="*/ 416 h 720"/>
                      <a:gd name="T36" fmla="*/ 783 w 871"/>
                      <a:gd name="T37" fmla="*/ 444 h 720"/>
                      <a:gd name="T38" fmla="*/ 756 w 871"/>
                      <a:gd name="T39" fmla="*/ 503 h 720"/>
                      <a:gd name="T40" fmla="*/ 703 w 871"/>
                      <a:gd name="T41" fmla="*/ 720 h 720"/>
                      <a:gd name="T42" fmla="*/ 410 w 871"/>
                      <a:gd name="T43" fmla="*/ 650 h 720"/>
                      <a:gd name="T44" fmla="*/ 0 w 871"/>
                      <a:gd name="T45" fmla="*/ 537 h 720"/>
                      <a:gd name="T46" fmla="*/ 0 w 871"/>
                      <a:gd name="T47" fmla="*/ 537 h 7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71"/>
                      <a:gd name="T73" fmla="*/ 0 h 720"/>
                      <a:gd name="T74" fmla="*/ 871 w 871"/>
                      <a:gd name="T75" fmla="*/ 720 h 7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71" h="720">
                        <a:moveTo>
                          <a:pt x="0" y="537"/>
                        </a:moveTo>
                        <a:lnTo>
                          <a:pt x="38" y="355"/>
                        </a:lnTo>
                        <a:lnTo>
                          <a:pt x="82" y="302"/>
                        </a:lnTo>
                        <a:lnTo>
                          <a:pt x="188" y="0"/>
                        </a:lnTo>
                        <a:lnTo>
                          <a:pt x="243" y="15"/>
                        </a:lnTo>
                        <a:lnTo>
                          <a:pt x="245" y="28"/>
                        </a:lnTo>
                        <a:lnTo>
                          <a:pt x="258" y="30"/>
                        </a:lnTo>
                        <a:lnTo>
                          <a:pt x="325" y="134"/>
                        </a:lnTo>
                        <a:lnTo>
                          <a:pt x="399" y="133"/>
                        </a:lnTo>
                        <a:lnTo>
                          <a:pt x="454" y="157"/>
                        </a:lnTo>
                        <a:lnTo>
                          <a:pt x="481" y="152"/>
                        </a:lnTo>
                        <a:lnTo>
                          <a:pt x="648" y="157"/>
                        </a:lnTo>
                        <a:lnTo>
                          <a:pt x="838" y="199"/>
                        </a:lnTo>
                        <a:lnTo>
                          <a:pt x="848" y="224"/>
                        </a:lnTo>
                        <a:lnTo>
                          <a:pt x="871" y="256"/>
                        </a:lnTo>
                        <a:lnTo>
                          <a:pt x="806" y="353"/>
                        </a:lnTo>
                        <a:lnTo>
                          <a:pt x="766" y="389"/>
                        </a:lnTo>
                        <a:lnTo>
                          <a:pt x="760" y="416"/>
                        </a:lnTo>
                        <a:lnTo>
                          <a:pt x="783" y="444"/>
                        </a:lnTo>
                        <a:lnTo>
                          <a:pt x="756" y="503"/>
                        </a:lnTo>
                        <a:lnTo>
                          <a:pt x="703" y="720"/>
                        </a:lnTo>
                        <a:lnTo>
                          <a:pt x="410" y="650"/>
                        </a:lnTo>
                        <a:lnTo>
                          <a:pt x="0" y="537"/>
                        </a:lnTo>
                        <a:close/>
                      </a:path>
                    </a:pathLst>
                  </a:custGeom>
                  <a:grpFill/>
                  <a:ln w="9525">
                    <a:noFill/>
                    <a:round/>
                    <a:headEnd/>
                    <a:tailEnd/>
                  </a:ln>
                </p:spPr>
                <p:txBody>
                  <a:bodyPr/>
                  <a:lstStyle/>
                  <a:p>
                    <a:endParaRPr lang="ko-KR" altLang="en-US" sz="1600"/>
                  </a:p>
                </p:txBody>
              </p:sp>
              <p:sp>
                <p:nvSpPr>
                  <p:cNvPr id="13" name="Freeform 940">
                    <a:extLst>
                      <a:ext uri="{FF2B5EF4-FFF2-40B4-BE49-F238E27FC236}">
                        <a16:creationId xmlns:a16="http://schemas.microsoft.com/office/drawing/2014/main" id="{B6BEDFD1-AB33-9DC3-B141-4EDFCBBAC032}"/>
                      </a:ext>
                    </a:extLst>
                  </p:cNvPr>
                  <p:cNvSpPr>
                    <a:spLocks/>
                  </p:cNvSpPr>
                  <p:nvPr/>
                </p:nvSpPr>
                <p:spPr bwMode="auto">
                  <a:xfrm>
                    <a:off x="2334" y="971"/>
                    <a:ext cx="433" cy="721"/>
                  </a:xfrm>
                  <a:custGeom>
                    <a:avLst/>
                    <a:gdLst>
                      <a:gd name="T0" fmla="*/ 29 w 865"/>
                      <a:gd name="T1" fmla="*/ 293 h 1443"/>
                      <a:gd name="T2" fmla="*/ 4 w 865"/>
                      <a:gd name="T3" fmla="*/ 405 h 1443"/>
                      <a:gd name="T4" fmla="*/ 87 w 865"/>
                      <a:gd name="T5" fmla="*/ 586 h 1443"/>
                      <a:gd name="T6" fmla="*/ 103 w 865"/>
                      <a:gd name="T7" fmla="*/ 574 h 1443"/>
                      <a:gd name="T8" fmla="*/ 129 w 865"/>
                      <a:gd name="T9" fmla="*/ 650 h 1443"/>
                      <a:gd name="T10" fmla="*/ 87 w 865"/>
                      <a:gd name="T11" fmla="*/ 597 h 1443"/>
                      <a:gd name="T12" fmla="*/ 78 w 865"/>
                      <a:gd name="T13" fmla="*/ 681 h 1443"/>
                      <a:gd name="T14" fmla="*/ 125 w 865"/>
                      <a:gd name="T15" fmla="*/ 732 h 1443"/>
                      <a:gd name="T16" fmla="*/ 93 w 865"/>
                      <a:gd name="T17" fmla="*/ 803 h 1443"/>
                      <a:gd name="T18" fmla="*/ 184 w 865"/>
                      <a:gd name="T19" fmla="*/ 994 h 1443"/>
                      <a:gd name="T20" fmla="*/ 164 w 865"/>
                      <a:gd name="T21" fmla="*/ 1065 h 1443"/>
                      <a:gd name="T22" fmla="*/ 283 w 865"/>
                      <a:gd name="T23" fmla="*/ 1120 h 1443"/>
                      <a:gd name="T24" fmla="*/ 327 w 865"/>
                      <a:gd name="T25" fmla="*/ 1177 h 1443"/>
                      <a:gd name="T26" fmla="*/ 378 w 865"/>
                      <a:gd name="T27" fmla="*/ 1196 h 1443"/>
                      <a:gd name="T28" fmla="*/ 378 w 865"/>
                      <a:gd name="T29" fmla="*/ 1230 h 1443"/>
                      <a:gd name="T30" fmla="*/ 411 w 865"/>
                      <a:gd name="T31" fmla="*/ 1238 h 1443"/>
                      <a:gd name="T32" fmla="*/ 481 w 865"/>
                      <a:gd name="T33" fmla="*/ 1348 h 1443"/>
                      <a:gd name="T34" fmla="*/ 481 w 865"/>
                      <a:gd name="T35" fmla="*/ 1426 h 1443"/>
                      <a:gd name="T36" fmla="*/ 789 w 865"/>
                      <a:gd name="T37" fmla="*/ 1443 h 1443"/>
                      <a:gd name="T38" fmla="*/ 770 w 865"/>
                      <a:gd name="T39" fmla="*/ 1413 h 1443"/>
                      <a:gd name="T40" fmla="*/ 779 w 865"/>
                      <a:gd name="T41" fmla="*/ 1365 h 1443"/>
                      <a:gd name="T42" fmla="*/ 829 w 865"/>
                      <a:gd name="T43" fmla="*/ 1287 h 1443"/>
                      <a:gd name="T44" fmla="*/ 865 w 865"/>
                      <a:gd name="T45" fmla="*/ 1264 h 1443"/>
                      <a:gd name="T46" fmla="*/ 844 w 865"/>
                      <a:gd name="T47" fmla="*/ 1236 h 1443"/>
                      <a:gd name="T48" fmla="*/ 831 w 865"/>
                      <a:gd name="T49" fmla="*/ 1160 h 1443"/>
                      <a:gd name="T50" fmla="*/ 388 w 865"/>
                      <a:gd name="T51" fmla="*/ 497 h 1443"/>
                      <a:gd name="T52" fmla="*/ 492 w 865"/>
                      <a:gd name="T53" fmla="*/ 113 h 1443"/>
                      <a:gd name="T54" fmla="*/ 82 w 865"/>
                      <a:gd name="T55" fmla="*/ 0 h 1443"/>
                      <a:gd name="T56" fmla="*/ 70 w 865"/>
                      <a:gd name="T57" fmla="*/ 23 h 1443"/>
                      <a:gd name="T58" fmla="*/ 0 w 865"/>
                      <a:gd name="T59" fmla="*/ 192 h 1443"/>
                      <a:gd name="T60" fmla="*/ 29 w 865"/>
                      <a:gd name="T61" fmla="*/ 293 h 1443"/>
                      <a:gd name="T62" fmla="*/ 29 w 865"/>
                      <a:gd name="T63" fmla="*/ 293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5"/>
                      <a:gd name="T97" fmla="*/ 0 h 1443"/>
                      <a:gd name="T98" fmla="*/ 865 w 865"/>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5" h="1443">
                        <a:moveTo>
                          <a:pt x="29" y="293"/>
                        </a:moveTo>
                        <a:lnTo>
                          <a:pt x="4" y="405"/>
                        </a:lnTo>
                        <a:lnTo>
                          <a:pt x="87" y="586"/>
                        </a:lnTo>
                        <a:lnTo>
                          <a:pt x="103" y="574"/>
                        </a:lnTo>
                        <a:lnTo>
                          <a:pt x="129" y="650"/>
                        </a:lnTo>
                        <a:lnTo>
                          <a:pt x="87" y="597"/>
                        </a:lnTo>
                        <a:lnTo>
                          <a:pt x="78" y="681"/>
                        </a:lnTo>
                        <a:lnTo>
                          <a:pt x="125" y="732"/>
                        </a:lnTo>
                        <a:lnTo>
                          <a:pt x="93" y="803"/>
                        </a:lnTo>
                        <a:lnTo>
                          <a:pt x="184" y="994"/>
                        </a:lnTo>
                        <a:lnTo>
                          <a:pt x="164" y="1065"/>
                        </a:lnTo>
                        <a:lnTo>
                          <a:pt x="283" y="1120"/>
                        </a:lnTo>
                        <a:lnTo>
                          <a:pt x="327" y="1177"/>
                        </a:lnTo>
                        <a:lnTo>
                          <a:pt x="378" y="1196"/>
                        </a:lnTo>
                        <a:lnTo>
                          <a:pt x="378" y="1230"/>
                        </a:lnTo>
                        <a:lnTo>
                          <a:pt x="411" y="1238"/>
                        </a:lnTo>
                        <a:lnTo>
                          <a:pt x="481" y="1348"/>
                        </a:lnTo>
                        <a:lnTo>
                          <a:pt x="481" y="1426"/>
                        </a:lnTo>
                        <a:lnTo>
                          <a:pt x="789" y="1443"/>
                        </a:lnTo>
                        <a:lnTo>
                          <a:pt x="770" y="1413"/>
                        </a:lnTo>
                        <a:lnTo>
                          <a:pt x="779" y="1365"/>
                        </a:lnTo>
                        <a:lnTo>
                          <a:pt x="829" y="1287"/>
                        </a:lnTo>
                        <a:lnTo>
                          <a:pt x="865" y="1264"/>
                        </a:lnTo>
                        <a:lnTo>
                          <a:pt x="844" y="1236"/>
                        </a:lnTo>
                        <a:lnTo>
                          <a:pt x="831" y="1160"/>
                        </a:lnTo>
                        <a:lnTo>
                          <a:pt x="388" y="497"/>
                        </a:lnTo>
                        <a:lnTo>
                          <a:pt x="492" y="113"/>
                        </a:lnTo>
                        <a:lnTo>
                          <a:pt x="82" y="0"/>
                        </a:lnTo>
                        <a:lnTo>
                          <a:pt x="70" y="23"/>
                        </a:lnTo>
                        <a:lnTo>
                          <a:pt x="0" y="192"/>
                        </a:lnTo>
                        <a:lnTo>
                          <a:pt x="29" y="293"/>
                        </a:lnTo>
                        <a:close/>
                      </a:path>
                    </a:pathLst>
                  </a:custGeom>
                  <a:grpFill/>
                  <a:ln w="9525">
                    <a:noFill/>
                    <a:round/>
                    <a:headEnd/>
                    <a:tailEnd/>
                  </a:ln>
                </p:spPr>
                <p:txBody>
                  <a:bodyPr/>
                  <a:lstStyle/>
                  <a:p>
                    <a:endParaRPr lang="ko-KR" altLang="en-US" sz="1600"/>
                  </a:p>
                </p:txBody>
              </p:sp>
              <p:sp>
                <p:nvSpPr>
                  <p:cNvPr id="22" name="Freeform 941">
                    <a:extLst>
                      <a:ext uri="{FF2B5EF4-FFF2-40B4-BE49-F238E27FC236}">
                        <a16:creationId xmlns:a16="http://schemas.microsoft.com/office/drawing/2014/main" id="{A41F1B62-584F-2B20-30B5-21B9A6D1DEE4}"/>
                      </a:ext>
                    </a:extLst>
                  </p:cNvPr>
                  <p:cNvSpPr>
                    <a:spLocks/>
                  </p:cNvSpPr>
                  <p:nvPr/>
                </p:nvSpPr>
                <p:spPr bwMode="auto">
                  <a:xfrm>
                    <a:off x="2528" y="1027"/>
                    <a:ext cx="348" cy="523"/>
                  </a:xfrm>
                  <a:custGeom>
                    <a:avLst/>
                    <a:gdLst>
                      <a:gd name="T0" fmla="*/ 0 w 696"/>
                      <a:gd name="T1" fmla="*/ 384 h 1047"/>
                      <a:gd name="T2" fmla="*/ 443 w 696"/>
                      <a:gd name="T3" fmla="*/ 1047 h 1047"/>
                      <a:gd name="T4" fmla="*/ 458 w 696"/>
                      <a:gd name="T5" fmla="*/ 904 h 1047"/>
                      <a:gd name="T6" fmla="*/ 483 w 696"/>
                      <a:gd name="T7" fmla="*/ 897 h 1047"/>
                      <a:gd name="T8" fmla="*/ 525 w 696"/>
                      <a:gd name="T9" fmla="*/ 921 h 1047"/>
                      <a:gd name="T10" fmla="*/ 561 w 696"/>
                      <a:gd name="T11" fmla="*/ 796 h 1047"/>
                      <a:gd name="T12" fmla="*/ 696 w 696"/>
                      <a:gd name="T13" fmla="*/ 133 h 1047"/>
                      <a:gd name="T14" fmla="*/ 397 w 696"/>
                      <a:gd name="T15" fmla="*/ 70 h 1047"/>
                      <a:gd name="T16" fmla="*/ 104 w 696"/>
                      <a:gd name="T17" fmla="*/ 0 h 1047"/>
                      <a:gd name="T18" fmla="*/ 0 w 696"/>
                      <a:gd name="T19" fmla="*/ 384 h 1047"/>
                      <a:gd name="T20" fmla="*/ 0 w 696"/>
                      <a:gd name="T21" fmla="*/ 384 h 10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6"/>
                      <a:gd name="T34" fmla="*/ 0 h 1047"/>
                      <a:gd name="T35" fmla="*/ 696 w 696"/>
                      <a:gd name="T36" fmla="*/ 1047 h 10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6" h="1047">
                        <a:moveTo>
                          <a:pt x="0" y="384"/>
                        </a:moveTo>
                        <a:lnTo>
                          <a:pt x="443" y="1047"/>
                        </a:lnTo>
                        <a:lnTo>
                          <a:pt x="458" y="904"/>
                        </a:lnTo>
                        <a:lnTo>
                          <a:pt x="483" y="897"/>
                        </a:lnTo>
                        <a:lnTo>
                          <a:pt x="525" y="921"/>
                        </a:lnTo>
                        <a:lnTo>
                          <a:pt x="561" y="796"/>
                        </a:lnTo>
                        <a:lnTo>
                          <a:pt x="696" y="133"/>
                        </a:lnTo>
                        <a:lnTo>
                          <a:pt x="397" y="70"/>
                        </a:lnTo>
                        <a:lnTo>
                          <a:pt x="104" y="0"/>
                        </a:lnTo>
                        <a:lnTo>
                          <a:pt x="0" y="384"/>
                        </a:lnTo>
                        <a:close/>
                      </a:path>
                    </a:pathLst>
                  </a:custGeom>
                  <a:grpFill/>
                  <a:ln w="9525">
                    <a:noFill/>
                    <a:round/>
                    <a:headEnd/>
                    <a:tailEnd/>
                  </a:ln>
                </p:spPr>
                <p:txBody>
                  <a:bodyPr/>
                  <a:lstStyle/>
                  <a:p>
                    <a:endParaRPr lang="ko-KR" altLang="en-US" sz="1600"/>
                  </a:p>
                </p:txBody>
              </p:sp>
              <p:sp>
                <p:nvSpPr>
                  <p:cNvPr id="23" name="Freeform 942">
                    <a:extLst>
                      <a:ext uri="{FF2B5EF4-FFF2-40B4-BE49-F238E27FC236}">
                        <a16:creationId xmlns:a16="http://schemas.microsoft.com/office/drawing/2014/main" id="{CE9C2BCD-E54E-6AA3-711F-474F36DC6FA3}"/>
                      </a:ext>
                    </a:extLst>
                  </p:cNvPr>
                  <p:cNvSpPr>
                    <a:spLocks/>
                  </p:cNvSpPr>
                  <p:nvPr/>
                </p:nvSpPr>
                <p:spPr bwMode="auto">
                  <a:xfrm>
                    <a:off x="2727" y="608"/>
                    <a:ext cx="327" cy="513"/>
                  </a:xfrm>
                  <a:custGeom>
                    <a:avLst/>
                    <a:gdLst>
                      <a:gd name="T0" fmla="*/ 0 w 654"/>
                      <a:gd name="T1" fmla="*/ 909 h 1027"/>
                      <a:gd name="T2" fmla="*/ 53 w 654"/>
                      <a:gd name="T3" fmla="*/ 692 h 1027"/>
                      <a:gd name="T4" fmla="*/ 80 w 654"/>
                      <a:gd name="T5" fmla="*/ 633 h 1027"/>
                      <a:gd name="T6" fmla="*/ 57 w 654"/>
                      <a:gd name="T7" fmla="*/ 605 h 1027"/>
                      <a:gd name="T8" fmla="*/ 63 w 654"/>
                      <a:gd name="T9" fmla="*/ 578 h 1027"/>
                      <a:gd name="T10" fmla="*/ 103 w 654"/>
                      <a:gd name="T11" fmla="*/ 542 h 1027"/>
                      <a:gd name="T12" fmla="*/ 168 w 654"/>
                      <a:gd name="T13" fmla="*/ 445 h 1027"/>
                      <a:gd name="T14" fmla="*/ 145 w 654"/>
                      <a:gd name="T15" fmla="*/ 413 h 1027"/>
                      <a:gd name="T16" fmla="*/ 135 w 654"/>
                      <a:gd name="T17" fmla="*/ 388 h 1027"/>
                      <a:gd name="T18" fmla="*/ 139 w 654"/>
                      <a:gd name="T19" fmla="*/ 333 h 1027"/>
                      <a:gd name="T20" fmla="*/ 219 w 654"/>
                      <a:gd name="T21" fmla="*/ 0 h 1027"/>
                      <a:gd name="T22" fmla="*/ 304 w 654"/>
                      <a:gd name="T23" fmla="*/ 19 h 1027"/>
                      <a:gd name="T24" fmla="*/ 276 w 654"/>
                      <a:gd name="T25" fmla="*/ 149 h 1027"/>
                      <a:gd name="T26" fmla="*/ 295 w 654"/>
                      <a:gd name="T27" fmla="*/ 194 h 1027"/>
                      <a:gd name="T28" fmla="*/ 297 w 654"/>
                      <a:gd name="T29" fmla="*/ 223 h 1027"/>
                      <a:gd name="T30" fmla="*/ 287 w 654"/>
                      <a:gd name="T31" fmla="*/ 228 h 1027"/>
                      <a:gd name="T32" fmla="*/ 320 w 654"/>
                      <a:gd name="T33" fmla="*/ 259 h 1027"/>
                      <a:gd name="T34" fmla="*/ 354 w 654"/>
                      <a:gd name="T35" fmla="*/ 342 h 1027"/>
                      <a:gd name="T36" fmla="*/ 365 w 654"/>
                      <a:gd name="T37" fmla="*/ 417 h 1027"/>
                      <a:gd name="T38" fmla="*/ 371 w 654"/>
                      <a:gd name="T39" fmla="*/ 457 h 1027"/>
                      <a:gd name="T40" fmla="*/ 346 w 654"/>
                      <a:gd name="T41" fmla="*/ 495 h 1027"/>
                      <a:gd name="T42" fmla="*/ 363 w 654"/>
                      <a:gd name="T43" fmla="*/ 512 h 1027"/>
                      <a:gd name="T44" fmla="*/ 409 w 654"/>
                      <a:gd name="T45" fmla="*/ 487 h 1027"/>
                      <a:gd name="T46" fmla="*/ 439 w 654"/>
                      <a:gd name="T47" fmla="*/ 618 h 1027"/>
                      <a:gd name="T48" fmla="*/ 460 w 654"/>
                      <a:gd name="T49" fmla="*/ 626 h 1027"/>
                      <a:gd name="T50" fmla="*/ 464 w 654"/>
                      <a:gd name="T51" fmla="*/ 664 h 1027"/>
                      <a:gd name="T52" fmla="*/ 523 w 654"/>
                      <a:gd name="T53" fmla="*/ 679 h 1027"/>
                      <a:gd name="T54" fmla="*/ 616 w 654"/>
                      <a:gd name="T55" fmla="*/ 679 h 1027"/>
                      <a:gd name="T56" fmla="*/ 654 w 654"/>
                      <a:gd name="T57" fmla="*/ 696 h 1027"/>
                      <a:gd name="T58" fmla="*/ 599 w 654"/>
                      <a:gd name="T59" fmla="*/ 1027 h 1027"/>
                      <a:gd name="T60" fmla="*/ 299 w 654"/>
                      <a:gd name="T61" fmla="*/ 972 h 1027"/>
                      <a:gd name="T62" fmla="*/ 0 w 654"/>
                      <a:gd name="T63" fmla="*/ 909 h 1027"/>
                      <a:gd name="T64" fmla="*/ 0 w 654"/>
                      <a:gd name="T65" fmla="*/ 909 h 1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4"/>
                      <a:gd name="T100" fmla="*/ 0 h 1027"/>
                      <a:gd name="T101" fmla="*/ 654 w 654"/>
                      <a:gd name="T102" fmla="*/ 1027 h 1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4" h="1027">
                        <a:moveTo>
                          <a:pt x="0" y="909"/>
                        </a:moveTo>
                        <a:lnTo>
                          <a:pt x="53" y="692"/>
                        </a:lnTo>
                        <a:lnTo>
                          <a:pt x="80" y="633"/>
                        </a:lnTo>
                        <a:lnTo>
                          <a:pt x="57" y="605"/>
                        </a:lnTo>
                        <a:lnTo>
                          <a:pt x="63" y="578"/>
                        </a:lnTo>
                        <a:lnTo>
                          <a:pt x="103" y="542"/>
                        </a:lnTo>
                        <a:lnTo>
                          <a:pt x="168" y="445"/>
                        </a:lnTo>
                        <a:lnTo>
                          <a:pt x="145" y="413"/>
                        </a:lnTo>
                        <a:lnTo>
                          <a:pt x="135" y="388"/>
                        </a:lnTo>
                        <a:lnTo>
                          <a:pt x="139" y="333"/>
                        </a:lnTo>
                        <a:lnTo>
                          <a:pt x="219" y="0"/>
                        </a:lnTo>
                        <a:lnTo>
                          <a:pt x="304" y="19"/>
                        </a:lnTo>
                        <a:lnTo>
                          <a:pt x="276" y="149"/>
                        </a:lnTo>
                        <a:lnTo>
                          <a:pt x="295" y="194"/>
                        </a:lnTo>
                        <a:lnTo>
                          <a:pt x="297" y="223"/>
                        </a:lnTo>
                        <a:lnTo>
                          <a:pt x="287" y="228"/>
                        </a:lnTo>
                        <a:lnTo>
                          <a:pt x="320" y="259"/>
                        </a:lnTo>
                        <a:lnTo>
                          <a:pt x="354" y="342"/>
                        </a:lnTo>
                        <a:lnTo>
                          <a:pt x="365" y="417"/>
                        </a:lnTo>
                        <a:lnTo>
                          <a:pt x="371" y="457"/>
                        </a:lnTo>
                        <a:lnTo>
                          <a:pt x="346" y="495"/>
                        </a:lnTo>
                        <a:lnTo>
                          <a:pt x="363" y="512"/>
                        </a:lnTo>
                        <a:lnTo>
                          <a:pt x="409" y="487"/>
                        </a:lnTo>
                        <a:lnTo>
                          <a:pt x="439" y="618"/>
                        </a:lnTo>
                        <a:lnTo>
                          <a:pt x="460" y="626"/>
                        </a:lnTo>
                        <a:lnTo>
                          <a:pt x="464" y="664"/>
                        </a:lnTo>
                        <a:lnTo>
                          <a:pt x="523" y="679"/>
                        </a:lnTo>
                        <a:lnTo>
                          <a:pt x="616" y="679"/>
                        </a:lnTo>
                        <a:lnTo>
                          <a:pt x="654" y="696"/>
                        </a:lnTo>
                        <a:lnTo>
                          <a:pt x="599" y="1027"/>
                        </a:lnTo>
                        <a:lnTo>
                          <a:pt x="299" y="972"/>
                        </a:lnTo>
                        <a:lnTo>
                          <a:pt x="0" y="909"/>
                        </a:lnTo>
                        <a:close/>
                      </a:path>
                    </a:pathLst>
                  </a:custGeom>
                  <a:grpFill/>
                  <a:ln w="9525">
                    <a:noFill/>
                    <a:round/>
                    <a:headEnd/>
                    <a:tailEnd/>
                  </a:ln>
                </p:spPr>
                <p:txBody>
                  <a:bodyPr/>
                  <a:lstStyle/>
                  <a:p>
                    <a:endParaRPr lang="ko-KR" altLang="en-US" sz="1600"/>
                  </a:p>
                </p:txBody>
              </p:sp>
              <p:sp>
                <p:nvSpPr>
                  <p:cNvPr id="24" name="Freeform 943">
                    <a:extLst>
                      <a:ext uri="{FF2B5EF4-FFF2-40B4-BE49-F238E27FC236}">
                        <a16:creationId xmlns:a16="http://schemas.microsoft.com/office/drawing/2014/main" id="{4A3EE6E4-2CB3-95E2-EE3C-5C5EFEAC4E31}"/>
                      </a:ext>
                    </a:extLst>
                  </p:cNvPr>
                  <p:cNvSpPr>
                    <a:spLocks/>
                  </p:cNvSpPr>
                  <p:nvPr/>
                </p:nvSpPr>
                <p:spPr bwMode="auto">
                  <a:xfrm>
                    <a:off x="2864" y="617"/>
                    <a:ext cx="559" cy="346"/>
                  </a:xfrm>
                  <a:custGeom>
                    <a:avLst/>
                    <a:gdLst>
                      <a:gd name="T0" fmla="*/ 19 w 1118"/>
                      <a:gd name="T1" fmla="*/ 175 h 692"/>
                      <a:gd name="T2" fmla="*/ 21 w 1118"/>
                      <a:gd name="T3" fmla="*/ 204 h 692"/>
                      <a:gd name="T4" fmla="*/ 11 w 1118"/>
                      <a:gd name="T5" fmla="*/ 209 h 692"/>
                      <a:gd name="T6" fmla="*/ 44 w 1118"/>
                      <a:gd name="T7" fmla="*/ 240 h 692"/>
                      <a:gd name="T8" fmla="*/ 78 w 1118"/>
                      <a:gd name="T9" fmla="*/ 323 h 692"/>
                      <a:gd name="T10" fmla="*/ 89 w 1118"/>
                      <a:gd name="T11" fmla="*/ 398 h 692"/>
                      <a:gd name="T12" fmla="*/ 95 w 1118"/>
                      <a:gd name="T13" fmla="*/ 438 h 692"/>
                      <a:gd name="T14" fmla="*/ 70 w 1118"/>
                      <a:gd name="T15" fmla="*/ 476 h 692"/>
                      <a:gd name="T16" fmla="*/ 87 w 1118"/>
                      <a:gd name="T17" fmla="*/ 493 h 692"/>
                      <a:gd name="T18" fmla="*/ 133 w 1118"/>
                      <a:gd name="T19" fmla="*/ 468 h 692"/>
                      <a:gd name="T20" fmla="*/ 163 w 1118"/>
                      <a:gd name="T21" fmla="*/ 599 h 692"/>
                      <a:gd name="T22" fmla="*/ 184 w 1118"/>
                      <a:gd name="T23" fmla="*/ 607 h 692"/>
                      <a:gd name="T24" fmla="*/ 188 w 1118"/>
                      <a:gd name="T25" fmla="*/ 645 h 692"/>
                      <a:gd name="T26" fmla="*/ 205 w 1118"/>
                      <a:gd name="T27" fmla="*/ 662 h 692"/>
                      <a:gd name="T28" fmla="*/ 247 w 1118"/>
                      <a:gd name="T29" fmla="*/ 660 h 692"/>
                      <a:gd name="T30" fmla="*/ 340 w 1118"/>
                      <a:gd name="T31" fmla="*/ 660 h 692"/>
                      <a:gd name="T32" fmla="*/ 378 w 1118"/>
                      <a:gd name="T33" fmla="*/ 677 h 692"/>
                      <a:gd name="T34" fmla="*/ 390 w 1118"/>
                      <a:gd name="T35" fmla="*/ 609 h 692"/>
                      <a:gd name="T36" fmla="*/ 694 w 1118"/>
                      <a:gd name="T37" fmla="*/ 654 h 692"/>
                      <a:gd name="T38" fmla="*/ 1068 w 1118"/>
                      <a:gd name="T39" fmla="*/ 692 h 692"/>
                      <a:gd name="T40" fmla="*/ 1080 w 1118"/>
                      <a:gd name="T41" fmla="*/ 567 h 692"/>
                      <a:gd name="T42" fmla="*/ 1118 w 1118"/>
                      <a:gd name="T43" fmla="*/ 162 h 692"/>
                      <a:gd name="T44" fmla="*/ 622 w 1118"/>
                      <a:gd name="T45" fmla="*/ 105 h 692"/>
                      <a:gd name="T46" fmla="*/ 376 w 1118"/>
                      <a:gd name="T47" fmla="*/ 67 h 692"/>
                      <a:gd name="T48" fmla="*/ 28 w 1118"/>
                      <a:gd name="T49" fmla="*/ 0 h 692"/>
                      <a:gd name="T50" fmla="*/ 0 w 1118"/>
                      <a:gd name="T51" fmla="*/ 130 h 692"/>
                      <a:gd name="T52" fmla="*/ 19 w 1118"/>
                      <a:gd name="T53" fmla="*/ 175 h 692"/>
                      <a:gd name="T54" fmla="*/ 19 w 1118"/>
                      <a:gd name="T55" fmla="*/ 175 h 6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8"/>
                      <a:gd name="T85" fmla="*/ 0 h 692"/>
                      <a:gd name="T86" fmla="*/ 1118 w 1118"/>
                      <a:gd name="T87" fmla="*/ 692 h 6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8" h="692">
                        <a:moveTo>
                          <a:pt x="19" y="175"/>
                        </a:moveTo>
                        <a:lnTo>
                          <a:pt x="21" y="204"/>
                        </a:lnTo>
                        <a:lnTo>
                          <a:pt x="11" y="209"/>
                        </a:lnTo>
                        <a:lnTo>
                          <a:pt x="44" y="240"/>
                        </a:lnTo>
                        <a:lnTo>
                          <a:pt x="78" y="323"/>
                        </a:lnTo>
                        <a:lnTo>
                          <a:pt x="89" y="398"/>
                        </a:lnTo>
                        <a:lnTo>
                          <a:pt x="95" y="438"/>
                        </a:lnTo>
                        <a:lnTo>
                          <a:pt x="70" y="476"/>
                        </a:lnTo>
                        <a:lnTo>
                          <a:pt x="87" y="493"/>
                        </a:lnTo>
                        <a:lnTo>
                          <a:pt x="133" y="468"/>
                        </a:lnTo>
                        <a:lnTo>
                          <a:pt x="163" y="599"/>
                        </a:lnTo>
                        <a:lnTo>
                          <a:pt x="184" y="607"/>
                        </a:lnTo>
                        <a:lnTo>
                          <a:pt x="188" y="645"/>
                        </a:lnTo>
                        <a:lnTo>
                          <a:pt x="205" y="662"/>
                        </a:lnTo>
                        <a:lnTo>
                          <a:pt x="247" y="660"/>
                        </a:lnTo>
                        <a:lnTo>
                          <a:pt x="340" y="660"/>
                        </a:lnTo>
                        <a:lnTo>
                          <a:pt x="378" y="677"/>
                        </a:lnTo>
                        <a:lnTo>
                          <a:pt x="390" y="609"/>
                        </a:lnTo>
                        <a:lnTo>
                          <a:pt x="694" y="654"/>
                        </a:lnTo>
                        <a:lnTo>
                          <a:pt x="1068" y="692"/>
                        </a:lnTo>
                        <a:lnTo>
                          <a:pt x="1080" y="567"/>
                        </a:lnTo>
                        <a:lnTo>
                          <a:pt x="1118" y="162"/>
                        </a:lnTo>
                        <a:lnTo>
                          <a:pt x="622" y="105"/>
                        </a:lnTo>
                        <a:lnTo>
                          <a:pt x="376" y="67"/>
                        </a:lnTo>
                        <a:lnTo>
                          <a:pt x="28" y="0"/>
                        </a:lnTo>
                        <a:lnTo>
                          <a:pt x="0" y="130"/>
                        </a:lnTo>
                        <a:lnTo>
                          <a:pt x="19" y="175"/>
                        </a:lnTo>
                        <a:close/>
                      </a:path>
                    </a:pathLst>
                  </a:custGeom>
                  <a:grpFill/>
                  <a:ln w="9525">
                    <a:noFill/>
                    <a:round/>
                    <a:headEnd/>
                    <a:tailEnd/>
                  </a:ln>
                </p:spPr>
                <p:txBody>
                  <a:bodyPr/>
                  <a:lstStyle/>
                  <a:p>
                    <a:endParaRPr lang="ko-KR" altLang="en-US" sz="1600"/>
                  </a:p>
                </p:txBody>
              </p:sp>
              <p:sp>
                <p:nvSpPr>
                  <p:cNvPr id="25" name="Freeform 944">
                    <a:extLst>
                      <a:ext uri="{FF2B5EF4-FFF2-40B4-BE49-F238E27FC236}">
                        <a16:creationId xmlns:a16="http://schemas.microsoft.com/office/drawing/2014/main" id="{0B853C2C-AEA3-B391-5AB3-49778211FD4A}"/>
                      </a:ext>
                    </a:extLst>
                  </p:cNvPr>
                  <p:cNvSpPr>
                    <a:spLocks/>
                  </p:cNvSpPr>
                  <p:nvPr/>
                </p:nvSpPr>
                <p:spPr bwMode="auto">
                  <a:xfrm>
                    <a:off x="2705" y="1425"/>
                    <a:ext cx="372" cy="420"/>
                  </a:xfrm>
                  <a:custGeom>
                    <a:avLst/>
                    <a:gdLst>
                      <a:gd name="T0" fmla="*/ 48 w 746"/>
                      <a:gd name="T1" fmla="*/ 534 h 840"/>
                      <a:gd name="T2" fmla="*/ 29 w 746"/>
                      <a:gd name="T3" fmla="*/ 504 h 840"/>
                      <a:gd name="T4" fmla="*/ 38 w 746"/>
                      <a:gd name="T5" fmla="*/ 456 h 840"/>
                      <a:gd name="T6" fmla="*/ 88 w 746"/>
                      <a:gd name="T7" fmla="*/ 378 h 840"/>
                      <a:gd name="T8" fmla="*/ 124 w 746"/>
                      <a:gd name="T9" fmla="*/ 355 h 840"/>
                      <a:gd name="T10" fmla="*/ 103 w 746"/>
                      <a:gd name="T11" fmla="*/ 327 h 840"/>
                      <a:gd name="T12" fmla="*/ 90 w 746"/>
                      <a:gd name="T13" fmla="*/ 251 h 840"/>
                      <a:gd name="T14" fmla="*/ 105 w 746"/>
                      <a:gd name="T15" fmla="*/ 108 h 840"/>
                      <a:gd name="T16" fmla="*/ 130 w 746"/>
                      <a:gd name="T17" fmla="*/ 101 h 840"/>
                      <a:gd name="T18" fmla="*/ 172 w 746"/>
                      <a:gd name="T19" fmla="*/ 125 h 840"/>
                      <a:gd name="T20" fmla="*/ 208 w 746"/>
                      <a:gd name="T21" fmla="*/ 0 h 840"/>
                      <a:gd name="T22" fmla="*/ 746 w 746"/>
                      <a:gd name="T23" fmla="*/ 89 h 840"/>
                      <a:gd name="T24" fmla="*/ 634 w 746"/>
                      <a:gd name="T25" fmla="*/ 840 h 840"/>
                      <a:gd name="T26" fmla="*/ 468 w 746"/>
                      <a:gd name="T27" fmla="*/ 817 h 840"/>
                      <a:gd name="T28" fmla="*/ 366 w 746"/>
                      <a:gd name="T29" fmla="*/ 789 h 840"/>
                      <a:gd name="T30" fmla="*/ 154 w 746"/>
                      <a:gd name="T31" fmla="*/ 705 h 840"/>
                      <a:gd name="T32" fmla="*/ 0 w 746"/>
                      <a:gd name="T33" fmla="*/ 576 h 840"/>
                      <a:gd name="T34" fmla="*/ 48 w 746"/>
                      <a:gd name="T35" fmla="*/ 534 h 840"/>
                      <a:gd name="T36" fmla="*/ 48 w 746"/>
                      <a:gd name="T37" fmla="*/ 534 h 8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6"/>
                      <a:gd name="T58" fmla="*/ 0 h 840"/>
                      <a:gd name="T59" fmla="*/ 746 w 746"/>
                      <a:gd name="T60" fmla="*/ 840 h 8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6" h="840">
                        <a:moveTo>
                          <a:pt x="48" y="534"/>
                        </a:moveTo>
                        <a:lnTo>
                          <a:pt x="29" y="504"/>
                        </a:lnTo>
                        <a:lnTo>
                          <a:pt x="38" y="456"/>
                        </a:lnTo>
                        <a:lnTo>
                          <a:pt x="88" y="378"/>
                        </a:lnTo>
                        <a:lnTo>
                          <a:pt x="124" y="355"/>
                        </a:lnTo>
                        <a:lnTo>
                          <a:pt x="103" y="327"/>
                        </a:lnTo>
                        <a:lnTo>
                          <a:pt x="90" y="251"/>
                        </a:lnTo>
                        <a:lnTo>
                          <a:pt x="105" y="108"/>
                        </a:lnTo>
                        <a:lnTo>
                          <a:pt x="130" y="101"/>
                        </a:lnTo>
                        <a:lnTo>
                          <a:pt x="172" y="125"/>
                        </a:lnTo>
                        <a:lnTo>
                          <a:pt x="208" y="0"/>
                        </a:lnTo>
                        <a:lnTo>
                          <a:pt x="746" y="89"/>
                        </a:lnTo>
                        <a:lnTo>
                          <a:pt x="634" y="840"/>
                        </a:lnTo>
                        <a:lnTo>
                          <a:pt x="468" y="817"/>
                        </a:lnTo>
                        <a:lnTo>
                          <a:pt x="366" y="789"/>
                        </a:lnTo>
                        <a:lnTo>
                          <a:pt x="154" y="705"/>
                        </a:lnTo>
                        <a:lnTo>
                          <a:pt x="0" y="576"/>
                        </a:lnTo>
                        <a:lnTo>
                          <a:pt x="48" y="534"/>
                        </a:lnTo>
                        <a:close/>
                      </a:path>
                    </a:pathLst>
                  </a:custGeom>
                  <a:grpFill/>
                  <a:ln w="9525">
                    <a:noFill/>
                    <a:round/>
                    <a:headEnd/>
                    <a:tailEnd/>
                  </a:ln>
                </p:spPr>
                <p:txBody>
                  <a:bodyPr/>
                  <a:lstStyle/>
                  <a:p>
                    <a:endParaRPr lang="ko-KR" altLang="en-US" sz="1600"/>
                  </a:p>
                </p:txBody>
              </p:sp>
              <p:sp>
                <p:nvSpPr>
                  <p:cNvPr id="4096" name="Freeform 945">
                    <a:extLst>
                      <a:ext uri="{FF2B5EF4-FFF2-40B4-BE49-F238E27FC236}">
                        <a16:creationId xmlns:a16="http://schemas.microsoft.com/office/drawing/2014/main" id="{978DCD82-A101-B42D-D8D4-CA336FC6970D}"/>
                      </a:ext>
                    </a:extLst>
                  </p:cNvPr>
                  <p:cNvSpPr>
                    <a:spLocks/>
                  </p:cNvSpPr>
                  <p:nvPr/>
                </p:nvSpPr>
                <p:spPr bwMode="auto">
                  <a:xfrm>
                    <a:off x="3014" y="921"/>
                    <a:ext cx="385" cy="310"/>
                  </a:xfrm>
                  <a:custGeom>
                    <a:avLst/>
                    <a:gdLst>
                      <a:gd name="T0" fmla="*/ 0 w 770"/>
                      <a:gd name="T1" fmla="*/ 530 h 619"/>
                      <a:gd name="T2" fmla="*/ 92 w 770"/>
                      <a:gd name="T3" fmla="*/ 0 h 619"/>
                      <a:gd name="T4" fmla="*/ 396 w 770"/>
                      <a:gd name="T5" fmla="*/ 45 h 619"/>
                      <a:gd name="T6" fmla="*/ 770 w 770"/>
                      <a:gd name="T7" fmla="*/ 83 h 619"/>
                      <a:gd name="T8" fmla="*/ 744 w 770"/>
                      <a:gd name="T9" fmla="*/ 351 h 619"/>
                      <a:gd name="T10" fmla="*/ 719 w 770"/>
                      <a:gd name="T11" fmla="*/ 619 h 619"/>
                      <a:gd name="T12" fmla="*/ 208 w 770"/>
                      <a:gd name="T13" fmla="*/ 562 h 619"/>
                      <a:gd name="T14" fmla="*/ 0 w 770"/>
                      <a:gd name="T15" fmla="*/ 530 h 619"/>
                      <a:gd name="T16" fmla="*/ 0 w 770"/>
                      <a:gd name="T17" fmla="*/ 53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0"/>
                      <a:gd name="T28" fmla="*/ 0 h 619"/>
                      <a:gd name="T29" fmla="*/ 770 w 770"/>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0" h="619">
                        <a:moveTo>
                          <a:pt x="0" y="530"/>
                        </a:moveTo>
                        <a:lnTo>
                          <a:pt x="92" y="0"/>
                        </a:lnTo>
                        <a:lnTo>
                          <a:pt x="396" y="45"/>
                        </a:lnTo>
                        <a:lnTo>
                          <a:pt x="770" y="83"/>
                        </a:lnTo>
                        <a:lnTo>
                          <a:pt x="744" y="351"/>
                        </a:lnTo>
                        <a:lnTo>
                          <a:pt x="719" y="619"/>
                        </a:lnTo>
                        <a:lnTo>
                          <a:pt x="208" y="562"/>
                        </a:lnTo>
                        <a:lnTo>
                          <a:pt x="0" y="530"/>
                        </a:lnTo>
                        <a:close/>
                      </a:path>
                    </a:pathLst>
                  </a:custGeom>
                  <a:grpFill/>
                  <a:ln w="9525">
                    <a:noFill/>
                    <a:round/>
                    <a:headEnd/>
                    <a:tailEnd/>
                  </a:ln>
                </p:spPr>
                <p:txBody>
                  <a:bodyPr/>
                  <a:lstStyle/>
                  <a:p>
                    <a:endParaRPr lang="ko-KR" altLang="en-US" sz="1600"/>
                  </a:p>
                </p:txBody>
              </p:sp>
              <p:sp>
                <p:nvSpPr>
                  <p:cNvPr id="4098" name="Freeform 946">
                    <a:extLst>
                      <a:ext uri="{FF2B5EF4-FFF2-40B4-BE49-F238E27FC236}">
                        <a16:creationId xmlns:a16="http://schemas.microsoft.com/office/drawing/2014/main" id="{616F6D14-E234-CABB-1CA4-7B6BB8A8358A}"/>
                      </a:ext>
                    </a:extLst>
                  </p:cNvPr>
                  <p:cNvSpPr>
                    <a:spLocks/>
                  </p:cNvSpPr>
                  <p:nvPr/>
                </p:nvSpPr>
                <p:spPr bwMode="auto">
                  <a:xfrm>
                    <a:off x="3077" y="1203"/>
                    <a:ext cx="399" cy="306"/>
                  </a:xfrm>
                  <a:custGeom>
                    <a:avLst/>
                    <a:gdLst>
                      <a:gd name="T0" fmla="*/ 80 w 796"/>
                      <a:gd name="T1" fmla="*/ 0 h 612"/>
                      <a:gd name="T2" fmla="*/ 591 w 796"/>
                      <a:gd name="T3" fmla="*/ 57 h 612"/>
                      <a:gd name="T4" fmla="*/ 796 w 796"/>
                      <a:gd name="T5" fmla="*/ 74 h 612"/>
                      <a:gd name="T6" fmla="*/ 789 w 796"/>
                      <a:gd name="T7" fmla="*/ 207 h 612"/>
                      <a:gd name="T8" fmla="*/ 760 w 796"/>
                      <a:gd name="T9" fmla="*/ 612 h 612"/>
                      <a:gd name="T10" fmla="*/ 656 w 796"/>
                      <a:gd name="T11" fmla="*/ 605 h 612"/>
                      <a:gd name="T12" fmla="*/ 331 w 796"/>
                      <a:gd name="T13" fmla="*/ 576 h 612"/>
                      <a:gd name="T14" fmla="*/ 0 w 796"/>
                      <a:gd name="T15" fmla="*/ 534 h 612"/>
                      <a:gd name="T16" fmla="*/ 80 w 796"/>
                      <a:gd name="T17" fmla="*/ 0 h 612"/>
                      <a:gd name="T18" fmla="*/ 80 w 796"/>
                      <a:gd name="T19" fmla="*/ 0 h 6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6"/>
                      <a:gd name="T31" fmla="*/ 0 h 612"/>
                      <a:gd name="T32" fmla="*/ 796 w 796"/>
                      <a:gd name="T33" fmla="*/ 612 h 6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6" h="612">
                        <a:moveTo>
                          <a:pt x="80" y="0"/>
                        </a:moveTo>
                        <a:lnTo>
                          <a:pt x="591" y="57"/>
                        </a:lnTo>
                        <a:lnTo>
                          <a:pt x="796" y="74"/>
                        </a:lnTo>
                        <a:lnTo>
                          <a:pt x="789" y="207"/>
                        </a:lnTo>
                        <a:lnTo>
                          <a:pt x="760" y="612"/>
                        </a:lnTo>
                        <a:lnTo>
                          <a:pt x="656" y="605"/>
                        </a:lnTo>
                        <a:lnTo>
                          <a:pt x="331" y="576"/>
                        </a:lnTo>
                        <a:lnTo>
                          <a:pt x="0" y="534"/>
                        </a:lnTo>
                        <a:lnTo>
                          <a:pt x="80" y="0"/>
                        </a:lnTo>
                        <a:close/>
                      </a:path>
                    </a:pathLst>
                  </a:custGeom>
                  <a:grpFill/>
                  <a:ln w="9525">
                    <a:noFill/>
                    <a:round/>
                    <a:headEnd/>
                    <a:tailEnd/>
                  </a:ln>
                </p:spPr>
                <p:txBody>
                  <a:bodyPr/>
                  <a:lstStyle/>
                  <a:p>
                    <a:endParaRPr lang="ko-KR" altLang="en-US" sz="1600"/>
                  </a:p>
                </p:txBody>
              </p:sp>
              <p:sp>
                <p:nvSpPr>
                  <p:cNvPr id="4099" name="Freeform 947">
                    <a:extLst>
                      <a:ext uri="{FF2B5EF4-FFF2-40B4-BE49-F238E27FC236}">
                        <a16:creationId xmlns:a16="http://schemas.microsoft.com/office/drawing/2014/main" id="{6C3D0433-4F78-77B0-3D5B-5EEC327E29AB}"/>
                      </a:ext>
                    </a:extLst>
                  </p:cNvPr>
                  <p:cNvSpPr>
                    <a:spLocks/>
                  </p:cNvSpPr>
                  <p:nvPr/>
                </p:nvSpPr>
                <p:spPr bwMode="auto">
                  <a:xfrm>
                    <a:off x="3021" y="1470"/>
                    <a:ext cx="384" cy="382"/>
                  </a:xfrm>
                  <a:custGeom>
                    <a:avLst/>
                    <a:gdLst>
                      <a:gd name="T0" fmla="*/ 97 w 768"/>
                      <a:gd name="T1" fmla="*/ 764 h 764"/>
                      <a:gd name="T2" fmla="*/ 106 w 768"/>
                      <a:gd name="T3" fmla="*/ 707 h 764"/>
                      <a:gd name="T4" fmla="*/ 298 w 768"/>
                      <a:gd name="T5" fmla="*/ 732 h 764"/>
                      <a:gd name="T6" fmla="*/ 290 w 768"/>
                      <a:gd name="T7" fmla="*/ 704 h 764"/>
                      <a:gd name="T8" fmla="*/ 705 w 768"/>
                      <a:gd name="T9" fmla="*/ 742 h 764"/>
                      <a:gd name="T10" fmla="*/ 768 w 768"/>
                      <a:gd name="T11" fmla="*/ 71 h 764"/>
                      <a:gd name="T12" fmla="*/ 443 w 768"/>
                      <a:gd name="T13" fmla="*/ 42 h 764"/>
                      <a:gd name="T14" fmla="*/ 112 w 768"/>
                      <a:gd name="T15" fmla="*/ 0 h 764"/>
                      <a:gd name="T16" fmla="*/ 0 w 768"/>
                      <a:gd name="T17" fmla="*/ 751 h 764"/>
                      <a:gd name="T18" fmla="*/ 97 w 768"/>
                      <a:gd name="T19" fmla="*/ 764 h 764"/>
                      <a:gd name="T20" fmla="*/ 97 w 768"/>
                      <a:gd name="T21" fmla="*/ 764 h 7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8"/>
                      <a:gd name="T34" fmla="*/ 0 h 764"/>
                      <a:gd name="T35" fmla="*/ 768 w 768"/>
                      <a:gd name="T36" fmla="*/ 764 h 7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8" h="764">
                        <a:moveTo>
                          <a:pt x="97" y="764"/>
                        </a:moveTo>
                        <a:lnTo>
                          <a:pt x="106" y="707"/>
                        </a:lnTo>
                        <a:lnTo>
                          <a:pt x="298" y="732"/>
                        </a:lnTo>
                        <a:lnTo>
                          <a:pt x="290" y="704"/>
                        </a:lnTo>
                        <a:lnTo>
                          <a:pt x="705" y="742"/>
                        </a:lnTo>
                        <a:lnTo>
                          <a:pt x="768" y="71"/>
                        </a:lnTo>
                        <a:lnTo>
                          <a:pt x="443" y="42"/>
                        </a:lnTo>
                        <a:lnTo>
                          <a:pt x="112" y="0"/>
                        </a:lnTo>
                        <a:lnTo>
                          <a:pt x="0" y="751"/>
                        </a:lnTo>
                        <a:lnTo>
                          <a:pt x="97" y="764"/>
                        </a:lnTo>
                        <a:close/>
                      </a:path>
                    </a:pathLst>
                  </a:custGeom>
                  <a:grpFill/>
                  <a:ln w="9525">
                    <a:noFill/>
                    <a:round/>
                    <a:headEnd/>
                    <a:tailEnd/>
                  </a:ln>
                </p:spPr>
                <p:txBody>
                  <a:bodyPr/>
                  <a:lstStyle/>
                  <a:p>
                    <a:endParaRPr lang="ko-KR" altLang="en-US" sz="1600"/>
                  </a:p>
                </p:txBody>
              </p:sp>
              <p:sp>
                <p:nvSpPr>
                  <p:cNvPr id="4100" name="Freeform 948">
                    <a:extLst>
                      <a:ext uri="{FF2B5EF4-FFF2-40B4-BE49-F238E27FC236}">
                        <a16:creationId xmlns:a16="http://schemas.microsoft.com/office/drawing/2014/main" id="{ED9BD3F0-713C-D13E-4B41-00419395E8AE}"/>
                      </a:ext>
                    </a:extLst>
                  </p:cNvPr>
                  <p:cNvSpPr>
                    <a:spLocks/>
                  </p:cNvSpPr>
                  <p:nvPr/>
                </p:nvSpPr>
                <p:spPr bwMode="auto">
                  <a:xfrm>
                    <a:off x="3167" y="1540"/>
                    <a:ext cx="763" cy="719"/>
                  </a:xfrm>
                  <a:custGeom>
                    <a:avLst/>
                    <a:gdLst>
                      <a:gd name="T0" fmla="*/ 0 w 1527"/>
                      <a:gd name="T1" fmla="*/ 563 h 1439"/>
                      <a:gd name="T2" fmla="*/ 415 w 1527"/>
                      <a:gd name="T3" fmla="*/ 601 h 1439"/>
                      <a:gd name="T4" fmla="*/ 472 w 1527"/>
                      <a:gd name="T5" fmla="*/ 0 h 1439"/>
                      <a:gd name="T6" fmla="*/ 803 w 1527"/>
                      <a:gd name="T7" fmla="*/ 19 h 1439"/>
                      <a:gd name="T8" fmla="*/ 791 w 1527"/>
                      <a:gd name="T9" fmla="*/ 277 h 1439"/>
                      <a:gd name="T10" fmla="*/ 824 w 1527"/>
                      <a:gd name="T11" fmla="*/ 304 h 1439"/>
                      <a:gd name="T12" fmla="*/ 854 w 1527"/>
                      <a:gd name="T13" fmla="*/ 304 h 1439"/>
                      <a:gd name="T14" fmla="*/ 879 w 1527"/>
                      <a:gd name="T15" fmla="*/ 329 h 1439"/>
                      <a:gd name="T16" fmla="*/ 928 w 1527"/>
                      <a:gd name="T17" fmla="*/ 340 h 1439"/>
                      <a:gd name="T18" fmla="*/ 1029 w 1527"/>
                      <a:gd name="T19" fmla="*/ 384 h 1439"/>
                      <a:gd name="T20" fmla="*/ 1046 w 1527"/>
                      <a:gd name="T21" fmla="*/ 365 h 1439"/>
                      <a:gd name="T22" fmla="*/ 1111 w 1527"/>
                      <a:gd name="T23" fmla="*/ 403 h 1439"/>
                      <a:gd name="T24" fmla="*/ 1196 w 1527"/>
                      <a:gd name="T25" fmla="*/ 401 h 1439"/>
                      <a:gd name="T26" fmla="*/ 1255 w 1527"/>
                      <a:gd name="T27" fmla="*/ 384 h 1439"/>
                      <a:gd name="T28" fmla="*/ 1337 w 1527"/>
                      <a:gd name="T29" fmla="*/ 369 h 1439"/>
                      <a:gd name="T30" fmla="*/ 1411 w 1527"/>
                      <a:gd name="T31" fmla="*/ 409 h 1439"/>
                      <a:gd name="T32" fmla="*/ 1423 w 1527"/>
                      <a:gd name="T33" fmla="*/ 422 h 1439"/>
                      <a:gd name="T34" fmla="*/ 1463 w 1527"/>
                      <a:gd name="T35" fmla="*/ 422 h 1439"/>
                      <a:gd name="T36" fmla="*/ 1470 w 1527"/>
                      <a:gd name="T37" fmla="*/ 635 h 1439"/>
                      <a:gd name="T38" fmla="*/ 1527 w 1527"/>
                      <a:gd name="T39" fmla="*/ 739 h 1439"/>
                      <a:gd name="T40" fmla="*/ 1506 w 1527"/>
                      <a:gd name="T41" fmla="*/ 821 h 1439"/>
                      <a:gd name="T42" fmla="*/ 1510 w 1527"/>
                      <a:gd name="T43" fmla="*/ 889 h 1439"/>
                      <a:gd name="T44" fmla="*/ 1485 w 1527"/>
                      <a:gd name="T45" fmla="*/ 924 h 1439"/>
                      <a:gd name="T46" fmla="*/ 1495 w 1527"/>
                      <a:gd name="T47" fmla="*/ 935 h 1439"/>
                      <a:gd name="T48" fmla="*/ 1432 w 1527"/>
                      <a:gd name="T49" fmla="*/ 954 h 1439"/>
                      <a:gd name="T50" fmla="*/ 1383 w 1527"/>
                      <a:gd name="T51" fmla="*/ 960 h 1439"/>
                      <a:gd name="T52" fmla="*/ 1392 w 1527"/>
                      <a:gd name="T53" fmla="*/ 924 h 1439"/>
                      <a:gd name="T54" fmla="*/ 1366 w 1527"/>
                      <a:gd name="T55" fmla="*/ 945 h 1439"/>
                      <a:gd name="T56" fmla="*/ 1367 w 1527"/>
                      <a:gd name="T57" fmla="*/ 986 h 1439"/>
                      <a:gd name="T58" fmla="*/ 1333 w 1527"/>
                      <a:gd name="T59" fmla="*/ 1030 h 1439"/>
                      <a:gd name="T60" fmla="*/ 1153 w 1527"/>
                      <a:gd name="T61" fmla="*/ 1121 h 1439"/>
                      <a:gd name="T62" fmla="*/ 1096 w 1527"/>
                      <a:gd name="T63" fmla="*/ 1180 h 1439"/>
                      <a:gd name="T64" fmla="*/ 1042 w 1527"/>
                      <a:gd name="T65" fmla="*/ 1308 h 1439"/>
                      <a:gd name="T66" fmla="*/ 1086 w 1527"/>
                      <a:gd name="T67" fmla="*/ 1439 h 1439"/>
                      <a:gd name="T68" fmla="*/ 1044 w 1527"/>
                      <a:gd name="T69" fmla="*/ 1439 h 1439"/>
                      <a:gd name="T70" fmla="*/ 848 w 1527"/>
                      <a:gd name="T71" fmla="*/ 1370 h 1439"/>
                      <a:gd name="T72" fmla="*/ 827 w 1527"/>
                      <a:gd name="T73" fmla="*/ 1313 h 1439"/>
                      <a:gd name="T74" fmla="*/ 807 w 1527"/>
                      <a:gd name="T75" fmla="*/ 1289 h 1439"/>
                      <a:gd name="T76" fmla="*/ 801 w 1527"/>
                      <a:gd name="T77" fmla="*/ 1213 h 1439"/>
                      <a:gd name="T78" fmla="*/ 763 w 1527"/>
                      <a:gd name="T79" fmla="*/ 1186 h 1439"/>
                      <a:gd name="T80" fmla="*/ 658 w 1527"/>
                      <a:gd name="T81" fmla="*/ 984 h 1439"/>
                      <a:gd name="T82" fmla="*/ 607 w 1527"/>
                      <a:gd name="T83" fmla="*/ 946 h 1439"/>
                      <a:gd name="T84" fmla="*/ 592 w 1527"/>
                      <a:gd name="T85" fmla="*/ 914 h 1439"/>
                      <a:gd name="T86" fmla="*/ 438 w 1527"/>
                      <a:gd name="T87" fmla="*/ 907 h 1439"/>
                      <a:gd name="T88" fmla="*/ 356 w 1527"/>
                      <a:gd name="T89" fmla="*/ 1002 h 1439"/>
                      <a:gd name="T90" fmla="*/ 217 w 1527"/>
                      <a:gd name="T91" fmla="*/ 903 h 1439"/>
                      <a:gd name="T92" fmla="*/ 175 w 1527"/>
                      <a:gd name="T93" fmla="*/ 766 h 1439"/>
                      <a:gd name="T94" fmla="*/ 42 w 1527"/>
                      <a:gd name="T95" fmla="*/ 639 h 1439"/>
                      <a:gd name="T96" fmla="*/ 27 w 1527"/>
                      <a:gd name="T97" fmla="*/ 597 h 1439"/>
                      <a:gd name="T98" fmla="*/ 8 w 1527"/>
                      <a:gd name="T99" fmla="*/ 591 h 1439"/>
                      <a:gd name="T100" fmla="*/ 0 w 1527"/>
                      <a:gd name="T101" fmla="*/ 563 h 1439"/>
                      <a:gd name="T102" fmla="*/ 0 w 1527"/>
                      <a:gd name="T103" fmla="*/ 563 h 143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7"/>
                      <a:gd name="T157" fmla="*/ 0 h 1439"/>
                      <a:gd name="T158" fmla="*/ 1527 w 1527"/>
                      <a:gd name="T159" fmla="*/ 1439 h 143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7" h="1439">
                        <a:moveTo>
                          <a:pt x="0" y="563"/>
                        </a:moveTo>
                        <a:lnTo>
                          <a:pt x="415" y="601"/>
                        </a:lnTo>
                        <a:lnTo>
                          <a:pt x="472" y="0"/>
                        </a:lnTo>
                        <a:lnTo>
                          <a:pt x="803" y="19"/>
                        </a:lnTo>
                        <a:lnTo>
                          <a:pt x="791" y="277"/>
                        </a:lnTo>
                        <a:lnTo>
                          <a:pt x="824" y="304"/>
                        </a:lnTo>
                        <a:lnTo>
                          <a:pt x="854" y="304"/>
                        </a:lnTo>
                        <a:lnTo>
                          <a:pt x="879" y="329"/>
                        </a:lnTo>
                        <a:lnTo>
                          <a:pt x="928" y="340"/>
                        </a:lnTo>
                        <a:lnTo>
                          <a:pt x="1029" y="384"/>
                        </a:lnTo>
                        <a:lnTo>
                          <a:pt x="1046" y="365"/>
                        </a:lnTo>
                        <a:lnTo>
                          <a:pt x="1111" y="403"/>
                        </a:lnTo>
                        <a:lnTo>
                          <a:pt x="1196" y="401"/>
                        </a:lnTo>
                        <a:lnTo>
                          <a:pt x="1255" y="384"/>
                        </a:lnTo>
                        <a:lnTo>
                          <a:pt x="1337" y="369"/>
                        </a:lnTo>
                        <a:lnTo>
                          <a:pt x="1411" y="409"/>
                        </a:lnTo>
                        <a:lnTo>
                          <a:pt x="1423" y="422"/>
                        </a:lnTo>
                        <a:lnTo>
                          <a:pt x="1463" y="422"/>
                        </a:lnTo>
                        <a:lnTo>
                          <a:pt x="1470" y="635"/>
                        </a:lnTo>
                        <a:lnTo>
                          <a:pt x="1527" y="739"/>
                        </a:lnTo>
                        <a:lnTo>
                          <a:pt x="1506" y="821"/>
                        </a:lnTo>
                        <a:lnTo>
                          <a:pt x="1510" y="889"/>
                        </a:lnTo>
                        <a:lnTo>
                          <a:pt x="1485" y="924"/>
                        </a:lnTo>
                        <a:lnTo>
                          <a:pt x="1495" y="935"/>
                        </a:lnTo>
                        <a:lnTo>
                          <a:pt x="1432" y="954"/>
                        </a:lnTo>
                        <a:lnTo>
                          <a:pt x="1383" y="960"/>
                        </a:lnTo>
                        <a:lnTo>
                          <a:pt x="1392" y="924"/>
                        </a:lnTo>
                        <a:lnTo>
                          <a:pt x="1366" y="945"/>
                        </a:lnTo>
                        <a:lnTo>
                          <a:pt x="1367" y="986"/>
                        </a:lnTo>
                        <a:lnTo>
                          <a:pt x="1333" y="1030"/>
                        </a:lnTo>
                        <a:lnTo>
                          <a:pt x="1153" y="1121"/>
                        </a:lnTo>
                        <a:lnTo>
                          <a:pt x="1096" y="1180"/>
                        </a:lnTo>
                        <a:lnTo>
                          <a:pt x="1042" y="1308"/>
                        </a:lnTo>
                        <a:lnTo>
                          <a:pt x="1086" y="1439"/>
                        </a:lnTo>
                        <a:lnTo>
                          <a:pt x="1044" y="1439"/>
                        </a:lnTo>
                        <a:lnTo>
                          <a:pt x="848" y="1370"/>
                        </a:lnTo>
                        <a:lnTo>
                          <a:pt x="827" y="1313"/>
                        </a:lnTo>
                        <a:lnTo>
                          <a:pt x="807" y="1289"/>
                        </a:lnTo>
                        <a:lnTo>
                          <a:pt x="801" y="1213"/>
                        </a:lnTo>
                        <a:lnTo>
                          <a:pt x="763" y="1186"/>
                        </a:lnTo>
                        <a:lnTo>
                          <a:pt x="658" y="984"/>
                        </a:lnTo>
                        <a:lnTo>
                          <a:pt x="607" y="946"/>
                        </a:lnTo>
                        <a:lnTo>
                          <a:pt x="592" y="914"/>
                        </a:lnTo>
                        <a:lnTo>
                          <a:pt x="438" y="907"/>
                        </a:lnTo>
                        <a:lnTo>
                          <a:pt x="356" y="1002"/>
                        </a:lnTo>
                        <a:lnTo>
                          <a:pt x="217" y="903"/>
                        </a:lnTo>
                        <a:lnTo>
                          <a:pt x="175" y="766"/>
                        </a:lnTo>
                        <a:lnTo>
                          <a:pt x="42" y="639"/>
                        </a:lnTo>
                        <a:lnTo>
                          <a:pt x="27" y="597"/>
                        </a:lnTo>
                        <a:lnTo>
                          <a:pt x="8" y="591"/>
                        </a:lnTo>
                        <a:lnTo>
                          <a:pt x="0" y="563"/>
                        </a:lnTo>
                        <a:close/>
                      </a:path>
                    </a:pathLst>
                  </a:custGeom>
                  <a:grpFill/>
                  <a:ln w="9525">
                    <a:noFill/>
                    <a:round/>
                    <a:headEnd/>
                    <a:tailEnd/>
                  </a:ln>
                </p:spPr>
                <p:txBody>
                  <a:bodyPr/>
                  <a:lstStyle/>
                  <a:p>
                    <a:endParaRPr lang="ko-KR" altLang="en-US" sz="1600"/>
                  </a:p>
                </p:txBody>
              </p:sp>
              <p:sp>
                <p:nvSpPr>
                  <p:cNvPr id="4102" name="Freeform 949">
                    <a:extLst>
                      <a:ext uri="{FF2B5EF4-FFF2-40B4-BE49-F238E27FC236}">
                        <a16:creationId xmlns:a16="http://schemas.microsoft.com/office/drawing/2014/main" id="{49A83D2B-8964-3E84-9F5A-F295042D355F}"/>
                      </a:ext>
                    </a:extLst>
                  </p:cNvPr>
                  <p:cNvSpPr>
                    <a:spLocks/>
                  </p:cNvSpPr>
                  <p:nvPr/>
                </p:nvSpPr>
                <p:spPr bwMode="auto">
                  <a:xfrm>
                    <a:off x="3404" y="698"/>
                    <a:ext cx="360" cy="220"/>
                  </a:xfrm>
                  <a:custGeom>
                    <a:avLst/>
                    <a:gdLst>
                      <a:gd name="T0" fmla="*/ 38 w 718"/>
                      <a:gd name="T1" fmla="*/ 0 h 441"/>
                      <a:gd name="T2" fmla="*/ 663 w 718"/>
                      <a:gd name="T3" fmla="*/ 32 h 441"/>
                      <a:gd name="T4" fmla="*/ 667 w 718"/>
                      <a:gd name="T5" fmla="*/ 142 h 441"/>
                      <a:gd name="T6" fmla="*/ 696 w 718"/>
                      <a:gd name="T7" fmla="*/ 234 h 441"/>
                      <a:gd name="T8" fmla="*/ 699 w 718"/>
                      <a:gd name="T9" fmla="*/ 348 h 441"/>
                      <a:gd name="T10" fmla="*/ 718 w 718"/>
                      <a:gd name="T11" fmla="*/ 441 h 441"/>
                      <a:gd name="T12" fmla="*/ 340 w 718"/>
                      <a:gd name="T13" fmla="*/ 429 h 441"/>
                      <a:gd name="T14" fmla="*/ 0 w 718"/>
                      <a:gd name="T15" fmla="*/ 405 h 441"/>
                      <a:gd name="T16" fmla="*/ 38 w 718"/>
                      <a:gd name="T17" fmla="*/ 0 h 441"/>
                      <a:gd name="T18" fmla="*/ 38 w 718"/>
                      <a:gd name="T19" fmla="*/ 0 h 4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8"/>
                      <a:gd name="T31" fmla="*/ 0 h 441"/>
                      <a:gd name="T32" fmla="*/ 718 w 718"/>
                      <a:gd name="T33" fmla="*/ 441 h 4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8" h="441">
                        <a:moveTo>
                          <a:pt x="38" y="0"/>
                        </a:moveTo>
                        <a:lnTo>
                          <a:pt x="663" y="32"/>
                        </a:lnTo>
                        <a:lnTo>
                          <a:pt x="667" y="142"/>
                        </a:lnTo>
                        <a:lnTo>
                          <a:pt x="696" y="234"/>
                        </a:lnTo>
                        <a:lnTo>
                          <a:pt x="699" y="348"/>
                        </a:lnTo>
                        <a:lnTo>
                          <a:pt x="718" y="441"/>
                        </a:lnTo>
                        <a:lnTo>
                          <a:pt x="340" y="429"/>
                        </a:lnTo>
                        <a:lnTo>
                          <a:pt x="0" y="405"/>
                        </a:lnTo>
                        <a:lnTo>
                          <a:pt x="38" y="0"/>
                        </a:lnTo>
                        <a:close/>
                      </a:path>
                    </a:pathLst>
                  </a:custGeom>
                  <a:grpFill/>
                  <a:ln w="9525">
                    <a:noFill/>
                    <a:round/>
                    <a:headEnd/>
                    <a:tailEnd/>
                  </a:ln>
                </p:spPr>
                <p:txBody>
                  <a:bodyPr/>
                  <a:lstStyle/>
                  <a:p>
                    <a:endParaRPr lang="ko-KR" altLang="en-US" sz="1600"/>
                  </a:p>
                </p:txBody>
              </p:sp>
              <p:sp>
                <p:nvSpPr>
                  <p:cNvPr id="4104" name="Freeform 950">
                    <a:extLst>
                      <a:ext uri="{FF2B5EF4-FFF2-40B4-BE49-F238E27FC236}">
                        <a16:creationId xmlns:a16="http://schemas.microsoft.com/office/drawing/2014/main" id="{5858985C-1E74-A98C-1D8A-CE8BE366014C}"/>
                      </a:ext>
                    </a:extLst>
                  </p:cNvPr>
                  <p:cNvSpPr>
                    <a:spLocks/>
                  </p:cNvSpPr>
                  <p:nvPr/>
                </p:nvSpPr>
                <p:spPr bwMode="auto">
                  <a:xfrm>
                    <a:off x="3385" y="900"/>
                    <a:ext cx="384" cy="251"/>
                  </a:xfrm>
                  <a:custGeom>
                    <a:avLst/>
                    <a:gdLst>
                      <a:gd name="T0" fmla="*/ 38 w 768"/>
                      <a:gd name="T1" fmla="*/ 0 h 502"/>
                      <a:gd name="T2" fmla="*/ 378 w 768"/>
                      <a:gd name="T3" fmla="*/ 24 h 502"/>
                      <a:gd name="T4" fmla="*/ 756 w 768"/>
                      <a:gd name="T5" fmla="*/ 36 h 502"/>
                      <a:gd name="T6" fmla="*/ 732 w 768"/>
                      <a:gd name="T7" fmla="*/ 83 h 502"/>
                      <a:gd name="T8" fmla="*/ 768 w 768"/>
                      <a:gd name="T9" fmla="*/ 118 h 502"/>
                      <a:gd name="T10" fmla="*/ 766 w 768"/>
                      <a:gd name="T11" fmla="*/ 365 h 502"/>
                      <a:gd name="T12" fmla="*/ 751 w 768"/>
                      <a:gd name="T13" fmla="*/ 363 h 502"/>
                      <a:gd name="T14" fmla="*/ 753 w 768"/>
                      <a:gd name="T15" fmla="*/ 395 h 502"/>
                      <a:gd name="T16" fmla="*/ 764 w 768"/>
                      <a:gd name="T17" fmla="*/ 420 h 502"/>
                      <a:gd name="T18" fmla="*/ 756 w 768"/>
                      <a:gd name="T19" fmla="*/ 443 h 502"/>
                      <a:gd name="T20" fmla="*/ 764 w 768"/>
                      <a:gd name="T21" fmla="*/ 502 h 502"/>
                      <a:gd name="T22" fmla="*/ 747 w 768"/>
                      <a:gd name="T23" fmla="*/ 496 h 502"/>
                      <a:gd name="T24" fmla="*/ 728 w 768"/>
                      <a:gd name="T25" fmla="*/ 473 h 502"/>
                      <a:gd name="T26" fmla="*/ 659 w 768"/>
                      <a:gd name="T27" fmla="*/ 450 h 502"/>
                      <a:gd name="T28" fmla="*/ 593 w 768"/>
                      <a:gd name="T29" fmla="*/ 454 h 502"/>
                      <a:gd name="T30" fmla="*/ 555 w 768"/>
                      <a:gd name="T31" fmla="*/ 426 h 502"/>
                      <a:gd name="T32" fmla="*/ 0 w 768"/>
                      <a:gd name="T33" fmla="*/ 393 h 502"/>
                      <a:gd name="T34" fmla="*/ 38 w 768"/>
                      <a:gd name="T35" fmla="*/ 0 h 502"/>
                      <a:gd name="T36" fmla="*/ 38 w 76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8"/>
                      <a:gd name="T58" fmla="*/ 0 h 502"/>
                      <a:gd name="T59" fmla="*/ 768 w 76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8" h="502">
                        <a:moveTo>
                          <a:pt x="38" y="0"/>
                        </a:moveTo>
                        <a:lnTo>
                          <a:pt x="378" y="24"/>
                        </a:lnTo>
                        <a:lnTo>
                          <a:pt x="756" y="36"/>
                        </a:lnTo>
                        <a:lnTo>
                          <a:pt x="732" y="83"/>
                        </a:lnTo>
                        <a:lnTo>
                          <a:pt x="768" y="118"/>
                        </a:lnTo>
                        <a:lnTo>
                          <a:pt x="766" y="365"/>
                        </a:lnTo>
                        <a:lnTo>
                          <a:pt x="751" y="363"/>
                        </a:lnTo>
                        <a:lnTo>
                          <a:pt x="753" y="395"/>
                        </a:lnTo>
                        <a:lnTo>
                          <a:pt x="764" y="420"/>
                        </a:lnTo>
                        <a:lnTo>
                          <a:pt x="756" y="443"/>
                        </a:lnTo>
                        <a:lnTo>
                          <a:pt x="764" y="502"/>
                        </a:lnTo>
                        <a:lnTo>
                          <a:pt x="747" y="496"/>
                        </a:lnTo>
                        <a:lnTo>
                          <a:pt x="728" y="473"/>
                        </a:lnTo>
                        <a:lnTo>
                          <a:pt x="659" y="450"/>
                        </a:lnTo>
                        <a:lnTo>
                          <a:pt x="593" y="454"/>
                        </a:lnTo>
                        <a:lnTo>
                          <a:pt x="555" y="426"/>
                        </a:lnTo>
                        <a:lnTo>
                          <a:pt x="0" y="393"/>
                        </a:lnTo>
                        <a:lnTo>
                          <a:pt x="38" y="0"/>
                        </a:lnTo>
                        <a:close/>
                      </a:path>
                    </a:pathLst>
                  </a:custGeom>
                  <a:grpFill/>
                  <a:ln w="9525">
                    <a:noFill/>
                    <a:round/>
                    <a:headEnd/>
                    <a:tailEnd/>
                  </a:ln>
                </p:spPr>
                <p:txBody>
                  <a:bodyPr/>
                  <a:lstStyle/>
                  <a:p>
                    <a:endParaRPr lang="ko-KR" altLang="en-US" sz="1600"/>
                  </a:p>
                </p:txBody>
              </p:sp>
              <p:sp>
                <p:nvSpPr>
                  <p:cNvPr id="4106" name="Freeform 951">
                    <a:extLst>
                      <a:ext uri="{FF2B5EF4-FFF2-40B4-BE49-F238E27FC236}">
                        <a16:creationId xmlns:a16="http://schemas.microsoft.com/office/drawing/2014/main" id="{9C9D2C46-86A7-6975-6D73-1133D79E8103}"/>
                      </a:ext>
                    </a:extLst>
                  </p:cNvPr>
                  <p:cNvSpPr>
                    <a:spLocks/>
                  </p:cNvSpPr>
                  <p:nvPr/>
                </p:nvSpPr>
                <p:spPr bwMode="auto">
                  <a:xfrm>
                    <a:off x="3373" y="1097"/>
                    <a:ext cx="451" cy="220"/>
                  </a:xfrm>
                  <a:custGeom>
                    <a:avLst/>
                    <a:gdLst>
                      <a:gd name="T0" fmla="*/ 25 w 901"/>
                      <a:gd name="T1" fmla="*/ 0 h 439"/>
                      <a:gd name="T2" fmla="*/ 580 w 901"/>
                      <a:gd name="T3" fmla="*/ 33 h 439"/>
                      <a:gd name="T4" fmla="*/ 618 w 901"/>
                      <a:gd name="T5" fmla="*/ 61 h 439"/>
                      <a:gd name="T6" fmla="*/ 684 w 901"/>
                      <a:gd name="T7" fmla="*/ 57 h 439"/>
                      <a:gd name="T8" fmla="*/ 753 w 901"/>
                      <a:gd name="T9" fmla="*/ 80 h 439"/>
                      <a:gd name="T10" fmla="*/ 772 w 901"/>
                      <a:gd name="T11" fmla="*/ 103 h 439"/>
                      <a:gd name="T12" fmla="*/ 789 w 901"/>
                      <a:gd name="T13" fmla="*/ 109 h 439"/>
                      <a:gd name="T14" fmla="*/ 819 w 901"/>
                      <a:gd name="T15" fmla="*/ 192 h 439"/>
                      <a:gd name="T16" fmla="*/ 819 w 901"/>
                      <a:gd name="T17" fmla="*/ 217 h 439"/>
                      <a:gd name="T18" fmla="*/ 840 w 901"/>
                      <a:gd name="T19" fmla="*/ 257 h 439"/>
                      <a:gd name="T20" fmla="*/ 850 w 901"/>
                      <a:gd name="T21" fmla="*/ 320 h 439"/>
                      <a:gd name="T22" fmla="*/ 844 w 901"/>
                      <a:gd name="T23" fmla="*/ 339 h 439"/>
                      <a:gd name="T24" fmla="*/ 857 w 901"/>
                      <a:gd name="T25" fmla="*/ 359 h 439"/>
                      <a:gd name="T26" fmla="*/ 901 w 901"/>
                      <a:gd name="T27" fmla="*/ 439 h 439"/>
                      <a:gd name="T28" fmla="*/ 500 w 901"/>
                      <a:gd name="T29" fmla="*/ 435 h 439"/>
                      <a:gd name="T30" fmla="*/ 198 w 901"/>
                      <a:gd name="T31" fmla="*/ 418 h 439"/>
                      <a:gd name="T32" fmla="*/ 205 w 901"/>
                      <a:gd name="T33" fmla="*/ 285 h 439"/>
                      <a:gd name="T34" fmla="*/ 0 w 901"/>
                      <a:gd name="T35" fmla="*/ 268 h 439"/>
                      <a:gd name="T36" fmla="*/ 25 w 901"/>
                      <a:gd name="T37" fmla="*/ 0 h 439"/>
                      <a:gd name="T38" fmla="*/ 25 w 901"/>
                      <a:gd name="T39" fmla="*/ 0 h 4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1"/>
                      <a:gd name="T61" fmla="*/ 0 h 439"/>
                      <a:gd name="T62" fmla="*/ 901 w 901"/>
                      <a:gd name="T63" fmla="*/ 439 h 4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1" h="439">
                        <a:moveTo>
                          <a:pt x="25" y="0"/>
                        </a:moveTo>
                        <a:lnTo>
                          <a:pt x="580" y="33"/>
                        </a:lnTo>
                        <a:lnTo>
                          <a:pt x="618" y="61"/>
                        </a:lnTo>
                        <a:lnTo>
                          <a:pt x="684" y="57"/>
                        </a:lnTo>
                        <a:lnTo>
                          <a:pt x="753" y="80"/>
                        </a:lnTo>
                        <a:lnTo>
                          <a:pt x="772" y="103"/>
                        </a:lnTo>
                        <a:lnTo>
                          <a:pt x="789" y="109"/>
                        </a:lnTo>
                        <a:lnTo>
                          <a:pt x="819" y="192"/>
                        </a:lnTo>
                        <a:lnTo>
                          <a:pt x="819" y="217"/>
                        </a:lnTo>
                        <a:lnTo>
                          <a:pt x="840" y="257"/>
                        </a:lnTo>
                        <a:lnTo>
                          <a:pt x="850" y="320"/>
                        </a:lnTo>
                        <a:lnTo>
                          <a:pt x="844" y="339"/>
                        </a:lnTo>
                        <a:lnTo>
                          <a:pt x="857" y="359"/>
                        </a:lnTo>
                        <a:lnTo>
                          <a:pt x="901" y="439"/>
                        </a:lnTo>
                        <a:lnTo>
                          <a:pt x="500" y="435"/>
                        </a:lnTo>
                        <a:lnTo>
                          <a:pt x="198" y="418"/>
                        </a:lnTo>
                        <a:lnTo>
                          <a:pt x="205" y="285"/>
                        </a:lnTo>
                        <a:lnTo>
                          <a:pt x="0" y="268"/>
                        </a:lnTo>
                        <a:lnTo>
                          <a:pt x="25" y="0"/>
                        </a:lnTo>
                        <a:close/>
                      </a:path>
                    </a:pathLst>
                  </a:custGeom>
                  <a:grpFill/>
                  <a:ln w="9525">
                    <a:noFill/>
                    <a:round/>
                    <a:headEnd/>
                    <a:tailEnd/>
                  </a:ln>
                </p:spPr>
                <p:txBody>
                  <a:bodyPr/>
                  <a:lstStyle/>
                  <a:p>
                    <a:endParaRPr lang="ko-KR" altLang="en-US" sz="1600"/>
                  </a:p>
                </p:txBody>
              </p:sp>
              <p:sp>
                <p:nvSpPr>
                  <p:cNvPr id="4108" name="Freeform 952">
                    <a:extLst>
                      <a:ext uri="{FF2B5EF4-FFF2-40B4-BE49-F238E27FC236}">
                        <a16:creationId xmlns:a16="http://schemas.microsoft.com/office/drawing/2014/main" id="{708F1A63-530E-D655-94A5-232C9A7437C8}"/>
                      </a:ext>
                    </a:extLst>
                  </p:cNvPr>
                  <p:cNvSpPr>
                    <a:spLocks/>
                  </p:cNvSpPr>
                  <p:nvPr/>
                </p:nvSpPr>
                <p:spPr bwMode="auto">
                  <a:xfrm>
                    <a:off x="3458" y="1306"/>
                    <a:ext cx="406" cy="213"/>
                  </a:xfrm>
                  <a:custGeom>
                    <a:avLst/>
                    <a:gdLst>
                      <a:gd name="T0" fmla="*/ 29 w 812"/>
                      <a:gd name="T1" fmla="*/ 0 h 426"/>
                      <a:gd name="T2" fmla="*/ 331 w 812"/>
                      <a:gd name="T3" fmla="*/ 17 h 426"/>
                      <a:gd name="T4" fmla="*/ 732 w 812"/>
                      <a:gd name="T5" fmla="*/ 21 h 426"/>
                      <a:gd name="T6" fmla="*/ 755 w 812"/>
                      <a:gd name="T7" fmla="*/ 40 h 426"/>
                      <a:gd name="T8" fmla="*/ 766 w 812"/>
                      <a:gd name="T9" fmla="*/ 36 h 426"/>
                      <a:gd name="T10" fmla="*/ 782 w 812"/>
                      <a:gd name="T11" fmla="*/ 57 h 426"/>
                      <a:gd name="T12" fmla="*/ 768 w 812"/>
                      <a:gd name="T13" fmla="*/ 57 h 426"/>
                      <a:gd name="T14" fmla="*/ 755 w 812"/>
                      <a:gd name="T15" fmla="*/ 86 h 426"/>
                      <a:gd name="T16" fmla="*/ 787 w 812"/>
                      <a:gd name="T17" fmla="*/ 132 h 426"/>
                      <a:gd name="T18" fmla="*/ 812 w 812"/>
                      <a:gd name="T19" fmla="*/ 137 h 426"/>
                      <a:gd name="T20" fmla="*/ 808 w 812"/>
                      <a:gd name="T21" fmla="*/ 424 h 426"/>
                      <a:gd name="T22" fmla="*/ 464 w 812"/>
                      <a:gd name="T23" fmla="*/ 426 h 426"/>
                      <a:gd name="T24" fmla="*/ 0 w 812"/>
                      <a:gd name="T25" fmla="*/ 405 h 426"/>
                      <a:gd name="T26" fmla="*/ 29 w 812"/>
                      <a:gd name="T27" fmla="*/ 0 h 426"/>
                      <a:gd name="T28" fmla="*/ 29 w 812"/>
                      <a:gd name="T29" fmla="*/ 0 h 4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2"/>
                      <a:gd name="T46" fmla="*/ 0 h 426"/>
                      <a:gd name="T47" fmla="*/ 812 w 812"/>
                      <a:gd name="T48" fmla="*/ 426 h 4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2" h="426">
                        <a:moveTo>
                          <a:pt x="29" y="0"/>
                        </a:moveTo>
                        <a:lnTo>
                          <a:pt x="331" y="17"/>
                        </a:lnTo>
                        <a:lnTo>
                          <a:pt x="732" y="21"/>
                        </a:lnTo>
                        <a:lnTo>
                          <a:pt x="755" y="40"/>
                        </a:lnTo>
                        <a:lnTo>
                          <a:pt x="766" y="36"/>
                        </a:lnTo>
                        <a:lnTo>
                          <a:pt x="782" y="57"/>
                        </a:lnTo>
                        <a:lnTo>
                          <a:pt x="768" y="57"/>
                        </a:lnTo>
                        <a:lnTo>
                          <a:pt x="755" y="86"/>
                        </a:lnTo>
                        <a:lnTo>
                          <a:pt x="787" y="132"/>
                        </a:lnTo>
                        <a:lnTo>
                          <a:pt x="812" y="137"/>
                        </a:lnTo>
                        <a:lnTo>
                          <a:pt x="808" y="424"/>
                        </a:lnTo>
                        <a:lnTo>
                          <a:pt x="464" y="426"/>
                        </a:lnTo>
                        <a:lnTo>
                          <a:pt x="0" y="405"/>
                        </a:lnTo>
                        <a:lnTo>
                          <a:pt x="29" y="0"/>
                        </a:lnTo>
                        <a:close/>
                      </a:path>
                    </a:pathLst>
                  </a:custGeom>
                  <a:grpFill/>
                  <a:ln w="9525">
                    <a:noFill/>
                    <a:round/>
                    <a:headEnd/>
                    <a:tailEnd/>
                  </a:ln>
                </p:spPr>
                <p:txBody>
                  <a:bodyPr/>
                  <a:lstStyle/>
                  <a:p>
                    <a:endParaRPr lang="ko-KR" altLang="en-US" sz="1600"/>
                  </a:p>
                </p:txBody>
              </p:sp>
              <p:sp>
                <p:nvSpPr>
                  <p:cNvPr id="4110" name="Freeform 953">
                    <a:extLst>
                      <a:ext uri="{FF2B5EF4-FFF2-40B4-BE49-F238E27FC236}">
                        <a16:creationId xmlns:a16="http://schemas.microsoft.com/office/drawing/2014/main" id="{4B56E773-5312-3C29-C607-4D9B82EC9F7A}"/>
                      </a:ext>
                    </a:extLst>
                  </p:cNvPr>
                  <p:cNvSpPr>
                    <a:spLocks/>
                  </p:cNvSpPr>
                  <p:nvPr/>
                </p:nvSpPr>
                <p:spPr bwMode="auto">
                  <a:xfrm>
                    <a:off x="3402" y="1505"/>
                    <a:ext cx="472" cy="239"/>
                  </a:xfrm>
                  <a:custGeom>
                    <a:avLst/>
                    <a:gdLst>
                      <a:gd name="T0" fmla="*/ 6 w 943"/>
                      <a:gd name="T1" fmla="*/ 0 h 479"/>
                      <a:gd name="T2" fmla="*/ 110 w 943"/>
                      <a:gd name="T3" fmla="*/ 7 h 479"/>
                      <a:gd name="T4" fmla="*/ 574 w 943"/>
                      <a:gd name="T5" fmla="*/ 28 h 479"/>
                      <a:gd name="T6" fmla="*/ 918 w 943"/>
                      <a:gd name="T7" fmla="*/ 26 h 479"/>
                      <a:gd name="T8" fmla="*/ 922 w 943"/>
                      <a:gd name="T9" fmla="*/ 97 h 479"/>
                      <a:gd name="T10" fmla="*/ 943 w 943"/>
                      <a:gd name="T11" fmla="*/ 247 h 479"/>
                      <a:gd name="T12" fmla="*/ 939 w 943"/>
                      <a:gd name="T13" fmla="*/ 479 h 479"/>
                      <a:gd name="T14" fmla="*/ 865 w 943"/>
                      <a:gd name="T15" fmla="*/ 439 h 479"/>
                      <a:gd name="T16" fmla="*/ 783 w 943"/>
                      <a:gd name="T17" fmla="*/ 454 h 479"/>
                      <a:gd name="T18" fmla="*/ 724 w 943"/>
                      <a:gd name="T19" fmla="*/ 471 h 479"/>
                      <a:gd name="T20" fmla="*/ 639 w 943"/>
                      <a:gd name="T21" fmla="*/ 473 h 479"/>
                      <a:gd name="T22" fmla="*/ 574 w 943"/>
                      <a:gd name="T23" fmla="*/ 435 h 479"/>
                      <a:gd name="T24" fmla="*/ 557 w 943"/>
                      <a:gd name="T25" fmla="*/ 454 h 479"/>
                      <a:gd name="T26" fmla="*/ 456 w 943"/>
                      <a:gd name="T27" fmla="*/ 410 h 479"/>
                      <a:gd name="T28" fmla="*/ 407 w 943"/>
                      <a:gd name="T29" fmla="*/ 399 h 479"/>
                      <a:gd name="T30" fmla="*/ 382 w 943"/>
                      <a:gd name="T31" fmla="*/ 376 h 479"/>
                      <a:gd name="T32" fmla="*/ 352 w 943"/>
                      <a:gd name="T33" fmla="*/ 374 h 479"/>
                      <a:gd name="T34" fmla="*/ 319 w 943"/>
                      <a:gd name="T35" fmla="*/ 347 h 479"/>
                      <a:gd name="T36" fmla="*/ 331 w 943"/>
                      <a:gd name="T37" fmla="*/ 89 h 479"/>
                      <a:gd name="T38" fmla="*/ 0 w 943"/>
                      <a:gd name="T39" fmla="*/ 70 h 479"/>
                      <a:gd name="T40" fmla="*/ 6 w 943"/>
                      <a:gd name="T41" fmla="*/ 0 h 479"/>
                      <a:gd name="T42" fmla="*/ 6 w 943"/>
                      <a:gd name="T43" fmla="*/ 0 h 4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43"/>
                      <a:gd name="T67" fmla="*/ 0 h 479"/>
                      <a:gd name="T68" fmla="*/ 943 w 943"/>
                      <a:gd name="T69" fmla="*/ 479 h 4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43" h="479">
                        <a:moveTo>
                          <a:pt x="6" y="0"/>
                        </a:moveTo>
                        <a:lnTo>
                          <a:pt x="110" y="7"/>
                        </a:lnTo>
                        <a:lnTo>
                          <a:pt x="574" y="28"/>
                        </a:lnTo>
                        <a:lnTo>
                          <a:pt x="918" y="26"/>
                        </a:lnTo>
                        <a:lnTo>
                          <a:pt x="922" y="97"/>
                        </a:lnTo>
                        <a:lnTo>
                          <a:pt x="943" y="247"/>
                        </a:lnTo>
                        <a:lnTo>
                          <a:pt x="939" y="479"/>
                        </a:lnTo>
                        <a:lnTo>
                          <a:pt x="865" y="439"/>
                        </a:lnTo>
                        <a:lnTo>
                          <a:pt x="783" y="454"/>
                        </a:lnTo>
                        <a:lnTo>
                          <a:pt x="724" y="471"/>
                        </a:lnTo>
                        <a:lnTo>
                          <a:pt x="639" y="473"/>
                        </a:lnTo>
                        <a:lnTo>
                          <a:pt x="574" y="435"/>
                        </a:lnTo>
                        <a:lnTo>
                          <a:pt x="557" y="454"/>
                        </a:lnTo>
                        <a:lnTo>
                          <a:pt x="456" y="410"/>
                        </a:lnTo>
                        <a:lnTo>
                          <a:pt x="407" y="399"/>
                        </a:lnTo>
                        <a:lnTo>
                          <a:pt x="382" y="376"/>
                        </a:lnTo>
                        <a:lnTo>
                          <a:pt x="352" y="374"/>
                        </a:lnTo>
                        <a:lnTo>
                          <a:pt x="319" y="347"/>
                        </a:lnTo>
                        <a:lnTo>
                          <a:pt x="331" y="89"/>
                        </a:lnTo>
                        <a:lnTo>
                          <a:pt x="0" y="70"/>
                        </a:lnTo>
                        <a:lnTo>
                          <a:pt x="6" y="0"/>
                        </a:lnTo>
                        <a:close/>
                      </a:path>
                    </a:pathLst>
                  </a:custGeom>
                  <a:grpFill/>
                  <a:ln w="9525">
                    <a:noFill/>
                    <a:round/>
                    <a:headEnd/>
                    <a:tailEnd/>
                  </a:ln>
                </p:spPr>
                <p:txBody>
                  <a:bodyPr/>
                  <a:lstStyle/>
                  <a:p>
                    <a:endParaRPr lang="ko-KR" altLang="en-US" sz="1600"/>
                  </a:p>
                </p:txBody>
              </p:sp>
              <p:sp>
                <p:nvSpPr>
                  <p:cNvPr id="4112" name="Freeform 954">
                    <a:extLst>
                      <a:ext uri="{FF2B5EF4-FFF2-40B4-BE49-F238E27FC236}">
                        <a16:creationId xmlns:a16="http://schemas.microsoft.com/office/drawing/2014/main" id="{CA0E74A3-BE44-3291-37D5-85D8E97EDDC1}"/>
                      </a:ext>
                    </a:extLst>
                  </p:cNvPr>
                  <p:cNvSpPr>
                    <a:spLocks/>
                  </p:cNvSpPr>
                  <p:nvPr/>
                </p:nvSpPr>
                <p:spPr bwMode="auto">
                  <a:xfrm>
                    <a:off x="3736" y="696"/>
                    <a:ext cx="356" cy="387"/>
                  </a:xfrm>
                  <a:custGeom>
                    <a:avLst/>
                    <a:gdLst>
                      <a:gd name="T0" fmla="*/ 4 w 711"/>
                      <a:gd name="T1" fmla="*/ 146 h 774"/>
                      <a:gd name="T2" fmla="*/ 33 w 711"/>
                      <a:gd name="T3" fmla="*/ 238 h 774"/>
                      <a:gd name="T4" fmla="*/ 36 w 711"/>
                      <a:gd name="T5" fmla="*/ 352 h 774"/>
                      <a:gd name="T6" fmla="*/ 55 w 711"/>
                      <a:gd name="T7" fmla="*/ 445 h 774"/>
                      <a:gd name="T8" fmla="*/ 31 w 711"/>
                      <a:gd name="T9" fmla="*/ 492 h 774"/>
                      <a:gd name="T10" fmla="*/ 67 w 711"/>
                      <a:gd name="T11" fmla="*/ 527 h 774"/>
                      <a:gd name="T12" fmla="*/ 65 w 711"/>
                      <a:gd name="T13" fmla="*/ 774 h 774"/>
                      <a:gd name="T14" fmla="*/ 584 w 711"/>
                      <a:gd name="T15" fmla="*/ 764 h 774"/>
                      <a:gd name="T16" fmla="*/ 576 w 711"/>
                      <a:gd name="T17" fmla="*/ 715 h 774"/>
                      <a:gd name="T18" fmla="*/ 519 w 711"/>
                      <a:gd name="T19" fmla="*/ 673 h 774"/>
                      <a:gd name="T20" fmla="*/ 493 w 711"/>
                      <a:gd name="T21" fmla="*/ 643 h 774"/>
                      <a:gd name="T22" fmla="*/ 422 w 711"/>
                      <a:gd name="T23" fmla="*/ 599 h 774"/>
                      <a:gd name="T24" fmla="*/ 424 w 711"/>
                      <a:gd name="T25" fmla="*/ 529 h 774"/>
                      <a:gd name="T26" fmla="*/ 409 w 711"/>
                      <a:gd name="T27" fmla="*/ 481 h 774"/>
                      <a:gd name="T28" fmla="*/ 466 w 711"/>
                      <a:gd name="T29" fmla="*/ 413 h 774"/>
                      <a:gd name="T30" fmla="*/ 462 w 711"/>
                      <a:gd name="T31" fmla="*/ 344 h 774"/>
                      <a:gd name="T32" fmla="*/ 557 w 711"/>
                      <a:gd name="T33" fmla="*/ 274 h 774"/>
                      <a:gd name="T34" fmla="*/ 580 w 711"/>
                      <a:gd name="T35" fmla="*/ 234 h 774"/>
                      <a:gd name="T36" fmla="*/ 711 w 711"/>
                      <a:gd name="T37" fmla="*/ 165 h 774"/>
                      <a:gd name="T38" fmla="*/ 652 w 711"/>
                      <a:gd name="T39" fmla="*/ 141 h 774"/>
                      <a:gd name="T40" fmla="*/ 601 w 711"/>
                      <a:gd name="T41" fmla="*/ 146 h 774"/>
                      <a:gd name="T42" fmla="*/ 590 w 711"/>
                      <a:gd name="T43" fmla="*/ 127 h 774"/>
                      <a:gd name="T44" fmla="*/ 495 w 711"/>
                      <a:gd name="T45" fmla="*/ 126 h 774"/>
                      <a:gd name="T46" fmla="*/ 432 w 711"/>
                      <a:gd name="T47" fmla="*/ 107 h 774"/>
                      <a:gd name="T48" fmla="*/ 301 w 711"/>
                      <a:gd name="T49" fmla="*/ 93 h 774"/>
                      <a:gd name="T50" fmla="*/ 282 w 711"/>
                      <a:gd name="T51" fmla="*/ 70 h 774"/>
                      <a:gd name="T52" fmla="*/ 228 w 711"/>
                      <a:gd name="T53" fmla="*/ 50 h 774"/>
                      <a:gd name="T54" fmla="*/ 219 w 711"/>
                      <a:gd name="T55" fmla="*/ 0 h 774"/>
                      <a:gd name="T56" fmla="*/ 187 w 711"/>
                      <a:gd name="T57" fmla="*/ 0 h 774"/>
                      <a:gd name="T58" fmla="*/ 187 w 711"/>
                      <a:gd name="T59" fmla="*/ 36 h 774"/>
                      <a:gd name="T60" fmla="*/ 0 w 711"/>
                      <a:gd name="T61" fmla="*/ 36 h 774"/>
                      <a:gd name="T62" fmla="*/ 4 w 711"/>
                      <a:gd name="T63" fmla="*/ 146 h 774"/>
                      <a:gd name="T64" fmla="*/ 4 w 711"/>
                      <a:gd name="T65" fmla="*/ 146 h 7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1"/>
                      <a:gd name="T100" fmla="*/ 0 h 774"/>
                      <a:gd name="T101" fmla="*/ 711 w 711"/>
                      <a:gd name="T102" fmla="*/ 774 h 7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1" h="774">
                        <a:moveTo>
                          <a:pt x="4" y="146"/>
                        </a:moveTo>
                        <a:lnTo>
                          <a:pt x="33" y="238"/>
                        </a:lnTo>
                        <a:lnTo>
                          <a:pt x="36" y="352"/>
                        </a:lnTo>
                        <a:lnTo>
                          <a:pt x="55" y="445"/>
                        </a:lnTo>
                        <a:lnTo>
                          <a:pt x="31" y="492"/>
                        </a:lnTo>
                        <a:lnTo>
                          <a:pt x="67" y="527"/>
                        </a:lnTo>
                        <a:lnTo>
                          <a:pt x="65" y="774"/>
                        </a:lnTo>
                        <a:lnTo>
                          <a:pt x="584" y="764"/>
                        </a:lnTo>
                        <a:lnTo>
                          <a:pt x="576" y="715"/>
                        </a:lnTo>
                        <a:lnTo>
                          <a:pt x="519" y="673"/>
                        </a:lnTo>
                        <a:lnTo>
                          <a:pt x="493" y="643"/>
                        </a:lnTo>
                        <a:lnTo>
                          <a:pt x="422" y="599"/>
                        </a:lnTo>
                        <a:lnTo>
                          <a:pt x="424" y="529"/>
                        </a:lnTo>
                        <a:lnTo>
                          <a:pt x="409" y="481"/>
                        </a:lnTo>
                        <a:lnTo>
                          <a:pt x="466" y="413"/>
                        </a:lnTo>
                        <a:lnTo>
                          <a:pt x="462" y="344"/>
                        </a:lnTo>
                        <a:lnTo>
                          <a:pt x="557" y="274"/>
                        </a:lnTo>
                        <a:lnTo>
                          <a:pt x="580" y="234"/>
                        </a:lnTo>
                        <a:lnTo>
                          <a:pt x="711" y="165"/>
                        </a:lnTo>
                        <a:lnTo>
                          <a:pt x="652" y="141"/>
                        </a:lnTo>
                        <a:lnTo>
                          <a:pt x="601" y="146"/>
                        </a:lnTo>
                        <a:lnTo>
                          <a:pt x="590" y="127"/>
                        </a:lnTo>
                        <a:lnTo>
                          <a:pt x="495" y="126"/>
                        </a:lnTo>
                        <a:lnTo>
                          <a:pt x="432" y="107"/>
                        </a:lnTo>
                        <a:lnTo>
                          <a:pt x="301" y="93"/>
                        </a:lnTo>
                        <a:lnTo>
                          <a:pt x="282" y="70"/>
                        </a:lnTo>
                        <a:lnTo>
                          <a:pt x="228" y="50"/>
                        </a:lnTo>
                        <a:lnTo>
                          <a:pt x="219" y="0"/>
                        </a:lnTo>
                        <a:lnTo>
                          <a:pt x="187" y="0"/>
                        </a:lnTo>
                        <a:lnTo>
                          <a:pt x="187" y="36"/>
                        </a:lnTo>
                        <a:lnTo>
                          <a:pt x="0" y="36"/>
                        </a:lnTo>
                        <a:lnTo>
                          <a:pt x="4" y="146"/>
                        </a:lnTo>
                        <a:close/>
                      </a:path>
                    </a:pathLst>
                  </a:custGeom>
                  <a:grpFill/>
                  <a:ln w="9525">
                    <a:noFill/>
                    <a:round/>
                    <a:headEnd/>
                    <a:tailEnd/>
                  </a:ln>
                </p:spPr>
                <p:txBody>
                  <a:bodyPr/>
                  <a:lstStyle/>
                  <a:p>
                    <a:endParaRPr lang="ko-KR" altLang="en-US" sz="1600"/>
                  </a:p>
                </p:txBody>
              </p:sp>
              <p:sp>
                <p:nvSpPr>
                  <p:cNvPr id="4114" name="Freeform 955">
                    <a:extLst>
                      <a:ext uri="{FF2B5EF4-FFF2-40B4-BE49-F238E27FC236}">
                        <a16:creationId xmlns:a16="http://schemas.microsoft.com/office/drawing/2014/main" id="{E17F23B5-5C68-371D-34C1-F49AD0BE2A04}"/>
                      </a:ext>
                    </a:extLst>
                  </p:cNvPr>
                  <p:cNvSpPr>
                    <a:spLocks/>
                  </p:cNvSpPr>
                  <p:nvPr/>
                </p:nvSpPr>
                <p:spPr bwMode="auto">
                  <a:xfrm>
                    <a:off x="3761" y="1078"/>
                    <a:ext cx="326" cy="210"/>
                  </a:xfrm>
                  <a:custGeom>
                    <a:avLst/>
                    <a:gdLst>
                      <a:gd name="T0" fmla="*/ 2 w 652"/>
                      <a:gd name="T1" fmla="*/ 40 h 420"/>
                      <a:gd name="T2" fmla="*/ 13 w 652"/>
                      <a:gd name="T3" fmla="*/ 65 h 420"/>
                      <a:gd name="T4" fmla="*/ 5 w 652"/>
                      <a:gd name="T5" fmla="*/ 88 h 420"/>
                      <a:gd name="T6" fmla="*/ 13 w 652"/>
                      <a:gd name="T7" fmla="*/ 147 h 420"/>
                      <a:gd name="T8" fmla="*/ 43 w 652"/>
                      <a:gd name="T9" fmla="*/ 230 h 420"/>
                      <a:gd name="T10" fmla="*/ 43 w 652"/>
                      <a:gd name="T11" fmla="*/ 255 h 420"/>
                      <a:gd name="T12" fmla="*/ 64 w 652"/>
                      <a:gd name="T13" fmla="*/ 295 h 420"/>
                      <a:gd name="T14" fmla="*/ 74 w 652"/>
                      <a:gd name="T15" fmla="*/ 358 h 420"/>
                      <a:gd name="T16" fmla="*/ 68 w 652"/>
                      <a:gd name="T17" fmla="*/ 377 h 420"/>
                      <a:gd name="T18" fmla="*/ 81 w 652"/>
                      <a:gd name="T19" fmla="*/ 397 h 420"/>
                      <a:gd name="T20" fmla="*/ 504 w 652"/>
                      <a:gd name="T21" fmla="*/ 388 h 420"/>
                      <a:gd name="T22" fmla="*/ 534 w 652"/>
                      <a:gd name="T23" fmla="*/ 420 h 420"/>
                      <a:gd name="T24" fmla="*/ 578 w 652"/>
                      <a:gd name="T25" fmla="*/ 325 h 420"/>
                      <a:gd name="T26" fmla="*/ 564 w 652"/>
                      <a:gd name="T27" fmla="*/ 289 h 420"/>
                      <a:gd name="T28" fmla="*/ 639 w 652"/>
                      <a:gd name="T29" fmla="*/ 232 h 420"/>
                      <a:gd name="T30" fmla="*/ 652 w 652"/>
                      <a:gd name="T31" fmla="*/ 190 h 420"/>
                      <a:gd name="T32" fmla="*/ 599 w 652"/>
                      <a:gd name="T33" fmla="*/ 129 h 420"/>
                      <a:gd name="T34" fmla="*/ 545 w 652"/>
                      <a:gd name="T35" fmla="*/ 67 h 420"/>
                      <a:gd name="T36" fmla="*/ 534 w 652"/>
                      <a:gd name="T37" fmla="*/ 0 h 420"/>
                      <a:gd name="T38" fmla="*/ 15 w 652"/>
                      <a:gd name="T39" fmla="*/ 10 h 420"/>
                      <a:gd name="T40" fmla="*/ 0 w 652"/>
                      <a:gd name="T41" fmla="*/ 8 h 420"/>
                      <a:gd name="T42" fmla="*/ 2 w 652"/>
                      <a:gd name="T43" fmla="*/ 40 h 420"/>
                      <a:gd name="T44" fmla="*/ 2 w 652"/>
                      <a:gd name="T45" fmla="*/ 40 h 4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2"/>
                      <a:gd name="T70" fmla="*/ 0 h 420"/>
                      <a:gd name="T71" fmla="*/ 652 w 652"/>
                      <a:gd name="T72" fmla="*/ 420 h 4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2" h="420">
                        <a:moveTo>
                          <a:pt x="2" y="40"/>
                        </a:moveTo>
                        <a:lnTo>
                          <a:pt x="13" y="65"/>
                        </a:lnTo>
                        <a:lnTo>
                          <a:pt x="5" y="88"/>
                        </a:lnTo>
                        <a:lnTo>
                          <a:pt x="13" y="147"/>
                        </a:lnTo>
                        <a:lnTo>
                          <a:pt x="43" y="230"/>
                        </a:lnTo>
                        <a:lnTo>
                          <a:pt x="43" y="255"/>
                        </a:lnTo>
                        <a:lnTo>
                          <a:pt x="64" y="295"/>
                        </a:lnTo>
                        <a:lnTo>
                          <a:pt x="74" y="358"/>
                        </a:lnTo>
                        <a:lnTo>
                          <a:pt x="68" y="377"/>
                        </a:lnTo>
                        <a:lnTo>
                          <a:pt x="81" y="397"/>
                        </a:lnTo>
                        <a:lnTo>
                          <a:pt x="504" y="388"/>
                        </a:lnTo>
                        <a:lnTo>
                          <a:pt x="534" y="420"/>
                        </a:lnTo>
                        <a:lnTo>
                          <a:pt x="578" y="325"/>
                        </a:lnTo>
                        <a:lnTo>
                          <a:pt x="564" y="289"/>
                        </a:lnTo>
                        <a:lnTo>
                          <a:pt x="639" y="232"/>
                        </a:lnTo>
                        <a:lnTo>
                          <a:pt x="652" y="190"/>
                        </a:lnTo>
                        <a:lnTo>
                          <a:pt x="599" y="129"/>
                        </a:lnTo>
                        <a:lnTo>
                          <a:pt x="545" y="67"/>
                        </a:lnTo>
                        <a:lnTo>
                          <a:pt x="534" y="0"/>
                        </a:lnTo>
                        <a:lnTo>
                          <a:pt x="15" y="10"/>
                        </a:lnTo>
                        <a:lnTo>
                          <a:pt x="0" y="8"/>
                        </a:lnTo>
                        <a:lnTo>
                          <a:pt x="2" y="40"/>
                        </a:lnTo>
                        <a:close/>
                      </a:path>
                    </a:pathLst>
                  </a:custGeom>
                  <a:grpFill/>
                  <a:ln w="9525">
                    <a:noFill/>
                    <a:round/>
                    <a:headEnd/>
                    <a:tailEnd/>
                  </a:ln>
                </p:spPr>
                <p:txBody>
                  <a:bodyPr/>
                  <a:lstStyle/>
                  <a:p>
                    <a:endParaRPr lang="ko-KR" altLang="en-US" sz="1600"/>
                  </a:p>
                </p:txBody>
              </p:sp>
              <p:sp>
                <p:nvSpPr>
                  <p:cNvPr id="4121" name="Freeform 956">
                    <a:extLst>
                      <a:ext uri="{FF2B5EF4-FFF2-40B4-BE49-F238E27FC236}">
                        <a16:creationId xmlns:a16="http://schemas.microsoft.com/office/drawing/2014/main" id="{763CC22A-BF4F-7822-C39B-F51DC4948B06}"/>
                      </a:ext>
                    </a:extLst>
                  </p:cNvPr>
                  <p:cNvSpPr>
                    <a:spLocks/>
                  </p:cNvSpPr>
                  <p:nvPr/>
                </p:nvSpPr>
                <p:spPr bwMode="auto">
                  <a:xfrm>
                    <a:off x="3802" y="1272"/>
                    <a:ext cx="363" cy="308"/>
                  </a:xfrm>
                  <a:custGeom>
                    <a:avLst/>
                    <a:gdLst>
                      <a:gd name="T0" fmla="*/ 44 w 727"/>
                      <a:gd name="T1" fmla="*/ 89 h 616"/>
                      <a:gd name="T2" fmla="*/ 67 w 727"/>
                      <a:gd name="T3" fmla="*/ 108 h 616"/>
                      <a:gd name="T4" fmla="*/ 78 w 727"/>
                      <a:gd name="T5" fmla="*/ 104 h 616"/>
                      <a:gd name="T6" fmla="*/ 94 w 727"/>
                      <a:gd name="T7" fmla="*/ 125 h 616"/>
                      <a:gd name="T8" fmla="*/ 80 w 727"/>
                      <a:gd name="T9" fmla="*/ 125 h 616"/>
                      <a:gd name="T10" fmla="*/ 67 w 727"/>
                      <a:gd name="T11" fmla="*/ 154 h 616"/>
                      <a:gd name="T12" fmla="*/ 99 w 727"/>
                      <a:gd name="T13" fmla="*/ 200 h 616"/>
                      <a:gd name="T14" fmla="*/ 124 w 727"/>
                      <a:gd name="T15" fmla="*/ 205 h 616"/>
                      <a:gd name="T16" fmla="*/ 120 w 727"/>
                      <a:gd name="T17" fmla="*/ 492 h 616"/>
                      <a:gd name="T18" fmla="*/ 124 w 727"/>
                      <a:gd name="T19" fmla="*/ 563 h 616"/>
                      <a:gd name="T20" fmla="*/ 607 w 727"/>
                      <a:gd name="T21" fmla="*/ 547 h 616"/>
                      <a:gd name="T22" fmla="*/ 613 w 727"/>
                      <a:gd name="T23" fmla="*/ 589 h 616"/>
                      <a:gd name="T24" fmla="*/ 592 w 727"/>
                      <a:gd name="T25" fmla="*/ 616 h 616"/>
                      <a:gd name="T26" fmla="*/ 666 w 727"/>
                      <a:gd name="T27" fmla="*/ 612 h 616"/>
                      <a:gd name="T28" fmla="*/ 679 w 727"/>
                      <a:gd name="T29" fmla="*/ 589 h 616"/>
                      <a:gd name="T30" fmla="*/ 679 w 727"/>
                      <a:gd name="T31" fmla="*/ 563 h 616"/>
                      <a:gd name="T32" fmla="*/ 698 w 727"/>
                      <a:gd name="T33" fmla="*/ 544 h 616"/>
                      <a:gd name="T34" fmla="*/ 702 w 727"/>
                      <a:gd name="T35" fmla="*/ 523 h 616"/>
                      <a:gd name="T36" fmla="*/ 721 w 727"/>
                      <a:gd name="T37" fmla="*/ 521 h 616"/>
                      <a:gd name="T38" fmla="*/ 727 w 727"/>
                      <a:gd name="T39" fmla="*/ 479 h 616"/>
                      <a:gd name="T40" fmla="*/ 700 w 727"/>
                      <a:gd name="T41" fmla="*/ 473 h 616"/>
                      <a:gd name="T42" fmla="*/ 683 w 727"/>
                      <a:gd name="T43" fmla="*/ 443 h 616"/>
                      <a:gd name="T44" fmla="*/ 656 w 727"/>
                      <a:gd name="T45" fmla="*/ 369 h 616"/>
                      <a:gd name="T46" fmla="*/ 626 w 727"/>
                      <a:gd name="T47" fmla="*/ 359 h 616"/>
                      <a:gd name="T48" fmla="*/ 592 w 727"/>
                      <a:gd name="T49" fmla="*/ 331 h 616"/>
                      <a:gd name="T50" fmla="*/ 578 w 727"/>
                      <a:gd name="T51" fmla="*/ 293 h 616"/>
                      <a:gd name="T52" fmla="*/ 599 w 727"/>
                      <a:gd name="T53" fmla="*/ 234 h 616"/>
                      <a:gd name="T54" fmla="*/ 582 w 727"/>
                      <a:gd name="T55" fmla="*/ 222 h 616"/>
                      <a:gd name="T56" fmla="*/ 540 w 727"/>
                      <a:gd name="T57" fmla="*/ 222 h 616"/>
                      <a:gd name="T58" fmla="*/ 531 w 727"/>
                      <a:gd name="T59" fmla="*/ 186 h 616"/>
                      <a:gd name="T60" fmla="*/ 462 w 727"/>
                      <a:gd name="T61" fmla="*/ 114 h 616"/>
                      <a:gd name="T62" fmla="*/ 445 w 727"/>
                      <a:gd name="T63" fmla="*/ 55 h 616"/>
                      <a:gd name="T64" fmla="*/ 453 w 727"/>
                      <a:gd name="T65" fmla="*/ 32 h 616"/>
                      <a:gd name="T66" fmla="*/ 423 w 727"/>
                      <a:gd name="T67" fmla="*/ 0 h 616"/>
                      <a:gd name="T68" fmla="*/ 0 w 727"/>
                      <a:gd name="T69" fmla="*/ 9 h 616"/>
                      <a:gd name="T70" fmla="*/ 44 w 727"/>
                      <a:gd name="T71" fmla="*/ 89 h 616"/>
                      <a:gd name="T72" fmla="*/ 44 w 727"/>
                      <a:gd name="T73" fmla="*/ 89 h 6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7"/>
                      <a:gd name="T112" fmla="*/ 0 h 616"/>
                      <a:gd name="T113" fmla="*/ 727 w 727"/>
                      <a:gd name="T114" fmla="*/ 616 h 6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7" h="616">
                        <a:moveTo>
                          <a:pt x="44" y="89"/>
                        </a:moveTo>
                        <a:lnTo>
                          <a:pt x="67" y="108"/>
                        </a:lnTo>
                        <a:lnTo>
                          <a:pt x="78" y="104"/>
                        </a:lnTo>
                        <a:lnTo>
                          <a:pt x="94" y="125"/>
                        </a:lnTo>
                        <a:lnTo>
                          <a:pt x="80" y="125"/>
                        </a:lnTo>
                        <a:lnTo>
                          <a:pt x="67" y="154"/>
                        </a:lnTo>
                        <a:lnTo>
                          <a:pt x="99" y="200"/>
                        </a:lnTo>
                        <a:lnTo>
                          <a:pt x="124" y="205"/>
                        </a:lnTo>
                        <a:lnTo>
                          <a:pt x="120" y="492"/>
                        </a:lnTo>
                        <a:lnTo>
                          <a:pt x="124" y="563"/>
                        </a:lnTo>
                        <a:lnTo>
                          <a:pt x="607" y="547"/>
                        </a:lnTo>
                        <a:lnTo>
                          <a:pt x="613" y="589"/>
                        </a:lnTo>
                        <a:lnTo>
                          <a:pt x="592" y="616"/>
                        </a:lnTo>
                        <a:lnTo>
                          <a:pt x="666" y="612"/>
                        </a:lnTo>
                        <a:lnTo>
                          <a:pt x="679" y="589"/>
                        </a:lnTo>
                        <a:lnTo>
                          <a:pt x="679" y="563"/>
                        </a:lnTo>
                        <a:lnTo>
                          <a:pt x="698" y="544"/>
                        </a:lnTo>
                        <a:lnTo>
                          <a:pt x="702" y="523"/>
                        </a:lnTo>
                        <a:lnTo>
                          <a:pt x="721" y="521"/>
                        </a:lnTo>
                        <a:lnTo>
                          <a:pt x="727" y="479"/>
                        </a:lnTo>
                        <a:lnTo>
                          <a:pt x="700" y="473"/>
                        </a:lnTo>
                        <a:lnTo>
                          <a:pt x="683" y="443"/>
                        </a:lnTo>
                        <a:lnTo>
                          <a:pt x="656" y="369"/>
                        </a:lnTo>
                        <a:lnTo>
                          <a:pt x="626" y="359"/>
                        </a:lnTo>
                        <a:lnTo>
                          <a:pt x="592" y="331"/>
                        </a:lnTo>
                        <a:lnTo>
                          <a:pt x="578" y="293"/>
                        </a:lnTo>
                        <a:lnTo>
                          <a:pt x="599" y="234"/>
                        </a:lnTo>
                        <a:lnTo>
                          <a:pt x="582" y="222"/>
                        </a:lnTo>
                        <a:lnTo>
                          <a:pt x="540" y="222"/>
                        </a:lnTo>
                        <a:lnTo>
                          <a:pt x="531" y="186"/>
                        </a:lnTo>
                        <a:lnTo>
                          <a:pt x="462" y="114"/>
                        </a:lnTo>
                        <a:lnTo>
                          <a:pt x="445" y="55"/>
                        </a:lnTo>
                        <a:lnTo>
                          <a:pt x="453" y="32"/>
                        </a:lnTo>
                        <a:lnTo>
                          <a:pt x="423" y="0"/>
                        </a:lnTo>
                        <a:lnTo>
                          <a:pt x="0" y="9"/>
                        </a:lnTo>
                        <a:lnTo>
                          <a:pt x="44" y="89"/>
                        </a:lnTo>
                        <a:close/>
                      </a:path>
                    </a:pathLst>
                  </a:custGeom>
                  <a:grpFill/>
                  <a:ln w="9525">
                    <a:noFill/>
                    <a:round/>
                    <a:headEnd/>
                    <a:tailEnd/>
                  </a:ln>
                </p:spPr>
                <p:txBody>
                  <a:bodyPr/>
                  <a:lstStyle/>
                  <a:p>
                    <a:endParaRPr lang="ko-KR" altLang="en-US" sz="1600"/>
                  </a:p>
                </p:txBody>
              </p:sp>
              <p:sp>
                <p:nvSpPr>
                  <p:cNvPr id="4123" name="Freeform 957">
                    <a:extLst>
                      <a:ext uri="{FF2B5EF4-FFF2-40B4-BE49-F238E27FC236}">
                        <a16:creationId xmlns:a16="http://schemas.microsoft.com/office/drawing/2014/main" id="{B699A72A-B7C0-C323-FC26-21A961CD96C8}"/>
                      </a:ext>
                    </a:extLst>
                  </p:cNvPr>
                  <p:cNvSpPr>
                    <a:spLocks/>
                  </p:cNvSpPr>
                  <p:nvPr/>
                </p:nvSpPr>
                <p:spPr bwMode="auto">
                  <a:xfrm>
                    <a:off x="3864" y="1546"/>
                    <a:ext cx="275" cy="240"/>
                  </a:xfrm>
                  <a:custGeom>
                    <a:avLst/>
                    <a:gdLst>
                      <a:gd name="T0" fmla="*/ 21 w 551"/>
                      <a:gd name="T1" fmla="*/ 166 h 481"/>
                      <a:gd name="T2" fmla="*/ 17 w 551"/>
                      <a:gd name="T3" fmla="*/ 398 h 481"/>
                      <a:gd name="T4" fmla="*/ 29 w 551"/>
                      <a:gd name="T5" fmla="*/ 411 h 481"/>
                      <a:gd name="T6" fmla="*/ 69 w 551"/>
                      <a:gd name="T7" fmla="*/ 411 h 481"/>
                      <a:gd name="T8" fmla="*/ 70 w 551"/>
                      <a:gd name="T9" fmla="*/ 481 h 481"/>
                      <a:gd name="T10" fmla="*/ 397 w 551"/>
                      <a:gd name="T11" fmla="*/ 477 h 481"/>
                      <a:gd name="T12" fmla="*/ 392 w 551"/>
                      <a:gd name="T13" fmla="*/ 405 h 481"/>
                      <a:gd name="T14" fmla="*/ 418 w 551"/>
                      <a:gd name="T15" fmla="*/ 325 h 481"/>
                      <a:gd name="T16" fmla="*/ 460 w 551"/>
                      <a:gd name="T17" fmla="*/ 270 h 481"/>
                      <a:gd name="T18" fmla="*/ 456 w 551"/>
                      <a:gd name="T19" fmla="*/ 255 h 481"/>
                      <a:gd name="T20" fmla="*/ 487 w 551"/>
                      <a:gd name="T21" fmla="*/ 204 h 481"/>
                      <a:gd name="T22" fmla="*/ 504 w 551"/>
                      <a:gd name="T23" fmla="*/ 149 h 481"/>
                      <a:gd name="T24" fmla="*/ 498 w 551"/>
                      <a:gd name="T25" fmla="*/ 145 h 481"/>
                      <a:gd name="T26" fmla="*/ 525 w 551"/>
                      <a:gd name="T27" fmla="*/ 124 h 481"/>
                      <a:gd name="T28" fmla="*/ 551 w 551"/>
                      <a:gd name="T29" fmla="*/ 76 h 481"/>
                      <a:gd name="T30" fmla="*/ 542 w 551"/>
                      <a:gd name="T31" fmla="*/ 65 h 481"/>
                      <a:gd name="T32" fmla="*/ 468 w 551"/>
                      <a:gd name="T33" fmla="*/ 69 h 481"/>
                      <a:gd name="T34" fmla="*/ 489 w 551"/>
                      <a:gd name="T35" fmla="*/ 42 h 481"/>
                      <a:gd name="T36" fmla="*/ 483 w 551"/>
                      <a:gd name="T37" fmla="*/ 0 h 481"/>
                      <a:gd name="T38" fmla="*/ 0 w 551"/>
                      <a:gd name="T39" fmla="*/ 16 h 481"/>
                      <a:gd name="T40" fmla="*/ 21 w 551"/>
                      <a:gd name="T41" fmla="*/ 166 h 481"/>
                      <a:gd name="T42" fmla="*/ 21 w 551"/>
                      <a:gd name="T43" fmla="*/ 166 h 4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1"/>
                      <a:gd name="T67" fmla="*/ 0 h 481"/>
                      <a:gd name="T68" fmla="*/ 551 w 551"/>
                      <a:gd name="T69" fmla="*/ 481 h 48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1" h="481">
                        <a:moveTo>
                          <a:pt x="21" y="166"/>
                        </a:moveTo>
                        <a:lnTo>
                          <a:pt x="17" y="398"/>
                        </a:lnTo>
                        <a:lnTo>
                          <a:pt x="29" y="411"/>
                        </a:lnTo>
                        <a:lnTo>
                          <a:pt x="69" y="411"/>
                        </a:lnTo>
                        <a:lnTo>
                          <a:pt x="70" y="481"/>
                        </a:lnTo>
                        <a:lnTo>
                          <a:pt x="397" y="477"/>
                        </a:lnTo>
                        <a:lnTo>
                          <a:pt x="392" y="405"/>
                        </a:lnTo>
                        <a:lnTo>
                          <a:pt x="418" y="325"/>
                        </a:lnTo>
                        <a:lnTo>
                          <a:pt x="460" y="270"/>
                        </a:lnTo>
                        <a:lnTo>
                          <a:pt x="456" y="255"/>
                        </a:lnTo>
                        <a:lnTo>
                          <a:pt x="487" y="204"/>
                        </a:lnTo>
                        <a:lnTo>
                          <a:pt x="504" y="149"/>
                        </a:lnTo>
                        <a:lnTo>
                          <a:pt x="498" y="145"/>
                        </a:lnTo>
                        <a:lnTo>
                          <a:pt x="525" y="124"/>
                        </a:lnTo>
                        <a:lnTo>
                          <a:pt x="551" y="76"/>
                        </a:lnTo>
                        <a:lnTo>
                          <a:pt x="542" y="65"/>
                        </a:lnTo>
                        <a:lnTo>
                          <a:pt x="468" y="69"/>
                        </a:lnTo>
                        <a:lnTo>
                          <a:pt x="489" y="42"/>
                        </a:lnTo>
                        <a:lnTo>
                          <a:pt x="483" y="0"/>
                        </a:lnTo>
                        <a:lnTo>
                          <a:pt x="0" y="16"/>
                        </a:lnTo>
                        <a:lnTo>
                          <a:pt x="21" y="166"/>
                        </a:lnTo>
                        <a:close/>
                      </a:path>
                    </a:pathLst>
                  </a:custGeom>
                  <a:grpFill/>
                  <a:ln w="9525">
                    <a:noFill/>
                    <a:round/>
                    <a:headEnd/>
                    <a:tailEnd/>
                  </a:ln>
                </p:spPr>
                <p:txBody>
                  <a:bodyPr/>
                  <a:lstStyle/>
                  <a:p>
                    <a:endParaRPr lang="ko-KR" altLang="en-US" sz="1600"/>
                  </a:p>
                </p:txBody>
              </p:sp>
              <p:sp>
                <p:nvSpPr>
                  <p:cNvPr id="4176" name="Freeform 958">
                    <a:extLst>
                      <a:ext uri="{FF2B5EF4-FFF2-40B4-BE49-F238E27FC236}">
                        <a16:creationId xmlns:a16="http://schemas.microsoft.com/office/drawing/2014/main" id="{CF8E1A74-E001-BD4D-260D-02F38DAA39DA}"/>
                      </a:ext>
                    </a:extLst>
                  </p:cNvPr>
                  <p:cNvSpPr>
                    <a:spLocks/>
                  </p:cNvSpPr>
                  <p:nvPr/>
                </p:nvSpPr>
                <p:spPr bwMode="auto">
                  <a:xfrm>
                    <a:off x="3899" y="1784"/>
                    <a:ext cx="312" cy="264"/>
                  </a:xfrm>
                  <a:custGeom>
                    <a:avLst/>
                    <a:gdLst>
                      <a:gd name="T0" fmla="*/ 0 w 624"/>
                      <a:gd name="T1" fmla="*/ 4 h 529"/>
                      <a:gd name="T2" fmla="*/ 6 w 624"/>
                      <a:gd name="T3" fmla="*/ 147 h 529"/>
                      <a:gd name="T4" fmla="*/ 63 w 624"/>
                      <a:gd name="T5" fmla="*/ 251 h 529"/>
                      <a:gd name="T6" fmla="*/ 42 w 624"/>
                      <a:gd name="T7" fmla="*/ 333 h 529"/>
                      <a:gd name="T8" fmla="*/ 46 w 624"/>
                      <a:gd name="T9" fmla="*/ 401 h 529"/>
                      <a:gd name="T10" fmla="*/ 21 w 624"/>
                      <a:gd name="T11" fmla="*/ 436 h 529"/>
                      <a:gd name="T12" fmla="*/ 31 w 624"/>
                      <a:gd name="T13" fmla="*/ 447 h 529"/>
                      <a:gd name="T14" fmla="*/ 114 w 624"/>
                      <a:gd name="T15" fmla="*/ 438 h 529"/>
                      <a:gd name="T16" fmla="*/ 217 w 624"/>
                      <a:gd name="T17" fmla="*/ 464 h 529"/>
                      <a:gd name="T18" fmla="*/ 251 w 624"/>
                      <a:gd name="T19" fmla="*/ 438 h 529"/>
                      <a:gd name="T20" fmla="*/ 352 w 624"/>
                      <a:gd name="T21" fmla="*/ 479 h 529"/>
                      <a:gd name="T22" fmla="*/ 360 w 624"/>
                      <a:gd name="T23" fmla="*/ 502 h 529"/>
                      <a:gd name="T24" fmla="*/ 398 w 624"/>
                      <a:gd name="T25" fmla="*/ 519 h 529"/>
                      <a:gd name="T26" fmla="*/ 419 w 624"/>
                      <a:gd name="T27" fmla="*/ 498 h 529"/>
                      <a:gd name="T28" fmla="*/ 466 w 624"/>
                      <a:gd name="T29" fmla="*/ 517 h 529"/>
                      <a:gd name="T30" fmla="*/ 497 w 624"/>
                      <a:gd name="T31" fmla="*/ 502 h 529"/>
                      <a:gd name="T32" fmla="*/ 491 w 624"/>
                      <a:gd name="T33" fmla="*/ 472 h 529"/>
                      <a:gd name="T34" fmla="*/ 573 w 624"/>
                      <a:gd name="T35" fmla="*/ 498 h 529"/>
                      <a:gd name="T36" fmla="*/ 569 w 624"/>
                      <a:gd name="T37" fmla="*/ 529 h 529"/>
                      <a:gd name="T38" fmla="*/ 624 w 624"/>
                      <a:gd name="T39" fmla="*/ 491 h 529"/>
                      <a:gd name="T40" fmla="*/ 575 w 624"/>
                      <a:gd name="T41" fmla="*/ 485 h 529"/>
                      <a:gd name="T42" fmla="*/ 538 w 624"/>
                      <a:gd name="T43" fmla="*/ 445 h 529"/>
                      <a:gd name="T44" fmla="*/ 584 w 624"/>
                      <a:gd name="T45" fmla="*/ 396 h 529"/>
                      <a:gd name="T46" fmla="*/ 584 w 624"/>
                      <a:gd name="T47" fmla="*/ 367 h 529"/>
                      <a:gd name="T48" fmla="*/ 533 w 624"/>
                      <a:gd name="T49" fmla="*/ 409 h 529"/>
                      <a:gd name="T50" fmla="*/ 508 w 624"/>
                      <a:gd name="T51" fmla="*/ 396 h 529"/>
                      <a:gd name="T52" fmla="*/ 529 w 624"/>
                      <a:gd name="T53" fmla="*/ 373 h 529"/>
                      <a:gd name="T54" fmla="*/ 472 w 624"/>
                      <a:gd name="T55" fmla="*/ 390 h 529"/>
                      <a:gd name="T56" fmla="*/ 436 w 624"/>
                      <a:gd name="T57" fmla="*/ 375 h 529"/>
                      <a:gd name="T58" fmla="*/ 445 w 624"/>
                      <a:gd name="T59" fmla="*/ 350 h 529"/>
                      <a:gd name="T60" fmla="*/ 542 w 624"/>
                      <a:gd name="T61" fmla="*/ 367 h 529"/>
                      <a:gd name="T62" fmla="*/ 504 w 624"/>
                      <a:gd name="T63" fmla="*/ 305 h 529"/>
                      <a:gd name="T64" fmla="*/ 510 w 624"/>
                      <a:gd name="T65" fmla="*/ 259 h 529"/>
                      <a:gd name="T66" fmla="*/ 289 w 624"/>
                      <a:gd name="T67" fmla="*/ 268 h 529"/>
                      <a:gd name="T68" fmla="*/ 316 w 624"/>
                      <a:gd name="T69" fmla="*/ 170 h 529"/>
                      <a:gd name="T70" fmla="*/ 354 w 624"/>
                      <a:gd name="T71" fmla="*/ 120 h 529"/>
                      <a:gd name="T72" fmla="*/ 343 w 624"/>
                      <a:gd name="T73" fmla="*/ 107 h 529"/>
                      <a:gd name="T74" fmla="*/ 327 w 624"/>
                      <a:gd name="T75" fmla="*/ 0 h 529"/>
                      <a:gd name="T76" fmla="*/ 0 w 624"/>
                      <a:gd name="T77" fmla="*/ 4 h 529"/>
                      <a:gd name="T78" fmla="*/ 0 w 624"/>
                      <a:gd name="T79" fmla="*/ 4 h 529"/>
                      <a:gd name="T80" fmla="*/ 0 w 624"/>
                      <a:gd name="T81" fmla="*/ 4 h 5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24"/>
                      <a:gd name="T124" fmla="*/ 0 h 529"/>
                      <a:gd name="T125" fmla="*/ 624 w 624"/>
                      <a:gd name="T126" fmla="*/ 529 h 5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24" h="529">
                        <a:moveTo>
                          <a:pt x="0" y="4"/>
                        </a:moveTo>
                        <a:lnTo>
                          <a:pt x="6" y="147"/>
                        </a:lnTo>
                        <a:lnTo>
                          <a:pt x="63" y="251"/>
                        </a:lnTo>
                        <a:lnTo>
                          <a:pt x="42" y="333"/>
                        </a:lnTo>
                        <a:lnTo>
                          <a:pt x="46" y="401"/>
                        </a:lnTo>
                        <a:lnTo>
                          <a:pt x="21" y="436"/>
                        </a:lnTo>
                        <a:lnTo>
                          <a:pt x="31" y="447"/>
                        </a:lnTo>
                        <a:lnTo>
                          <a:pt x="114" y="438"/>
                        </a:lnTo>
                        <a:lnTo>
                          <a:pt x="217" y="464"/>
                        </a:lnTo>
                        <a:lnTo>
                          <a:pt x="251" y="438"/>
                        </a:lnTo>
                        <a:lnTo>
                          <a:pt x="352" y="479"/>
                        </a:lnTo>
                        <a:lnTo>
                          <a:pt x="360" y="502"/>
                        </a:lnTo>
                        <a:lnTo>
                          <a:pt x="398" y="519"/>
                        </a:lnTo>
                        <a:lnTo>
                          <a:pt x="419" y="498"/>
                        </a:lnTo>
                        <a:lnTo>
                          <a:pt x="466" y="517"/>
                        </a:lnTo>
                        <a:lnTo>
                          <a:pt x="497" y="502"/>
                        </a:lnTo>
                        <a:lnTo>
                          <a:pt x="491" y="472"/>
                        </a:lnTo>
                        <a:lnTo>
                          <a:pt x="573" y="498"/>
                        </a:lnTo>
                        <a:lnTo>
                          <a:pt x="569" y="529"/>
                        </a:lnTo>
                        <a:lnTo>
                          <a:pt x="624" y="491"/>
                        </a:lnTo>
                        <a:lnTo>
                          <a:pt x="575" y="485"/>
                        </a:lnTo>
                        <a:lnTo>
                          <a:pt x="538" y="445"/>
                        </a:lnTo>
                        <a:lnTo>
                          <a:pt x="584" y="396"/>
                        </a:lnTo>
                        <a:lnTo>
                          <a:pt x="584" y="367"/>
                        </a:lnTo>
                        <a:lnTo>
                          <a:pt x="533" y="409"/>
                        </a:lnTo>
                        <a:lnTo>
                          <a:pt x="508" y="396"/>
                        </a:lnTo>
                        <a:lnTo>
                          <a:pt x="529" y="373"/>
                        </a:lnTo>
                        <a:lnTo>
                          <a:pt x="472" y="390"/>
                        </a:lnTo>
                        <a:lnTo>
                          <a:pt x="436" y="375"/>
                        </a:lnTo>
                        <a:lnTo>
                          <a:pt x="445" y="350"/>
                        </a:lnTo>
                        <a:lnTo>
                          <a:pt x="542" y="367"/>
                        </a:lnTo>
                        <a:lnTo>
                          <a:pt x="504" y="305"/>
                        </a:lnTo>
                        <a:lnTo>
                          <a:pt x="510" y="259"/>
                        </a:lnTo>
                        <a:lnTo>
                          <a:pt x="289" y="268"/>
                        </a:lnTo>
                        <a:lnTo>
                          <a:pt x="316" y="170"/>
                        </a:lnTo>
                        <a:lnTo>
                          <a:pt x="354" y="120"/>
                        </a:lnTo>
                        <a:lnTo>
                          <a:pt x="343" y="107"/>
                        </a:lnTo>
                        <a:lnTo>
                          <a:pt x="327" y="0"/>
                        </a:lnTo>
                        <a:lnTo>
                          <a:pt x="0" y="4"/>
                        </a:lnTo>
                        <a:close/>
                      </a:path>
                    </a:pathLst>
                  </a:custGeom>
                  <a:grpFill/>
                  <a:ln w="9525">
                    <a:noFill/>
                    <a:round/>
                    <a:headEnd/>
                    <a:tailEnd/>
                  </a:ln>
                </p:spPr>
                <p:txBody>
                  <a:bodyPr/>
                  <a:lstStyle/>
                  <a:p>
                    <a:endParaRPr lang="ko-KR" altLang="en-US" sz="1600"/>
                  </a:p>
                </p:txBody>
              </p:sp>
              <p:sp>
                <p:nvSpPr>
                  <p:cNvPr id="4177" name="Freeform 959">
                    <a:extLst>
                      <a:ext uri="{FF2B5EF4-FFF2-40B4-BE49-F238E27FC236}">
                        <a16:creationId xmlns:a16="http://schemas.microsoft.com/office/drawing/2014/main" id="{C7169665-B169-2AD9-A0D2-BF92E4473DDA}"/>
                      </a:ext>
                    </a:extLst>
                  </p:cNvPr>
                  <p:cNvSpPr>
                    <a:spLocks/>
                  </p:cNvSpPr>
                  <p:nvPr/>
                </p:nvSpPr>
                <p:spPr bwMode="auto">
                  <a:xfrm>
                    <a:off x="4057" y="804"/>
                    <a:ext cx="311" cy="155"/>
                  </a:xfrm>
                  <a:custGeom>
                    <a:avLst/>
                    <a:gdLst>
                      <a:gd name="T0" fmla="*/ 224 w 622"/>
                      <a:gd name="T1" fmla="*/ 203 h 310"/>
                      <a:gd name="T2" fmla="*/ 232 w 622"/>
                      <a:gd name="T3" fmla="*/ 222 h 310"/>
                      <a:gd name="T4" fmla="*/ 253 w 622"/>
                      <a:gd name="T5" fmla="*/ 228 h 310"/>
                      <a:gd name="T6" fmla="*/ 283 w 622"/>
                      <a:gd name="T7" fmla="*/ 310 h 310"/>
                      <a:gd name="T8" fmla="*/ 338 w 622"/>
                      <a:gd name="T9" fmla="*/ 197 h 310"/>
                      <a:gd name="T10" fmla="*/ 367 w 622"/>
                      <a:gd name="T11" fmla="*/ 201 h 310"/>
                      <a:gd name="T12" fmla="*/ 403 w 622"/>
                      <a:gd name="T13" fmla="*/ 184 h 310"/>
                      <a:gd name="T14" fmla="*/ 462 w 622"/>
                      <a:gd name="T15" fmla="*/ 184 h 310"/>
                      <a:gd name="T16" fmla="*/ 483 w 622"/>
                      <a:gd name="T17" fmla="*/ 158 h 310"/>
                      <a:gd name="T18" fmla="*/ 599 w 622"/>
                      <a:gd name="T19" fmla="*/ 161 h 310"/>
                      <a:gd name="T20" fmla="*/ 622 w 622"/>
                      <a:gd name="T21" fmla="*/ 144 h 310"/>
                      <a:gd name="T22" fmla="*/ 584 w 622"/>
                      <a:gd name="T23" fmla="*/ 101 h 310"/>
                      <a:gd name="T24" fmla="*/ 513 w 622"/>
                      <a:gd name="T25" fmla="*/ 102 h 310"/>
                      <a:gd name="T26" fmla="*/ 456 w 622"/>
                      <a:gd name="T27" fmla="*/ 95 h 310"/>
                      <a:gd name="T28" fmla="*/ 384 w 622"/>
                      <a:gd name="T29" fmla="*/ 95 h 310"/>
                      <a:gd name="T30" fmla="*/ 359 w 622"/>
                      <a:gd name="T31" fmla="*/ 131 h 310"/>
                      <a:gd name="T32" fmla="*/ 323 w 622"/>
                      <a:gd name="T33" fmla="*/ 110 h 310"/>
                      <a:gd name="T34" fmla="*/ 285 w 622"/>
                      <a:gd name="T35" fmla="*/ 114 h 310"/>
                      <a:gd name="T36" fmla="*/ 272 w 622"/>
                      <a:gd name="T37" fmla="*/ 76 h 310"/>
                      <a:gd name="T38" fmla="*/ 190 w 622"/>
                      <a:gd name="T39" fmla="*/ 70 h 310"/>
                      <a:gd name="T40" fmla="*/ 181 w 622"/>
                      <a:gd name="T41" fmla="*/ 57 h 310"/>
                      <a:gd name="T42" fmla="*/ 217 w 622"/>
                      <a:gd name="T43" fmla="*/ 17 h 310"/>
                      <a:gd name="T44" fmla="*/ 247 w 622"/>
                      <a:gd name="T45" fmla="*/ 15 h 310"/>
                      <a:gd name="T46" fmla="*/ 217 w 622"/>
                      <a:gd name="T47" fmla="*/ 0 h 310"/>
                      <a:gd name="T48" fmla="*/ 171 w 622"/>
                      <a:gd name="T49" fmla="*/ 11 h 310"/>
                      <a:gd name="T50" fmla="*/ 95 w 622"/>
                      <a:gd name="T51" fmla="*/ 87 h 310"/>
                      <a:gd name="T52" fmla="*/ 57 w 622"/>
                      <a:gd name="T53" fmla="*/ 95 h 310"/>
                      <a:gd name="T54" fmla="*/ 0 w 622"/>
                      <a:gd name="T55" fmla="*/ 133 h 310"/>
                      <a:gd name="T56" fmla="*/ 224 w 622"/>
                      <a:gd name="T57" fmla="*/ 203 h 310"/>
                      <a:gd name="T58" fmla="*/ 224 w 622"/>
                      <a:gd name="T59" fmla="*/ 203 h 3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2"/>
                      <a:gd name="T91" fmla="*/ 0 h 310"/>
                      <a:gd name="T92" fmla="*/ 622 w 622"/>
                      <a:gd name="T93" fmla="*/ 310 h 3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2" h="310">
                        <a:moveTo>
                          <a:pt x="224" y="203"/>
                        </a:moveTo>
                        <a:lnTo>
                          <a:pt x="232" y="222"/>
                        </a:lnTo>
                        <a:lnTo>
                          <a:pt x="253" y="228"/>
                        </a:lnTo>
                        <a:lnTo>
                          <a:pt x="283" y="310"/>
                        </a:lnTo>
                        <a:lnTo>
                          <a:pt x="338" y="197"/>
                        </a:lnTo>
                        <a:lnTo>
                          <a:pt x="367" y="201"/>
                        </a:lnTo>
                        <a:lnTo>
                          <a:pt x="403" y="184"/>
                        </a:lnTo>
                        <a:lnTo>
                          <a:pt x="462" y="184"/>
                        </a:lnTo>
                        <a:lnTo>
                          <a:pt x="483" y="158"/>
                        </a:lnTo>
                        <a:lnTo>
                          <a:pt x="599" y="161"/>
                        </a:lnTo>
                        <a:lnTo>
                          <a:pt x="622" y="144"/>
                        </a:lnTo>
                        <a:lnTo>
                          <a:pt x="584" y="101"/>
                        </a:lnTo>
                        <a:lnTo>
                          <a:pt x="513" y="102"/>
                        </a:lnTo>
                        <a:lnTo>
                          <a:pt x="456" y="95"/>
                        </a:lnTo>
                        <a:lnTo>
                          <a:pt x="384" y="95"/>
                        </a:lnTo>
                        <a:lnTo>
                          <a:pt x="359" y="131"/>
                        </a:lnTo>
                        <a:lnTo>
                          <a:pt x="323" y="110"/>
                        </a:lnTo>
                        <a:lnTo>
                          <a:pt x="285" y="114"/>
                        </a:lnTo>
                        <a:lnTo>
                          <a:pt x="272" y="76"/>
                        </a:lnTo>
                        <a:lnTo>
                          <a:pt x="190" y="70"/>
                        </a:lnTo>
                        <a:lnTo>
                          <a:pt x="181" y="57"/>
                        </a:lnTo>
                        <a:lnTo>
                          <a:pt x="217" y="17"/>
                        </a:lnTo>
                        <a:lnTo>
                          <a:pt x="247" y="15"/>
                        </a:lnTo>
                        <a:lnTo>
                          <a:pt x="217" y="0"/>
                        </a:lnTo>
                        <a:lnTo>
                          <a:pt x="171" y="11"/>
                        </a:lnTo>
                        <a:lnTo>
                          <a:pt x="95" y="87"/>
                        </a:lnTo>
                        <a:lnTo>
                          <a:pt x="57" y="95"/>
                        </a:lnTo>
                        <a:lnTo>
                          <a:pt x="0" y="133"/>
                        </a:lnTo>
                        <a:lnTo>
                          <a:pt x="224" y="203"/>
                        </a:lnTo>
                        <a:close/>
                      </a:path>
                    </a:pathLst>
                  </a:custGeom>
                  <a:grpFill/>
                  <a:ln w="9525">
                    <a:noFill/>
                    <a:round/>
                    <a:headEnd/>
                    <a:tailEnd/>
                  </a:ln>
                </p:spPr>
                <p:txBody>
                  <a:bodyPr/>
                  <a:lstStyle/>
                  <a:p>
                    <a:endParaRPr lang="ko-KR" altLang="en-US" sz="1600"/>
                  </a:p>
                </p:txBody>
              </p:sp>
              <p:sp>
                <p:nvSpPr>
                  <p:cNvPr id="4179" name="Freeform 960">
                    <a:extLst>
                      <a:ext uri="{FF2B5EF4-FFF2-40B4-BE49-F238E27FC236}">
                        <a16:creationId xmlns:a16="http://schemas.microsoft.com/office/drawing/2014/main" id="{4A4B9464-E5CC-EB5E-AA59-28D4793CC820}"/>
                      </a:ext>
                    </a:extLst>
                  </p:cNvPr>
                  <p:cNvSpPr>
                    <a:spLocks/>
                  </p:cNvSpPr>
                  <p:nvPr/>
                </p:nvSpPr>
                <p:spPr bwMode="auto">
                  <a:xfrm>
                    <a:off x="4258" y="900"/>
                    <a:ext cx="211" cy="280"/>
                  </a:xfrm>
                  <a:custGeom>
                    <a:avLst/>
                    <a:gdLst>
                      <a:gd name="T0" fmla="*/ 48 w 422"/>
                      <a:gd name="T1" fmla="*/ 464 h 559"/>
                      <a:gd name="T2" fmla="*/ 42 w 422"/>
                      <a:gd name="T3" fmla="*/ 370 h 559"/>
                      <a:gd name="T4" fmla="*/ 6 w 422"/>
                      <a:gd name="T5" fmla="*/ 302 h 559"/>
                      <a:gd name="T6" fmla="*/ 21 w 422"/>
                      <a:gd name="T7" fmla="*/ 159 h 559"/>
                      <a:gd name="T8" fmla="*/ 82 w 422"/>
                      <a:gd name="T9" fmla="*/ 85 h 559"/>
                      <a:gd name="T10" fmla="*/ 78 w 422"/>
                      <a:gd name="T11" fmla="*/ 140 h 559"/>
                      <a:gd name="T12" fmla="*/ 97 w 422"/>
                      <a:gd name="T13" fmla="*/ 129 h 559"/>
                      <a:gd name="T14" fmla="*/ 97 w 422"/>
                      <a:gd name="T15" fmla="*/ 83 h 559"/>
                      <a:gd name="T16" fmla="*/ 120 w 422"/>
                      <a:gd name="T17" fmla="*/ 57 h 559"/>
                      <a:gd name="T18" fmla="*/ 127 w 422"/>
                      <a:gd name="T19" fmla="*/ 7 h 559"/>
                      <a:gd name="T20" fmla="*/ 148 w 422"/>
                      <a:gd name="T21" fmla="*/ 0 h 559"/>
                      <a:gd name="T22" fmla="*/ 276 w 422"/>
                      <a:gd name="T23" fmla="*/ 43 h 559"/>
                      <a:gd name="T24" fmla="*/ 287 w 422"/>
                      <a:gd name="T25" fmla="*/ 80 h 559"/>
                      <a:gd name="T26" fmla="*/ 304 w 422"/>
                      <a:gd name="T27" fmla="*/ 114 h 559"/>
                      <a:gd name="T28" fmla="*/ 308 w 422"/>
                      <a:gd name="T29" fmla="*/ 175 h 559"/>
                      <a:gd name="T30" fmla="*/ 264 w 422"/>
                      <a:gd name="T31" fmla="*/ 228 h 559"/>
                      <a:gd name="T32" fmla="*/ 262 w 422"/>
                      <a:gd name="T33" fmla="*/ 268 h 559"/>
                      <a:gd name="T34" fmla="*/ 287 w 422"/>
                      <a:gd name="T35" fmla="*/ 281 h 559"/>
                      <a:gd name="T36" fmla="*/ 321 w 422"/>
                      <a:gd name="T37" fmla="*/ 226 h 559"/>
                      <a:gd name="T38" fmla="*/ 356 w 422"/>
                      <a:gd name="T39" fmla="*/ 207 h 559"/>
                      <a:gd name="T40" fmla="*/ 378 w 422"/>
                      <a:gd name="T41" fmla="*/ 218 h 559"/>
                      <a:gd name="T42" fmla="*/ 422 w 422"/>
                      <a:gd name="T43" fmla="*/ 342 h 559"/>
                      <a:gd name="T44" fmla="*/ 392 w 422"/>
                      <a:gd name="T45" fmla="*/ 395 h 559"/>
                      <a:gd name="T46" fmla="*/ 384 w 422"/>
                      <a:gd name="T47" fmla="*/ 433 h 559"/>
                      <a:gd name="T48" fmla="*/ 367 w 422"/>
                      <a:gd name="T49" fmla="*/ 445 h 559"/>
                      <a:gd name="T50" fmla="*/ 367 w 422"/>
                      <a:gd name="T51" fmla="*/ 479 h 559"/>
                      <a:gd name="T52" fmla="*/ 344 w 422"/>
                      <a:gd name="T53" fmla="*/ 524 h 559"/>
                      <a:gd name="T54" fmla="*/ 205 w 422"/>
                      <a:gd name="T55" fmla="*/ 543 h 559"/>
                      <a:gd name="T56" fmla="*/ 202 w 422"/>
                      <a:gd name="T57" fmla="*/ 536 h 559"/>
                      <a:gd name="T58" fmla="*/ 0 w 422"/>
                      <a:gd name="T59" fmla="*/ 559 h 559"/>
                      <a:gd name="T60" fmla="*/ 48 w 422"/>
                      <a:gd name="T61" fmla="*/ 464 h 559"/>
                      <a:gd name="T62" fmla="*/ 48 w 422"/>
                      <a:gd name="T63" fmla="*/ 464 h 5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
                      <a:gd name="T97" fmla="*/ 0 h 559"/>
                      <a:gd name="T98" fmla="*/ 422 w 422"/>
                      <a:gd name="T99" fmla="*/ 559 h 5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 h="559">
                        <a:moveTo>
                          <a:pt x="48" y="464"/>
                        </a:moveTo>
                        <a:lnTo>
                          <a:pt x="42" y="370"/>
                        </a:lnTo>
                        <a:lnTo>
                          <a:pt x="6" y="302"/>
                        </a:lnTo>
                        <a:lnTo>
                          <a:pt x="21" y="159"/>
                        </a:lnTo>
                        <a:lnTo>
                          <a:pt x="82" y="85"/>
                        </a:lnTo>
                        <a:lnTo>
                          <a:pt x="78" y="140"/>
                        </a:lnTo>
                        <a:lnTo>
                          <a:pt x="97" y="129"/>
                        </a:lnTo>
                        <a:lnTo>
                          <a:pt x="97" y="83"/>
                        </a:lnTo>
                        <a:lnTo>
                          <a:pt x="120" y="57"/>
                        </a:lnTo>
                        <a:lnTo>
                          <a:pt x="127" y="7"/>
                        </a:lnTo>
                        <a:lnTo>
                          <a:pt x="148" y="0"/>
                        </a:lnTo>
                        <a:lnTo>
                          <a:pt x="276" y="43"/>
                        </a:lnTo>
                        <a:lnTo>
                          <a:pt x="287" y="80"/>
                        </a:lnTo>
                        <a:lnTo>
                          <a:pt x="304" y="114"/>
                        </a:lnTo>
                        <a:lnTo>
                          <a:pt x="308" y="175"/>
                        </a:lnTo>
                        <a:lnTo>
                          <a:pt x="264" y="228"/>
                        </a:lnTo>
                        <a:lnTo>
                          <a:pt x="262" y="268"/>
                        </a:lnTo>
                        <a:lnTo>
                          <a:pt x="287" y="281"/>
                        </a:lnTo>
                        <a:lnTo>
                          <a:pt x="321" y="226"/>
                        </a:lnTo>
                        <a:lnTo>
                          <a:pt x="356" y="207"/>
                        </a:lnTo>
                        <a:lnTo>
                          <a:pt x="378" y="218"/>
                        </a:lnTo>
                        <a:lnTo>
                          <a:pt x="422" y="342"/>
                        </a:lnTo>
                        <a:lnTo>
                          <a:pt x="392" y="395"/>
                        </a:lnTo>
                        <a:lnTo>
                          <a:pt x="384" y="433"/>
                        </a:lnTo>
                        <a:lnTo>
                          <a:pt x="367" y="445"/>
                        </a:lnTo>
                        <a:lnTo>
                          <a:pt x="367" y="479"/>
                        </a:lnTo>
                        <a:lnTo>
                          <a:pt x="344" y="524"/>
                        </a:lnTo>
                        <a:lnTo>
                          <a:pt x="205" y="543"/>
                        </a:lnTo>
                        <a:lnTo>
                          <a:pt x="202" y="536"/>
                        </a:lnTo>
                        <a:lnTo>
                          <a:pt x="0" y="559"/>
                        </a:lnTo>
                        <a:lnTo>
                          <a:pt x="48" y="464"/>
                        </a:lnTo>
                        <a:close/>
                      </a:path>
                    </a:pathLst>
                  </a:custGeom>
                  <a:grpFill/>
                  <a:ln w="9525">
                    <a:noFill/>
                    <a:round/>
                    <a:headEnd/>
                    <a:tailEnd/>
                  </a:ln>
                </p:spPr>
                <p:txBody>
                  <a:bodyPr/>
                  <a:lstStyle/>
                  <a:p>
                    <a:endParaRPr lang="ko-KR" altLang="en-US" sz="1600"/>
                  </a:p>
                </p:txBody>
              </p:sp>
              <p:sp>
                <p:nvSpPr>
                  <p:cNvPr id="4181" name="Freeform 961">
                    <a:extLst>
                      <a:ext uri="{FF2B5EF4-FFF2-40B4-BE49-F238E27FC236}">
                        <a16:creationId xmlns:a16="http://schemas.microsoft.com/office/drawing/2014/main" id="{DD333216-8779-6F71-EA48-6C91812BD6F1}"/>
                      </a:ext>
                    </a:extLst>
                  </p:cNvPr>
                  <p:cNvSpPr>
                    <a:spLocks/>
                  </p:cNvSpPr>
                  <p:nvPr/>
                </p:nvSpPr>
                <p:spPr bwMode="auto">
                  <a:xfrm>
                    <a:off x="3941" y="847"/>
                    <a:ext cx="289" cy="296"/>
                  </a:xfrm>
                  <a:custGeom>
                    <a:avLst/>
                    <a:gdLst>
                      <a:gd name="T0" fmla="*/ 15 w 578"/>
                      <a:gd name="T1" fmla="*/ 227 h 591"/>
                      <a:gd name="T2" fmla="*/ 13 w 578"/>
                      <a:gd name="T3" fmla="*/ 297 h 591"/>
                      <a:gd name="T4" fmla="*/ 84 w 578"/>
                      <a:gd name="T5" fmla="*/ 341 h 591"/>
                      <a:gd name="T6" fmla="*/ 110 w 578"/>
                      <a:gd name="T7" fmla="*/ 371 h 591"/>
                      <a:gd name="T8" fmla="*/ 167 w 578"/>
                      <a:gd name="T9" fmla="*/ 413 h 591"/>
                      <a:gd name="T10" fmla="*/ 175 w 578"/>
                      <a:gd name="T11" fmla="*/ 462 h 591"/>
                      <a:gd name="T12" fmla="*/ 186 w 578"/>
                      <a:gd name="T13" fmla="*/ 529 h 591"/>
                      <a:gd name="T14" fmla="*/ 240 w 578"/>
                      <a:gd name="T15" fmla="*/ 591 h 591"/>
                      <a:gd name="T16" fmla="*/ 527 w 578"/>
                      <a:gd name="T17" fmla="*/ 574 h 591"/>
                      <a:gd name="T18" fmla="*/ 511 w 578"/>
                      <a:gd name="T19" fmla="*/ 483 h 591"/>
                      <a:gd name="T20" fmla="*/ 536 w 578"/>
                      <a:gd name="T21" fmla="*/ 344 h 591"/>
                      <a:gd name="T22" fmla="*/ 536 w 578"/>
                      <a:gd name="T23" fmla="*/ 306 h 591"/>
                      <a:gd name="T24" fmla="*/ 578 w 578"/>
                      <a:gd name="T25" fmla="*/ 198 h 591"/>
                      <a:gd name="T26" fmla="*/ 567 w 578"/>
                      <a:gd name="T27" fmla="*/ 194 h 591"/>
                      <a:gd name="T28" fmla="*/ 540 w 578"/>
                      <a:gd name="T29" fmla="*/ 257 h 591"/>
                      <a:gd name="T30" fmla="*/ 517 w 578"/>
                      <a:gd name="T31" fmla="*/ 261 h 591"/>
                      <a:gd name="T32" fmla="*/ 508 w 578"/>
                      <a:gd name="T33" fmla="*/ 287 h 591"/>
                      <a:gd name="T34" fmla="*/ 483 w 578"/>
                      <a:gd name="T35" fmla="*/ 304 h 591"/>
                      <a:gd name="T36" fmla="*/ 500 w 578"/>
                      <a:gd name="T37" fmla="*/ 247 h 591"/>
                      <a:gd name="T38" fmla="*/ 517 w 578"/>
                      <a:gd name="T39" fmla="*/ 225 h 591"/>
                      <a:gd name="T40" fmla="*/ 487 w 578"/>
                      <a:gd name="T41" fmla="*/ 143 h 591"/>
                      <a:gd name="T42" fmla="*/ 466 w 578"/>
                      <a:gd name="T43" fmla="*/ 137 h 591"/>
                      <a:gd name="T44" fmla="*/ 458 w 578"/>
                      <a:gd name="T45" fmla="*/ 118 h 591"/>
                      <a:gd name="T46" fmla="*/ 234 w 578"/>
                      <a:gd name="T47" fmla="*/ 48 h 591"/>
                      <a:gd name="T48" fmla="*/ 205 w 578"/>
                      <a:gd name="T49" fmla="*/ 35 h 591"/>
                      <a:gd name="T50" fmla="*/ 190 w 578"/>
                      <a:gd name="T51" fmla="*/ 48 h 591"/>
                      <a:gd name="T52" fmla="*/ 184 w 578"/>
                      <a:gd name="T53" fmla="*/ 44 h 591"/>
                      <a:gd name="T54" fmla="*/ 192 w 578"/>
                      <a:gd name="T55" fmla="*/ 19 h 591"/>
                      <a:gd name="T56" fmla="*/ 198 w 578"/>
                      <a:gd name="T57" fmla="*/ 4 h 591"/>
                      <a:gd name="T58" fmla="*/ 190 w 578"/>
                      <a:gd name="T59" fmla="*/ 0 h 591"/>
                      <a:gd name="T60" fmla="*/ 99 w 578"/>
                      <a:gd name="T61" fmla="*/ 38 h 591"/>
                      <a:gd name="T62" fmla="*/ 89 w 578"/>
                      <a:gd name="T63" fmla="*/ 40 h 591"/>
                      <a:gd name="T64" fmla="*/ 70 w 578"/>
                      <a:gd name="T65" fmla="*/ 31 h 591"/>
                      <a:gd name="T66" fmla="*/ 53 w 578"/>
                      <a:gd name="T67" fmla="*/ 42 h 591"/>
                      <a:gd name="T68" fmla="*/ 57 w 578"/>
                      <a:gd name="T69" fmla="*/ 111 h 591"/>
                      <a:gd name="T70" fmla="*/ 0 w 578"/>
                      <a:gd name="T71" fmla="*/ 179 h 591"/>
                      <a:gd name="T72" fmla="*/ 15 w 578"/>
                      <a:gd name="T73" fmla="*/ 227 h 591"/>
                      <a:gd name="T74" fmla="*/ 15 w 578"/>
                      <a:gd name="T75" fmla="*/ 227 h 5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8"/>
                      <a:gd name="T115" fmla="*/ 0 h 591"/>
                      <a:gd name="T116" fmla="*/ 578 w 578"/>
                      <a:gd name="T117" fmla="*/ 591 h 5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8" h="591">
                        <a:moveTo>
                          <a:pt x="15" y="227"/>
                        </a:moveTo>
                        <a:lnTo>
                          <a:pt x="13" y="297"/>
                        </a:lnTo>
                        <a:lnTo>
                          <a:pt x="84" y="341"/>
                        </a:lnTo>
                        <a:lnTo>
                          <a:pt x="110" y="371"/>
                        </a:lnTo>
                        <a:lnTo>
                          <a:pt x="167" y="413"/>
                        </a:lnTo>
                        <a:lnTo>
                          <a:pt x="175" y="462"/>
                        </a:lnTo>
                        <a:lnTo>
                          <a:pt x="186" y="529"/>
                        </a:lnTo>
                        <a:lnTo>
                          <a:pt x="240" y="591"/>
                        </a:lnTo>
                        <a:lnTo>
                          <a:pt x="527" y="574"/>
                        </a:lnTo>
                        <a:lnTo>
                          <a:pt x="511" y="483"/>
                        </a:lnTo>
                        <a:lnTo>
                          <a:pt x="536" y="344"/>
                        </a:lnTo>
                        <a:lnTo>
                          <a:pt x="536" y="306"/>
                        </a:lnTo>
                        <a:lnTo>
                          <a:pt x="578" y="198"/>
                        </a:lnTo>
                        <a:lnTo>
                          <a:pt x="567" y="194"/>
                        </a:lnTo>
                        <a:lnTo>
                          <a:pt x="540" y="257"/>
                        </a:lnTo>
                        <a:lnTo>
                          <a:pt x="517" y="261"/>
                        </a:lnTo>
                        <a:lnTo>
                          <a:pt x="508" y="287"/>
                        </a:lnTo>
                        <a:lnTo>
                          <a:pt x="483" y="304"/>
                        </a:lnTo>
                        <a:lnTo>
                          <a:pt x="500" y="247"/>
                        </a:lnTo>
                        <a:lnTo>
                          <a:pt x="517" y="225"/>
                        </a:lnTo>
                        <a:lnTo>
                          <a:pt x="487" y="143"/>
                        </a:lnTo>
                        <a:lnTo>
                          <a:pt x="466" y="137"/>
                        </a:lnTo>
                        <a:lnTo>
                          <a:pt x="458" y="118"/>
                        </a:lnTo>
                        <a:lnTo>
                          <a:pt x="234" y="48"/>
                        </a:lnTo>
                        <a:lnTo>
                          <a:pt x="205" y="35"/>
                        </a:lnTo>
                        <a:lnTo>
                          <a:pt x="190" y="48"/>
                        </a:lnTo>
                        <a:lnTo>
                          <a:pt x="184" y="44"/>
                        </a:lnTo>
                        <a:lnTo>
                          <a:pt x="192" y="19"/>
                        </a:lnTo>
                        <a:lnTo>
                          <a:pt x="198" y="4"/>
                        </a:lnTo>
                        <a:lnTo>
                          <a:pt x="190" y="0"/>
                        </a:lnTo>
                        <a:lnTo>
                          <a:pt x="99" y="38"/>
                        </a:lnTo>
                        <a:lnTo>
                          <a:pt x="89" y="40"/>
                        </a:lnTo>
                        <a:lnTo>
                          <a:pt x="70" y="31"/>
                        </a:lnTo>
                        <a:lnTo>
                          <a:pt x="53" y="42"/>
                        </a:lnTo>
                        <a:lnTo>
                          <a:pt x="57" y="111"/>
                        </a:lnTo>
                        <a:lnTo>
                          <a:pt x="0" y="179"/>
                        </a:lnTo>
                        <a:lnTo>
                          <a:pt x="15" y="227"/>
                        </a:lnTo>
                        <a:close/>
                      </a:path>
                    </a:pathLst>
                  </a:custGeom>
                  <a:grpFill/>
                  <a:ln w="9525">
                    <a:noFill/>
                    <a:round/>
                    <a:headEnd/>
                    <a:tailEnd/>
                  </a:ln>
                </p:spPr>
                <p:txBody>
                  <a:bodyPr/>
                  <a:lstStyle/>
                  <a:p>
                    <a:endParaRPr lang="ko-KR" altLang="en-US" sz="1600"/>
                  </a:p>
                </p:txBody>
              </p:sp>
              <p:sp>
                <p:nvSpPr>
                  <p:cNvPr id="4182" name="Freeform 962">
                    <a:extLst>
                      <a:ext uri="{FF2B5EF4-FFF2-40B4-BE49-F238E27FC236}">
                        <a16:creationId xmlns:a16="http://schemas.microsoft.com/office/drawing/2014/main" id="{413AE19D-89A3-C1DE-FFBE-C156CE7E4A62}"/>
                      </a:ext>
                    </a:extLst>
                  </p:cNvPr>
                  <p:cNvSpPr>
                    <a:spLocks/>
                  </p:cNvSpPr>
                  <p:nvPr/>
                </p:nvSpPr>
                <p:spPr bwMode="auto">
                  <a:xfrm>
                    <a:off x="4024" y="1134"/>
                    <a:ext cx="215" cy="377"/>
                  </a:xfrm>
                  <a:custGeom>
                    <a:avLst/>
                    <a:gdLst>
                      <a:gd name="T0" fmla="*/ 8 w 430"/>
                      <a:gd name="T1" fmla="*/ 308 h 753"/>
                      <a:gd name="T2" fmla="*/ 52 w 430"/>
                      <a:gd name="T3" fmla="*/ 213 h 753"/>
                      <a:gd name="T4" fmla="*/ 38 w 430"/>
                      <a:gd name="T5" fmla="*/ 177 h 753"/>
                      <a:gd name="T6" fmla="*/ 113 w 430"/>
                      <a:gd name="T7" fmla="*/ 120 h 753"/>
                      <a:gd name="T8" fmla="*/ 126 w 430"/>
                      <a:gd name="T9" fmla="*/ 78 h 753"/>
                      <a:gd name="T10" fmla="*/ 73 w 430"/>
                      <a:gd name="T11" fmla="*/ 17 h 753"/>
                      <a:gd name="T12" fmla="*/ 360 w 430"/>
                      <a:gd name="T13" fmla="*/ 0 h 753"/>
                      <a:gd name="T14" fmla="*/ 367 w 430"/>
                      <a:gd name="T15" fmla="*/ 44 h 753"/>
                      <a:gd name="T16" fmla="*/ 396 w 430"/>
                      <a:gd name="T17" fmla="*/ 101 h 753"/>
                      <a:gd name="T18" fmla="*/ 421 w 430"/>
                      <a:gd name="T19" fmla="*/ 388 h 753"/>
                      <a:gd name="T20" fmla="*/ 415 w 430"/>
                      <a:gd name="T21" fmla="*/ 447 h 753"/>
                      <a:gd name="T22" fmla="*/ 430 w 430"/>
                      <a:gd name="T23" fmla="*/ 481 h 753"/>
                      <a:gd name="T24" fmla="*/ 413 w 430"/>
                      <a:gd name="T25" fmla="*/ 546 h 753"/>
                      <a:gd name="T26" fmla="*/ 390 w 430"/>
                      <a:gd name="T27" fmla="*/ 574 h 753"/>
                      <a:gd name="T28" fmla="*/ 379 w 430"/>
                      <a:gd name="T29" fmla="*/ 622 h 753"/>
                      <a:gd name="T30" fmla="*/ 392 w 430"/>
                      <a:gd name="T31" fmla="*/ 637 h 753"/>
                      <a:gd name="T32" fmla="*/ 381 w 430"/>
                      <a:gd name="T33" fmla="*/ 664 h 753"/>
                      <a:gd name="T34" fmla="*/ 386 w 430"/>
                      <a:gd name="T35" fmla="*/ 673 h 753"/>
                      <a:gd name="T36" fmla="*/ 352 w 430"/>
                      <a:gd name="T37" fmla="*/ 686 h 753"/>
                      <a:gd name="T38" fmla="*/ 344 w 430"/>
                      <a:gd name="T39" fmla="*/ 734 h 753"/>
                      <a:gd name="T40" fmla="*/ 295 w 430"/>
                      <a:gd name="T41" fmla="*/ 719 h 753"/>
                      <a:gd name="T42" fmla="*/ 270 w 430"/>
                      <a:gd name="T43" fmla="*/ 753 h 753"/>
                      <a:gd name="T44" fmla="*/ 255 w 430"/>
                      <a:gd name="T45" fmla="*/ 749 h 753"/>
                      <a:gd name="T46" fmla="*/ 238 w 430"/>
                      <a:gd name="T47" fmla="*/ 719 h 753"/>
                      <a:gd name="T48" fmla="*/ 211 w 430"/>
                      <a:gd name="T49" fmla="*/ 645 h 753"/>
                      <a:gd name="T50" fmla="*/ 147 w 430"/>
                      <a:gd name="T51" fmla="*/ 607 h 753"/>
                      <a:gd name="T52" fmla="*/ 133 w 430"/>
                      <a:gd name="T53" fmla="*/ 569 h 753"/>
                      <a:gd name="T54" fmla="*/ 154 w 430"/>
                      <a:gd name="T55" fmla="*/ 510 h 753"/>
                      <a:gd name="T56" fmla="*/ 137 w 430"/>
                      <a:gd name="T57" fmla="*/ 498 h 753"/>
                      <a:gd name="T58" fmla="*/ 95 w 430"/>
                      <a:gd name="T59" fmla="*/ 498 h 753"/>
                      <a:gd name="T60" fmla="*/ 86 w 430"/>
                      <a:gd name="T61" fmla="*/ 462 h 753"/>
                      <a:gd name="T62" fmla="*/ 17 w 430"/>
                      <a:gd name="T63" fmla="*/ 390 h 753"/>
                      <a:gd name="T64" fmla="*/ 0 w 430"/>
                      <a:gd name="T65" fmla="*/ 331 h 753"/>
                      <a:gd name="T66" fmla="*/ 8 w 430"/>
                      <a:gd name="T67" fmla="*/ 308 h 753"/>
                      <a:gd name="T68" fmla="*/ 8 w 430"/>
                      <a:gd name="T69" fmla="*/ 308 h 7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0"/>
                      <a:gd name="T106" fmla="*/ 0 h 753"/>
                      <a:gd name="T107" fmla="*/ 430 w 430"/>
                      <a:gd name="T108" fmla="*/ 753 h 7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0" h="753">
                        <a:moveTo>
                          <a:pt x="8" y="308"/>
                        </a:moveTo>
                        <a:lnTo>
                          <a:pt x="52" y="213"/>
                        </a:lnTo>
                        <a:lnTo>
                          <a:pt x="38" y="177"/>
                        </a:lnTo>
                        <a:lnTo>
                          <a:pt x="113" y="120"/>
                        </a:lnTo>
                        <a:lnTo>
                          <a:pt x="126" y="78"/>
                        </a:lnTo>
                        <a:lnTo>
                          <a:pt x="73" y="17"/>
                        </a:lnTo>
                        <a:lnTo>
                          <a:pt x="360" y="0"/>
                        </a:lnTo>
                        <a:lnTo>
                          <a:pt x="367" y="44"/>
                        </a:lnTo>
                        <a:lnTo>
                          <a:pt x="396" y="101"/>
                        </a:lnTo>
                        <a:lnTo>
                          <a:pt x="421" y="388"/>
                        </a:lnTo>
                        <a:lnTo>
                          <a:pt x="415" y="447"/>
                        </a:lnTo>
                        <a:lnTo>
                          <a:pt x="430" y="481"/>
                        </a:lnTo>
                        <a:lnTo>
                          <a:pt x="413" y="546"/>
                        </a:lnTo>
                        <a:lnTo>
                          <a:pt x="390" y="574"/>
                        </a:lnTo>
                        <a:lnTo>
                          <a:pt x="379" y="622"/>
                        </a:lnTo>
                        <a:lnTo>
                          <a:pt x="392" y="637"/>
                        </a:lnTo>
                        <a:lnTo>
                          <a:pt x="381" y="664"/>
                        </a:lnTo>
                        <a:lnTo>
                          <a:pt x="386" y="673"/>
                        </a:lnTo>
                        <a:lnTo>
                          <a:pt x="352" y="686"/>
                        </a:lnTo>
                        <a:lnTo>
                          <a:pt x="344" y="734"/>
                        </a:lnTo>
                        <a:lnTo>
                          <a:pt x="295" y="719"/>
                        </a:lnTo>
                        <a:lnTo>
                          <a:pt x="270" y="753"/>
                        </a:lnTo>
                        <a:lnTo>
                          <a:pt x="255" y="749"/>
                        </a:lnTo>
                        <a:lnTo>
                          <a:pt x="238" y="719"/>
                        </a:lnTo>
                        <a:lnTo>
                          <a:pt x="211" y="645"/>
                        </a:lnTo>
                        <a:lnTo>
                          <a:pt x="147" y="607"/>
                        </a:lnTo>
                        <a:lnTo>
                          <a:pt x="133" y="569"/>
                        </a:lnTo>
                        <a:lnTo>
                          <a:pt x="154" y="510"/>
                        </a:lnTo>
                        <a:lnTo>
                          <a:pt x="137" y="498"/>
                        </a:lnTo>
                        <a:lnTo>
                          <a:pt x="95" y="498"/>
                        </a:lnTo>
                        <a:lnTo>
                          <a:pt x="86" y="462"/>
                        </a:lnTo>
                        <a:lnTo>
                          <a:pt x="17" y="390"/>
                        </a:lnTo>
                        <a:lnTo>
                          <a:pt x="0" y="331"/>
                        </a:lnTo>
                        <a:lnTo>
                          <a:pt x="8" y="308"/>
                        </a:lnTo>
                        <a:close/>
                      </a:path>
                    </a:pathLst>
                  </a:custGeom>
                  <a:grpFill/>
                  <a:ln w="9525">
                    <a:noFill/>
                    <a:round/>
                    <a:headEnd/>
                    <a:tailEnd/>
                  </a:ln>
                </p:spPr>
                <p:txBody>
                  <a:bodyPr/>
                  <a:lstStyle/>
                  <a:p>
                    <a:endParaRPr lang="ko-KR" altLang="en-US" sz="1600"/>
                  </a:p>
                </p:txBody>
              </p:sp>
              <p:sp>
                <p:nvSpPr>
                  <p:cNvPr id="4183" name="Freeform 963">
                    <a:extLst>
                      <a:ext uri="{FF2B5EF4-FFF2-40B4-BE49-F238E27FC236}">
                        <a16:creationId xmlns:a16="http://schemas.microsoft.com/office/drawing/2014/main" id="{4AD8A37D-8AD4-ED6A-3FA7-E01986CFD0C1}"/>
                      </a:ext>
                    </a:extLst>
                  </p:cNvPr>
                  <p:cNvSpPr>
                    <a:spLocks/>
                  </p:cNvSpPr>
                  <p:nvPr/>
                </p:nvSpPr>
                <p:spPr bwMode="auto">
                  <a:xfrm>
                    <a:off x="4213" y="1168"/>
                    <a:ext cx="170" cy="284"/>
                  </a:xfrm>
                  <a:custGeom>
                    <a:avLst/>
                    <a:gdLst>
                      <a:gd name="T0" fmla="*/ 11 w 338"/>
                      <a:gd name="T1" fmla="*/ 566 h 566"/>
                      <a:gd name="T2" fmla="*/ 21 w 338"/>
                      <a:gd name="T3" fmla="*/ 549 h 566"/>
                      <a:gd name="T4" fmla="*/ 85 w 338"/>
                      <a:gd name="T5" fmla="*/ 545 h 566"/>
                      <a:gd name="T6" fmla="*/ 138 w 338"/>
                      <a:gd name="T7" fmla="*/ 528 h 566"/>
                      <a:gd name="T8" fmla="*/ 192 w 338"/>
                      <a:gd name="T9" fmla="*/ 496 h 566"/>
                      <a:gd name="T10" fmla="*/ 235 w 338"/>
                      <a:gd name="T11" fmla="*/ 494 h 566"/>
                      <a:gd name="T12" fmla="*/ 285 w 338"/>
                      <a:gd name="T13" fmla="*/ 412 h 566"/>
                      <a:gd name="T14" fmla="*/ 300 w 338"/>
                      <a:gd name="T15" fmla="*/ 418 h 566"/>
                      <a:gd name="T16" fmla="*/ 338 w 338"/>
                      <a:gd name="T17" fmla="*/ 389 h 566"/>
                      <a:gd name="T18" fmla="*/ 329 w 338"/>
                      <a:gd name="T19" fmla="*/ 368 h 566"/>
                      <a:gd name="T20" fmla="*/ 332 w 338"/>
                      <a:gd name="T21" fmla="*/ 357 h 566"/>
                      <a:gd name="T22" fmla="*/ 294 w 338"/>
                      <a:gd name="T23" fmla="*/ 7 h 566"/>
                      <a:gd name="T24" fmla="*/ 291 w 338"/>
                      <a:gd name="T25" fmla="*/ 0 h 566"/>
                      <a:gd name="T26" fmla="*/ 89 w 338"/>
                      <a:gd name="T27" fmla="*/ 23 h 566"/>
                      <a:gd name="T28" fmla="*/ 51 w 338"/>
                      <a:gd name="T29" fmla="*/ 42 h 566"/>
                      <a:gd name="T30" fmla="*/ 17 w 338"/>
                      <a:gd name="T31" fmla="*/ 32 h 566"/>
                      <a:gd name="T32" fmla="*/ 42 w 338"/>
                      <a:gd name="T33" fmla="*/ 319 h 566"/>
                      <a:gd name="T34" fmla="*/ 36 w 338"/>
                      <a:gd name="T35" fmla="*/ 378 h 566"/>
                      <a:gd name="T36" fmla="*/ 51 w 338"/>
                      <a:gd name="T37" fmla="*/ 412 h 566"/>
                      <a:gd name="T38" fmla="*/ 34 w 338"/>
                      <a:gd name="T39" fmla="*/ 477 h 566"/>
                      <a:gd name="T40" fmla="*/ 11 w 338"/>
                      <a:gd name="T41" fmla="*/ 505 h 566"/>
                      <a:gd name="T42" fmla="*/ 0 w 338"/>
                      <a:gd name="T43" fmla="*/ 553 h 566"/>
                      <a:gd name="T44" fmla="*/ 11 w 338"/>
                      <a:gd name="T45" fmla="*/ 566 h 566"/>
                      <a:gd name="T46" fmla="*/ 11 w 338"/>
                      <a:gd name="T47" fmla="*/ 566 h 5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8"/>
                      <a:gd name="T73" fmla="*/ 0 h 566"/>
                      <a:gd name="T74" fmla="*/ 338 w 338"/>
                      <a:gd name="T75" fmla="*/ 566 h 5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8" h="566">
                        <a:moveTo>
                          <a:pt x="11" y="566"/>
                        </a:moveTo>
                        <a:lnTo>
                          <a:pt x="21" y="549"/>
                        </a:lnTo>
                        <a:lnTo>
                          <a:pt x="85" y="545"/>
                        </a:lnTo>
                        <a:lnTo>
                          <a:pt x="138" y="528"/>
                        </a:lnTo>
                        <a:lnTo>
                          <a:pt x="192" y="496"/>
                        </a:lnTo>
                        <a:lnTo>
                          <a:pt x="235" y="494"/>
                        </a:lnTo>
                        <a:lnTo>
                          <a:pt x="285" y="412"/>
                        </a:lnTo>
                        <a:lnTo>
                          <a:pt x="300" y="418"/>
                        </a:lnTo>
                        <a:lnTo>
                          <a:pt x="338" y="389"/>
                        </a:lnTo>
                        <a:lnTo>
                          <a:pt x="329" y="368"/>
                        </a:lnTo>
                        <a:lnTo>
                          <a:pt x="332" y="357"/>
                        </a:lnTo>
                        <a:lnTo>
                          <a:pt x="294" y="7"/>
                        </a:lnTo>
                        <a:lnTo>
                          <a:pt x="291" y="0"/>
                        </a:lnTo>
                        <a:lnTo>
                          <a:pt x="89" y="23"/>
                        </a:lnTo>
                        <a:lnTo>
                          <a:pt x="51" y="42"/>
                        </a:lnTo>
                        <a:lnTo>
                          <a:pt x="17" y="32"/>
                        </a:lnTo>
                        <a:lnTo>
                          <a:pt x="42" y="319"/>
                        </a:lnTo>
                        <a:lnTo>
                          <a:pt x="36" y="378"/>
                        </a:lnTo>
                        <a:lnTo>
                          <a:pt x="51" y="412"/>
                        </a:lnTo>
                        <a:lnTo>
                          <a:pt x="34" y="477"/>
                        </a:lnTo>
                        <a:lnTo>
                          <a:pt x="11" y="505"/>
                        </a:lnTo>
                        <a:lnTo>
                          <a:pt x="0" y="553"/>
                        </a:lnTo>
                        <a:lnTo>
                          <a:pt x="11" y="566"/>
                        </a:lnTo>
                        <a:close/>
                      </a:path>
                    </a:pathLst>
                  </a:custGeom>
                  <a:grpFill/>
                  <a:ln w="9525">
                    <a:noFill/>
                    <a:round/>
                    <a:headEnd/>
                    <a:tailEnd/>
                  </a:ln>
                </p:spPr>
                <p:txBody>
                  <a:bodyPr/>
                  <a:lstStyle/>
                  <a:p>
                    <a:endParaRPr lang="ko-KR" altLang="en-US" sz="1600"/>
                  </a:p>
                </p:txBody>
              </p:sp>
              <p:sp>
                <p:nvSpPr>
                  <p:cNvPr id="4184" name="Freeform 964">
                    <a:extLst>
                      <a:ext uri="{FF2B5EF4-FFF2-40B4-BE49-F238E27FC236}">
                        <a16:creationId xmlns:a16="http://schemas.microsoft.com/office/drawing/2014/main" id="{57C072DE-9D82-F683-474B-B16CB6BDDE49}"/>
                      </a:ext>
                    </a:extLst>
                  </p:cNvPr>
                  <p:cNvSpPr>
                    <a:spLocks/>
                  </p:cNvSpPr>
                  <p:nvPr/>
                </p:nvSpPr>
                <p:spPr bwMode="auto">
                  <a:xfrm>
                    <a:off x="4151" y="1346"/>
                    <a:ext cx="395" cy="198"/>
                  </a:xfrm>
                  <a:custGeom>
                    <a:avLst/>
                    <a:gdLst>
                      <a:gd name="T0" fmla="*/ 4 w 791"/>
                      <a:gd name="T1" fmla="*/ 375 h 396"/>
                      <a:gd name="T2" fmla="*/ 23 w 791"/>
                      <a:gd name="T3" fmla="*/ 373 h 396"/>
                      <a:gd name="T4" fmla="*/ 29 w 791"/>
                      <a:gd name="T5" fmla="*/ 331 h 396"/>
                      <a:gd name="T6" fmla="*/ 17 w 791"/>
                      <a:gd name="T7" fmla="*/ 329 h 396"/>
                      <a:gd name="T8" fmla="*/ 42 w 791"/>
                      <a:gd name="T9" fmla="*/ 295 h 396"/>
                      <a:gd name="T10" fmla="*/ 91 w 791"/>
                      <a:gd name="T11" fmla="*/ 310 h 396"/>
                      <a:gd name="T12" fmla="*/ 99 w 791"/>
                      <a:gd name="T13" fmla="*/ 262 h 396"/>
                      <a:gd name="T14" fmla="*/ 133 w 791"/>
                      <a:gd name="T15" fmla="*/ 249 h 396"/>
                      <a:gd name="T16" fmla="*/ 128 w 791"/>
                      <a:gd name="T17" fmla="*/ 240 h 396"/>
                      <a:gd name="T18" fmla="*/ 147 w 791"/>
                      <a:gd name="T19" fmla="*/ 194 h 396"/>
                      <a:gd name="T20" fmla="*/ 211 w 791"/>
                      <a:gd name="T21" fmla="*/ 190 h 396"/>
                      <a:gd name="T22" fmla="*/ 264 w 791"/>
                      <a:gd name="T23" fmla="*/ 173 h 396"/>
                      <a:gd name="T24" fmla="*/ 299 w 791"/>
                      <a:gd name="T25" fmla="*/ 150 h 396"/>
                      <a:gd name="T26" fmla="*/ 318 w 791"/>
                      <a:gd name="T27" fmla="*/ 141 h 396"/>
                      <a:gd name="T28" fmla="*/ 361 w 791"/>
                      <a:gd name="T29" fmla="*/ 139 h 396"/>
                      <a:gd name="T30" fmla="*/ 411 w 791"/>
                      <a:gd name="T31" fmla="*/ 57 h 396"/>
                      <a:gd name="T32" fmla="*/ 426 w 791"/>
                      <a:gd name="T33" fmla="*/ 63 h 396"/>
                      <a:gd name="T34" fmla="*/ 464 w 791"/>
                      <a:gd name="T35" fmla="*/ 34 h 396"/>
                      <a:gd name="T36" fmla="*/ 455 w 791"/>
                      <a:gd name="T37" fmla="*/ 13 h 396"/>
                      <a:gd name="T38" fmla="*/ 458 w 791"/>
                      <a:gd name="T39" fmla="*/ 2 h 396"/>
                      <a:gd name="T40" fmla="*/ 493 w 791"/>
                      <a:gd name="T41" fmla="*/ 0 h 396"/>
                      <a:gd name="T42" fmla="*/ 515 w 791"/>
                      <a:gd name="T43" fmla="*/ 8 h 396"/>
                      <a:gd name="T44" fmla="*/ 584 w 791"/>
                      <a:gd name="T45" fmla="*/ 48 h 396"/>
                      <a:gd name="T46" fmla="*/ 633 w 791"/>
                      <a:gd name="T47" fmla="*/ 46 h 396"/>
                      <a:gd name="T48" fmla="*/ 656 w 791"/>
                      <a:gd name="T49" fmla="*/ 31 h 396"/>
                      <a:gd name="T50" fmla="*/ 711 w 791"/>
                      <a:gd name="T51" fmla="*/ 65 h 396"/>
                      <a:gd name="T52" fmla="*/ 728 w 791"/>
                      <a:gd name="T53" fmla="*/ 129 h 396"/>
                      <a:gd name="T54" fmla="*/ 791 w 791"/>
                      <a:gd name="T55" fmla="*/ 175 h 396"/>
                      <a:gd name="T56" fmla="*/ 761 w 791"/>
                      <a:gd name="T57" fmla="*/ 211 h 396"/>
                      <a:gd name="T58" fmla="*/ 707 w 791"/>
                      <a:gd name="T59" fmla="*/ 262 h 396"/>
                      <a:gd name="T60" fmla="*/ 706 w 791"/>
                      <a:gd name="T61" fmla="*/ 274 h 396"/>
                      <a:gd name="T62" fmla="*/ 628 w 791"/>
                      <a:gd name="T63" fmla="*/ 323 h 396"/>
                      <a:gd name="T64" fmla="*/ 190 w 791"/>
                      <a:gd name="T65" fmla="*/ 365 h 396"/>
                      <a:gd name="T66" fmla="*/ 143 w 791"/>
                      <a:gd name="T67" fmla="*/ 361 h 396"/>
                      <a:gd name="T68" fmla="*/ 145 w 791"/>
                      <a:gd name="T69" fmla="*/ 384 h 396"/>
                      <a:gd name="T70" fmla="*/ 0 w 791"/>
                      <a:gd name="T71" fmla="*/ 396 h 396"/>
                      <a:gd name="T72" fmla="*/ 4 w 791"/>
                      <a:gd name="T73" fmla="*/ 375 h 396"/>
                      <a:gd name="T74" fmla="*/ 4 w 791"/>
                      <a:gd name="T75" fmla="*/ 375 h 3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1"/>
                      <a:gd name="T115" fmla="*/ 0 h 396"/>
                      <a:gd name="T116" fmla="*/ 791 w 791"/>
                      <a:gd name="T117" fmla="*/ 396 h 3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1" h="396">
                        <a:moveTo>
                          <a:pt x="4" y="375"/>
                        </a:moveTo>
                        <a:lnTo>
                          <a:pt x="23" y="373"/>
                        </a:lnTo>
                        <a:lnTo>
                          <a:pt x="29" y="331"/>
                        </a:lnTo>
                        <a:lnTo>
                          <a:pt x="17" y="329"/>
                        </a:lnTo>
                        <a:lnTo>
                          <a:pt x="42" y="295"/>
                        </a:lnTo>
                        <a:lnTo>
                          <a:pt x="91" y="310"/>
                        </a:lnTo>
                        <a:lnTo>
                          <a:pt x="99" y="262"/>
                        </a:lnTo>
                        <a:lnTo>
                          <a:pt x="133" y="249"/>
                        </a:lnTo>
                        <a:lnTo>
                          <a:pt x="128" y="240"/>
                        </a:lnTo>
                        <a:lnTo>
                          <a:pt x="147" y="194"/>
                        </a:lnTo>
                        <a:lnTo>
                          <a:pt x="211" y="190"/>
                        </a:lnTo>
                        <a:lnTo>
                          <a:pt x="264" y="173"/>
                        </a:lnTo>
                        <a:lnTo>
                          <a:pt x="299" y="150"/>
                        </a:lnTo>
                        <a:lnTo>
                          <a:pt x="318" y="141"/>
                        </a:lnTo>
                        <a:lnTo>
                          <a:pt x="361" y="139"/>
                        </a:lnTo>
                        <a:lnTo>
                          <a:pt x="411" y="57"/>
                        </a:lnTo>
                        <a:lnTo>
                          <a:pt x="426" y="63"/>
                        </a:lnTo>
                        <a:lnTo>
                          <a:pt x="464" y="34"/>
                        </a:lnTo>
                        <a:lnTo>
                          <a:pt x="455" y="13"/>
                        </a:lnTo>
                        <a:lnTo>
                          <a:pt x="458" y="2"/>
                        </a:lnTo>
                        <a:lnTo>
                          <a:pt x="493" y="0"/>
                        </a:lnTo>
                        <a:lnTo>
                          <a:pt x="515" y="8"/>
                        </a:lnTo>
                        <a:lnTo>
                          <a:pt x="584" y="48"/>
                        </a:lnTo>
                        <a:lnTo>
                          <a:pt x="633" y="46"/>
                        </a:lnTo>
                        <a:lnTo>
                          <a:pt x="656" y="31"/>
                        </a:lnTo>
                        <a:lnTo>
                          <a:pt x="711" y="65"/>
                        </a:lnTo>
                        <a:lnTo>
                          <a:pt x="728" y="129"/>
                        </a:lnTo>
                        <a:lnTo>
                          <a:pt x="791" y="175"/>
                        </a:lnTo>
                        <a:lnTo>
                          <a:pt x="761" y="211"/>
                        </a:lnTo>
                        <a:lnTo>
                          <a:pt x="707" y="262"/>
                        </a:lnTo>
                        <a:lnTo>
                          <a:pt x="706" y="274"/>
                        </a:lnTo>
                        <a:lnTo>
                          <a:pt x="628" y="323"/>
                        </a:lnTo>
                        <a:lnTo>
                          <a:pt x="190" y="365"/>
                        </a:lnTo>
                        <a:lnTo>
                          <a:pt x="143" y="361"/>
                        </a:lnTo>
                        <a:lnTo>
                          <a:pt x="145" y="384"/>
                        </a:lnTo>
                        <a:lnTo>
                          <a:pt x="0" y="396"/>
                        </a:lnTo>
                        <a:lnTo>
                          <a:pt x="4" y="375"/>
                        </a:lnTo>
                        <a:close/>
                      </a:path>
                    </a:pathLst>
                  </a:custGeom>
                  <a:grpFill/>
                  <a:ln w="9525">
                    <a:noFill/>
                    <a:round/>
                    <a:headEnd/>
                    <a:tailEnd/>
                  </a:ln>
                </p:spPr>
                <p:txBody>
                  <a:bodyPr/>
                  <a:lstStyle/>
                  <a:p>
                    <a:endParaRPr lang="ko-KR" altLang="en-US" sz="1600"/>
                  </a:p>
                </p:txBody>
              </p:sp>
              <p:sp>
                <p:nvSpPr>
                  <p:cNvPr id="4185" name="Freeform 965">
                    <a:extLst>
                      <a:ext uri="{FF2B5EF4-FFF2-40B4-BE49-F238E27FC236}">
                        <a16:creationId xmlns:a16="http://schemas.microsoft.com/office/drawing/2014/main" id="{1F42356E-6519-76F8-8BEF-308BF79AE7BD}"/>
                      </a:ext>
                    </a:extLst>
                  </p:cNvPr>
                  <p:cNvSpPr>
                    <a:spLocks/>
                  </p:cNvSpPr>
                  <p:nvPr/>
                </p:nvSpPr>
                <p:spPr bwMode="auto">
                  <a:xfrm>
                    <a:off x="4107" y="1493"/>
                    <a:ext cx="466" cy="154"/>
                  </a:xfrm>
                  <a:custGeom>
                    <a:avLst/>
                    <a:gdLst>
                      <a:gd name="T0" fmla="*/ 17 w 931"/>
                      <a:gd name="T1" fmla="*/ 253 h 308"/>
                      <a:gd name="T2" fmla="*/ 11 w 931"/>
                      <a:gd name="T3" fmla="*/ 249 h 308"/>
                      <a:gd name="T4" fmla="*/ 38 w 931"/>
                      <a:gd name="T5" fmla="*/ 228 h 308"/>
                      <a:gd name="T6" fmla="*/ 64 w 931"/>
                      <a:gd name="T7" fmla="*/ 180 h 308"/>
                      <a:gd name="T8" fmla="*/ 55 w 931"/>
                      <a:gd name="T9" fmla="*/ 169 h 308"/>
                      <a:gd name="T10" fmla="*/ 68 w 931"/>
                      <a:gd name="T11" fmla="*/ 146 h 308"/>
                      <a:gd name="T12" fmla="*/ 68 w 931"/>
                      <a:gd name="T13" fmla="*/ 120 h 308"/>
                      <a:gd name="T14" fmla="*/ 87 w 931"/>
                      <a:gd name="T15" fmla="*/ 101 h 308"/>
                      <a:gd name="T16" fmla="*/ 232 w 931"/>
                      <a:gd name="T17" fmla="*/ 89 h 308"/>
                      <a:gd name="T18" fmla="*/ 230 w 931"/>
                      <a:gd name="T19" fmla="*/ 66 h 308"/>
                      <a:gd name="T20" fmla="*/ 277 w 931"/>
                      <a:gd name="T21" fmla="*/ 70 h 308"/>
                      <a:gd name="T22" fmla="*/ 715 w 931"/>
                      <a:gd name="T23" fmla="*/ 28 h 308"/>
                      <a:gd name="T24" fmla="*/ 931 w 931"/>
                      <a:gd name="T25" fmla="*/ 0 h 308"/>
                      <a:gd name="T26" fmla="*/ 893 w 931"/>
                      <a:gd name="T27" fmla="*/ 74 h 308"/>
                      <a:gd name="T28" fmla="*/ 834 w 931"/>
                      <a:gd name="T29" fmla="*/ 87 h 308"/>
                      <a:gd name="T30" fmla="*/ 806 w 931"/>
                      <a:gd name="T31" fmla="*/ 125 h 308"/>
                      <a:gd name="T32" fmla="*/ 699 w 931"/>
                      <a:gd name="T33" fmla="*/ 186 h 308"/>
                      <a:gd name="T34" fmla="*/ 694 w 931"/>
                      <a:gd name="T35" fmla="*/ 209 h 308"/>
                      <a:gd name="T36" fmla="*/ 667 w 931"/>
                      <a:gd name="T37" fmla="*/ 222 h 308"/>
                      <a:gd name="T38" fmla="*/ 667 w 931"/>
                      <a:gd name="T39" fmla="*/ 253 h 308"/>
                      <a:gd name="T40" fmla="*/ 523 w 931"/>
                      <a:gd name="T41" fmla="*/ 270 h 308"/>
                      <a:gd name="T42" fmla="*/ 234 w 931"/>
                      <a:gd name="T43" fmla="*/ 294 h 308"/>
                      <a:gd name="T44" fmla="*/ 0 w 931"/>
                      <a:gd name="T45" fmla="*/ 308 h 308"/>
                      <a:gd name="T46" fmla="*/ 17 w 931"/>
                      <a:gd name="T47" fmla="*/ 253 h 308"/>
                      <a:gd name="T48" fmla="*/ 17 w 931"/>
                      <a:gd name="T49" fmla="*/ 253 h 3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1"/>
                      <a:gd name="T76" fmla="*/ 0 h 308"/>
                      <a:gd name="T77" fmla="*/ 931 w 931"/>
                      <a:gd name="T78" fmla="*/ 308 h 3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1" h="308">
                        <a:moveTo>
                          <a:pt x="17" y="253"/>
                        </a:moveTo>
                        <a:lnTo>
                          <a:pt x="11" y="249"/>
                        </a:lnTo>
                        <a:lnTo>
                          <a:pt x="38" y="228"/>
                        </a:lnTo>
                        <a:lnTo>
                          <a:pt x="64" y="180"/>
                        </a:lnTo>
                        <a:lnTo>
                          <a:pt x="55" y="169"/>
                        </a:lnTo>
                        <a:lnTo>
                          <a:pt x="68" y="146"/>
                        </a:lnTo>
                        <a:lnTo>
                          <a:pt x="68" y="120"/>
                        </a:lnTo>
                        <a:lnTo>
                          <a:pt x="87" y="101"/>
                        </a:lnTo>
                        <a:lnTo>
                          <a:pt x="232" y="89"/>
                        </a:lnTo>
                        <a:lnTo>
                          <a:pt x="230" y="66"/>
                        </a:lnTo>
                        <a:lnTo>
                          <a:pt x="277" y="70"/>
                        </a:lnTo>
                        <a:lnTo>
                          <a:pt x="715" y="28"/>
                        </a:lnTo>
                        <a:lnTo>
                          <a:pt x="931" y="0"/>
                        </a:lnTo>
                        <a:lnTo>
                          <a:pt x="893" y="74"/>
                        </a:lnTo>
                        <a:lnTo>
                          <a:pt x="834" y="87"/>
                        </a:lnTo>
                        <a:lnTo>
                          <a:pt x="806" y="125"/>
                        </a:lnTo>
                        <a:lnTo>
                          <a:pt x="699" y="186"/>
                        </a:lnTo>
                        <a:lnTo>
                          <a:pt x="694" y="209"/>
                        </a:lnTo>
                        <a:lnTo>
                          <a:pt x="667" y="222"/>
                        </a:lnTo>
                        <a:lnTo>
                          <a:pt x="667" y="253"/>
                        </a:lnTo>
                        <a:lnTo>
                          <a:pt x="523" y="270"/>
                        </a:lnTo>
                        <a:lnTo>
                          <a:pt x="234" y="294"/>
                        </a:lnTo>
                        <a:lnTo>
                          <a:pt x="0" y="308"/>
                        </a:lnTo>
                        <a:lnTo>
                          <a:pt x="17" y="253"/>
                        </a:lnTo>
                        <a:close/>
                      </a:path>
                    </a:pathLst>
                  </a:custGeom>
                  <a:grpFill/>
                  <a:ln w="9525">
                    <a:noFill/>
                    <a:round/>
                    <a:headEnd/>
                    <a:tailEnd/>
                  </a:ln>
                </p:spPr>
                <p:txBody>
                  <a:bodyPr/>
                  <a:lstStyle/>
                  <a:p>
                    <a:endParaRPr lang="ko-KR" altLang="en-US" sz="1600"/>
                  </a:p>
                </p:txBody>
              </p:sp>
              <p:sp>
                <p:nvSpPr>
                  <p:cNvPr id="4186" name="Freeform 966">
                    <a:extLst>
                      <a:ext uri="{FF2B5EF4-FFF2-40B4-BE49-F238E27FC236}">
                        <a16:creationId xmlns:a16="http://schemas.microsoft.com/office/drawing/2014/main" id="{D90EF4E8-5FB3-5502-2F4C-22EC7D2796B5}"/>
                      </a:ext>
                    </a:extLst>
                  </p:cNvPr>
                  <p:cNvSpPr>
                    <a:spLocks/>
                  </p:cNvSpPr>
                  <p:nvPr/>
                </p:nvSpPr>
                <p:spPr bwMode="auto">
                  <a:xfrm>
                    <a:off x="4043" y="1641"/>
                    <a:ext cx="194" cy="327"/>
                  </a:xfrm>
                  <a:custGeom>
                    <a:avLst/>
                    <a:gdLst>
                      <a:gd name="T0" fmla="*/ 27 w 388"/>
                      <a:gd name="T1" fmla="*/ 457 h 654"/>
                      <a:gd name="T2" fmla="*/ 65 w 388"/>
                      <a:gd name="T3" fmla="*/ 407 h 654"/>
                      <a:gd name="T4" fmla="*/ 54 w 388"/>
                      <a:gd name="T5" fmla="*/ 394 h 654"/>
                      <a:gd name="T6" fmla="*/ 38 w 388"/>
                      <a:gd name="T7" fmla="*/ 287 h 654"/>
                      <a:gd name="T8" fmla="*/ 33 w 388"/>
                      <a:gd name="T9" fmla="*/ 215 h 654"/>
                      <a:gd name="T10" fmla="*/ 59 w 388"/>
                      <a:gd name="T11" fmla="*/ 135 h 654"/>
                      <a:gd name="T12" fmla="*/ 101 w 388"/>
                      <a:gd name="T13" fmla="*/ 80 h 654"/>
                      <a:gd name="T14" fmla="*/ 97 w 388"/>
                      <a:gd name="T15" fmla="*/ 65 h 654"/>
                      <a:gd name="T16" fmla="*/ 128 w 388"/>
                      <a:gd name="T17" fmla="*/ 14 h 654"/>
                      <a:gd name="T18" fmla="*/ 362 w 388"/>
                      <a:gd name="T19" fmla="*/ 0 h 654"/>
                      <a:gd name="T20" fmla="*/ 373 w 388"/>
                      <a:gd name="T21" fmla="*/ 12 h 654"/>
                      <a:gd name="T22" fmla="*/ 362 w 388"/>
                      <a:gd name="T23" fmla="*/ 419 h 654"/>
                      <a:gd name="T24" fmla="*/ 388 w 388"/>
                      <a:gd name="T25" fmla="*/ 614 h 654"/>
                      <a:gd name="T26" fmla="*/ 379 w 388"/>
                      <a:gd name="T27" fmla="*/ 624 h 654"/>
                      <a:gd name="T28" fmla="*/ 329 w 388"/>
                      <a:gd name="T29" fmla="*/ 612 h 654"/>
                      <a:gd name="T30" fmla="*/ 253 w 388"/>
                      <a:gd name="T31" fmla="*/ 654 h 654"/>
                      <a:gd name="T32" fmla="*/ 215 w 388"/>
                      <a:gd name="T33" fmla="*/ 592 h 654"/>
                      <a:gd name="T34" fmla="*/ 221 w 388"/>
                      <a:gd name="T35" fmla="*/ 546 h 654"/>
                      <a:gd name="T36" fmla="*/ 0 w 388"/>
                      <a:gd name="T37" fmla="*/ 555 h 654"/>
                      <a:gd name="T38" fmla="*/ 27 w 388"/>
                      <a:gd name="T39" fmla="*/ 457 h 654"/>
                      <a:gd name="T40" fmla="*/ 27 w 388"/>
                      <a:gd name="T41" fmla="*/ 457 h 6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8"/>
                      <a:gd name="T64" fmla="*/ 0 h 654"/>
                      <a:gd name="T65" fmla="*/ 388 w 388"/>
                      <a:gd name="T66" fmla="*/ 654 h 6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8" h="654">
                        <a:moveTo>
                          <a:pt x="27" y="457"/>
                        </a:moveTo>
                        <a:lnTo>
                          <a:pt x="65" y="407"/>
                        </a:lnTo>
                        <a:lnTo>
                          <a:pt x="54" y="394"/>
                        </a:lnTo>
                        <a:lnTo>
                          <a:pt x="38" y="287"/>
                        </a:lnTo>
                        <a:lnTo>
                          <a:pt x="33" y="215"/>
                        </a:lnTo>
                        <a:lnTo>
                          <a:pt x="59" y="135"/>
                        </a:lnTo>
                        <a:lnTo>
                          <a:pt x="101" y="80"/>
                        </a:lnTo>
                        <a:lnTo>
                          <a:pt x="97" y="65"/>
                        </a:lnTo>
                        <a:lnTo>
                          <a:pt x="128" y="14"/>
                        </a:lnTo>
                        <a:lnTo>
                          <a:pt x="362" y="0"/>
                        </a:lnTo>
                        <a:lnTo>
                          <a:pt x="373" y="12"/>
                        </a:lnTo>
                        <a:lnTo>
                          <a:pt x="362" y="419"/>
                        </a:lnTo>
                        <a:lnTo>
                          <a:pt x="388" y="614"/>
                        </a:lnTo>
                        <a:lnTo>
                          <a:pt x="379" y="624"/>
                        </a:lnTo>
                        <a:lnTo>
                          <a:pt x="329" y="612"/>
                        </a:lnTo>
                        <a:lnTo>
                          <a:pt x="253" y="654"/>
                        </a:lnTo>
                        <a:lnTo>
                          <a:pt x="215" y="592"/>
                        </a:lnTo>
                        <a:lnTo>
                          <a:pt x="221" y="546"/>
                        </a:lnTo>
                        <a:lnTo>
                          <a:pt x="0" y="555"/>
                        </a:lnTo>
                        <a:lnTo>
                          <a:pt x="27" y="457"/>
                        </a:lnTo>
                        <a:close/>
                      </a:path>
                    </a:pathLst>
                  </a:custGeom>
                  <a:grpFill/>
                  <a:ln w="9525">
                    <a:noFill/>
                    <a:round/>
                    <a:headEnd/>
                    <a:tailEnd/>
                  </a:ln>
                </p:spPr>
                <p:txBody>
                  <a:bodyPr/>
                  <a:lstStyle/>
                  <a:p>
                    <a:endParaRPr lang="ko-KR" altLang="en-US" sz="1600"/>
                  </a:p>
                </p:txBody>
              </p:sp>
              <p:sp>
                <p:nvSpPr>
                  <p:cNvPr id="4187" name="Freeform 967">
                    <a:extLst>
                      <a:ext uri="{FF2B5EF4-FFF2-40B4-BE49-F238E27FC236}">
                        <a16:creationId xmlns:a16="http://schemas.microsoft.com/office/drawing/2014/main" id="{F98898ED-D4B5-F307-57F7-7693E768C27C}"/>
                      </a:ext>
                    </a:extLst>
                  </p:cNvPr>
                  <p:cNvSpPr>
                    <a:spLocks/>
                  </p:cNvSpPr>
                  <p:nvPr/>
                </p:nvSpPr>
                <p:spPr bwMode="auto">
                  <a:xfrm>
                    <a:off x="4224" y="1628"/>
                    <a:ext cx="208" cy="330"/>
                  </a:xfrm>
                  <a:custGeom>
                    <a:avLst/>
                    <a:gdLst>
                      <a:gd name="T0" fmla="*/ 11 w 416"/>
                      <a:gd name="T1" fmla="*/ 36 h 659"/>
                      <a:gd name="T2" fmla="*/ 0 w 416"/>
                      <a:gd name="T3" fmla="*/ 443 h 659"/>
                      <a:gd name="T4" fmla="*/ 26 w 416"/>
                      <a:gd name="T5" fmla="*/ 638 h 659"/>
                      <a:gd name="T6" fmla="*/ 55 w 416"/>
                      <a:gd name="T7" fmla="*/ 646 h 659"/>
                      <a:gd name="T8" fmla="*/ 81 w 416"/>
                      <a:gd name="T9" fmla="*/ 631 h 659"/>
                      <a:gd name="T10" fmla="*/ 97 w 416"/>
                      <a:gd name="T11" fmla="*/ 646 h 659"/>
                      <a:gd name="T12" fmla="*/ 74 w 416"/>
                      <a:gd name="T13" fmla="*/ 659 h 659"/>
                      <a:gd name="T14" fmla="*/ 131 w 416"/>
                      <a:gd name="T15" fmla="*/ 644 h 659"/>
                      <a:gd name="T16" fmla="*/ 142 w 416"/>
                      <a:gd name="T17" fmla="*/ 627 h 659"/>
                      <a:gd name="T18" fmla="*/ 135 w 416"/>
                      <a:gd name="T19" fmla="*/ 616 h 659"/>
                      <a:gd name="T20" fmla="*/ 138 w 416"/>
                      <a:gd name="T21" fmla="*/ 598 h 659"/>
                      <a:gd name="T22" fmla="*/ 112 w 416"/>
                      <a:gd name="T23" fmla="*/ 574 h 659"/>
                      <a:gd name="T24" fmla="*/ 112 w 416"/>
                      <a:gd name="T25" fmla="*/ 553 h 659"/>
                      <a:gd name="T26" fmla="*/ 416 w 416"/>
                      <a:gd name="T27" fmla="*/ 526 h 659"/>
                      <a:gd name="T28" fmla="*/ 391 w 416"/>
                      <a:gd name="T29" fmla="*/ 422 h 659"/>
                      <a:gd name="T30" fmla="*/ 406 w 416"/>
                      <a:gd name="T31" fmla="*/ 359 h 659"/>
                      <a:gd name="T32" fmla="*/ 368 w 416"/>
                      <a:gd name="T33" fmla="*/ 277 h 659"/>
                      <a:gd name="T34" fmla="*/ 289 w 416"/>
                      <a:gd name="T35" fmla="*/ 0 h 659"/>
                      <a:gd name="T36" fmla="*/ 0 w 416"/>
                      <a:gd name="T37" fmla="*/ 24 h 659"/>
                      <a:gd name="T38" fmla="*/ 11 w 416"/>
                      <a:gd name="T39" fmla="*/ 36 h 659"/>
                      <a:gd name="T40" fmla="*/ 11 w 416"/>
                      <a:gd name="T41" fmla="*/ 36 h 6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6"/>
                      <a:gd name="T64" fmla="*/ 0 h 659"/>
                      <a:gd name="T65" fmla="*/ 416 w 416"/>
                      <a:gd name="T66" fmla="*/ 659 h 6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6" h="659">
                        <a:moveTo>
                          <a:pt x="11" y="36"/>
                        </a:moveTo>
                        <a:lnTo>
                          <a:pt x="0" y="443"/>
                        </a:lnTo>
                        <a:lnTo>
                          <a:pt x="26" y="638"/>
                        </a:lnTo>
                        <a:lnTo>
                          <a:pt x="55" y="646"/>
                        </a:lnTo>
                        <a:lnTo>
                          <a:pt x="81" y="631"/>
                        </a:lnTo>
                        <a:lnTo>
                          <a:pt x="97" y="646"/>
                        </a:lnTo>
                        <a:lnTo>
                          <a:pt x="74" y="659"/>
                        </a:lnTo>
                        <a:lnTo>
                          <a:pt x="131" y="644"/>
                        </a:lnTo>
                        <a:lnTo>
                          <a:pt x="142" y="627"/>
                        </a:lnTo>
                        <a:lnTo>
                          <a:pt x="135" y="616"/>
                        </a:lnTo>
                        <a:lnTo>
                          <a:pt x="138" y="598"/>
                        </a:lnTo>
                        <a:lnTo>
                          <a:pt x="112" y="574"/>
                        </a:lnTo>
                        <a:lnTo>
                          <a:pt x="112" y="553"/>
                        </a:lnTo>
                        <a:lnTo>
                          <a:pt x="416" y="526"/>
                        </a:lnTo>
                        <a:lnTo>
                          <a:pt x="391" y="422"/>
                        </a:lnTo>
                        <a:lnTo>
                          <a:pt x="406" y="359"/>
                        </a:lnTo>
                        <a:lnTo>
                          <a:pt x="368" y="277"/>
                        </a:lnTo>
                        <a:lnTo>
                          <a:pt x="289" y="0"/>
                        </a:lnTo>
                        <a:lnTo>
                          <a:pt x="0" y="24"/>
                        </a:lnTo>
                        <a:lnTo>
                          <a:pt x="11" y="36"/>
                        </a:lnTo>
                        <a:close/>
                      </a:path>
                    </a:pathLst>
                  </a:custGeom>
                  <a:grpFill/>
                  <a:ln w="9525">
                    <a:noFill/>
                    <a:round/>
                    <a:headEnd/>
                    <a:tailEnd/>
                  </a:ln>
                </p:spPr>
                <p:txBody>
                  <a:bodyPr/>
                  <a:lstStyle/>
                  <a:p>
                    <a:endParaRPr lang="ko-KR" altLang="en-US" sz="1600"/>
                  </a:p>
                </p:txBody>
              </p:sp>
              <p:sp>
                <p:nvSpPr>
                  <p:cNvPr id="4190" name="Freeform 968">
                    <a:extLst>
                      <a:ext uri="{FF2B5EF4-FFF2-40B4-BE49-F238E27FC236}">
                        <a16:creationId xmlns:a16="http://schemas.microsoft.com/office/drawing/2014/main" id="{54B8CD51-C641-06C0-E72B-0138DD69F623}"/>
                      </a:ext>
                    </a:extLst>
                  </p:cNvPr>
                  <p:cNvSpPr>
                    <a:spLocks/>
                  </p:cNvSpPr>
                  <p:nvPr/>
                </p:nvSpPr>
                <p:spPr bwMode="auto">
                  <a:xfrm>
                    <a:off x="4368" y="1611"/>
                    <a:ext cx="294" cy="302"/>
                  </a:xfrm>
                  <a:custGeom>
                    <a:avLst/>
                    <a:gdLst>
                      <a:gd name="T0" fmla="*/ 79 w 587"/>
                      <a:gd name="T1" fmla="*/ 312 h 603"/>
                      <a:gd name="T2" fmla="*/ 117 w 587"/>
                      <a:gd name="T3" fmla="*/ 394 h 603"/>
                      <a:gd name="T4" fmla="*/ 102 w 587"/>
                      <a:gd name="T5" fmla="*/ 457 h 603"/>
                      <a:gd name="T6" fmla="*/ 127 w 587"/>
                      <a:gd name="T7" fmla="*/ 561 h 603"/>
                      <a:gd name="T8" fmla="*/ 150 w 587"/>
                      <a:gd name="T9" fmla="*/ 595 h 603"/>
                      <a:gd name="T10" fmla="*/ 464 w 587"/>
                      <a:gd name="T11" fmla="*/ 578 h 603"/>
                      <a:gd name="T12" fmla="*/ 467 w 587"/>
                      <a:gd name="T13" fmla="*/ 599 h 603"/>
                      <a:gd name="T14" fmla="*/ 486 w 587"/>
                      <a:gd name="T15" fmla="*/ 603 h 603"/>
                      <a:gd name="T16" fmla="*/ 479 w 587"/>
                      <a:gd name="T17" fmla="*/ 552 h 603"/>
                      <a:gd name="T18" fmla="*/ 492 w 587"/>
                      <a:gd name="T19" fmla="*/ 538 h 603"/>
                      <a:gd name="T20" fmla="*/ 538 w 587"/>
                      <a:gd name="T21" fmla="*/ 548 h 603"/>
                      <a:gd name="T22" fmla="*/ 545 w 587"/>
                      <a:gd name="T23" fmla="*/ 512 h 603"/>
                      <a:gd name="T24" fmla="*/ 540 w 587"/>
                      <a:gd name="T25" fmla="*/ 464 h 603"/>
                      <a:gd name="T26" fmla="*/ 559 w 587"/>
                      <a:gd name="T27" fmla="*/ 451 h 603"/>
                      <a:gd name="T28" fmla="*/ 587 w 587"/>
                      <a:gd name="T29" fmla="*/ 360 h 603"/>
                      <a:gd name="T30" fmla="*/ 568 w 587"/>
                      <a:gd name="T31" fmla="*/ 356 h 603"/>
                      <a:gd name="T32" fmla="*/ 492 w 587"/>
                      <a:gd name="T33" fmla="*/ 238 h 603"/>
                      <a:gd name="T34" fmla="*/ 327 w 587"/>
                      <a:gd name="T35" fmla="*/ 90 h 603"/>
                      <a:gd name="T36" fmla="*/ 254 w 587"/>
                      <a:gd name="T37" fmla="*/ 44 h 603"/>
                      <a:gd name="T38" fmla="*/ 279 w 587"/>
                      <a:gd name="T39" fmla="*/ 0 h 603"/>
                      <a:gd name="T40" fmla="*/ 144 w 587"/>
                      <a:gd name="T41" fmla="*/ 18 h 603"/>
                      <a:gd name="T42" fmla="*/ 0 w 587"/>
                      <a:gd name="T43" fmla="*/ 35 h 603"/>
                      <a:gd name="T44" fmla="*/ 79 w 587"/>
                      <a:gd name="T45" fmla="*/ 312 h 603"/>
                      <a:gd name="T46" fmla="*/ 79 w 587"/>
                      <a:gd name="T47" fmla="*/ 312 h 6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7"/>
                      <a:gd name="T73" fmla="*/ 0 h 603"/>
                      <a:gd name="T74" fmla="*/ 587 w 587"/>
                      <a:gd name="T75" fmla="*/ 603 h 6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7" h="603">
                        <a:moveTo>
                          <a:pt x="79" y="312"/>
                        </a:moveTo>
                        <a:lnTo>
                          <a:pt x="117" y="394"/>
                        </a:lnTo>
                        <a:lnTo>
                          <a:pt x="102" y="457"/>
                        </a:lnTo>
                        <a:lnTo>
                          <a:pt x="127" y="561"/>
                        </a:lnTo>
                        <a:lnTo>
                          <a:pt x="150" y="595"/>
                        </a:lnTo>
                        <a:lnTo>
                          <a:pt x="464" y="578"/>
                        </a:lnTo>
                        <a:lnTo>
                          <a:pt x="467" y="599"/>
                        </a:lnTo>
                        <a:lnTo>
                          <a:pt x="486" y="603"/>
                        </a:lnTo>
                        <a:lnTo>
                          <a:pt x="479" y="552"/>
                        </a:lnTo>
                        <a:lnTo>
                          <a:pt x="492" y="538"/>
                        </a:lnTo>
                        <a:lnTo>
                          <a:pt x="538" y="548"/>
                        </a:lnTo>
                        <a:lnTo>
                          <a:pt x="545" y="512"/>
                        </a:lnTo>
                        <a:lnTo>
                          <a:pt x="540" y="464"/>
                        </a:lnTo>
                        <a:lnTo>
                          <a:pt x="559" y="451"/>
                        </a:lnTo>
                        <a:lnTo>
                          <a:pt x="587" y="360"/>
                        </a:lnTo>
                        <a:lnTo>
                          <a:pt x="568" y="356"/>
                        </a:lnTo>
                        <a:lnTo>
                          <a:pt x="492" y="238"/>
                        </a:lnTo>
                        <a:lnTo>
                          <a:pt x="327" y="90"/>
                        </a:lnTo>
                        <a:lnTo>
                          <a:pt x="254" y="44"/>
                        </a:lnTo>
                        <a:lnTo>
                          <a:pt x="279" y="0"/>
                        </a:lnTo>
                        <a:lnTo>
                          <a:pt x="144" y="18"/>
                        </a:lnTo>
                        <a:lnTo>
                          <a:pt x="0" y="35"/>
                        </a:lnTo>
                        <a:lnTo>
                          <a:pt x="79" y="312"/>
                        </a:lnTo>
                        <a:close/>
                      </a:path>
                    </a:pathLst>
                  </a:custGeom>
                  <a:grpFill/>
                  <a:ln w="9525">
                    <a:noFill/>
                    <a:round/>
                    <a:headEnd/>
                    <a:tailEnd/>
                  </a:ln>
                </p:spPr>
                <p:txBody>
                  <a:bodyPr/>
                  <a:lstStyle/>
                  <a:p>
                    <a:endParaRPr lang="ko-KR" altLang="en-US" sz="1600"/>
                  </a:p>
                </p:txBody>
              </p:sp>
              <p:sp>
                <p:nvSpPr>
                  <p:cNvPr id="4193" name="Freeform 969">
                    <a:extLst>
                      <a:ext uri="{FF2B5EF4-FFF2-40B4-BE49-F238E27FC236}">
                        <a16:creationId xmlns:a16="http://schemas.microsoft.com/office/drawing/2014/main" id="{FE4AEBA4-30A9-543E-F955-45A48280904D}"/>
                      </a:ext>
                    </a:extLst>
                  </p:cNvPr>
                  <p:cNvSpPr>
                    <a:spLocks/>
                  </p:cNvSpPr>
                  <p:nvPr/>
                </p:nvSpPr>
                <p:spPr bwMode="auto">
                  <a:xfrm>
                    <a:off x="4280" y="1880"/>
                    <a:ext cx="495" cy="366"/>
                  </a:xfrm>
                  <a:custGeom>
                    <a:avLst/>
                    <a:gdLst>
                      <a:gd name="T0" fmla="*/ 0 w 990"/>
                      <a:gd name="T1" fmla="*/ 71 h 732"/>
                      <a:gd name="T2" fmla="*/ 26 w 990"/>
                      <a:gd name="T3" fmla="*/ 95 h 732"/>
                      <a:gd name="T4" fmla="*/ 23 w 990"/>
                      <a:gd name="T5" fmla="*/ 113 h 732"/>
                      <a:gd name="T6" fmla="*/ 30 w 990"/>
                      <a:gd name="T7" fmla="*/ 124 h 732"/>
                      <a:gd name="T8" fmla="*/ 19 w 990"/>
                      <a:gd name="T9" fmla="*/ 141 h 732"/>
                      <a:gd name="T10" fmla="*/ 135 w 990"/>
                      <a:gd name="T11" fmla="*/ 101 h 732"/>
                      <a:gd name="T12" fmla="*/ 283 w 990"/>
                      <a:gd name="T13" fmla="*/ 194 h 732"/>
                      <a:gd name="T14" fmla="*/ 405 w 990"/>
                      <a:gd name="T15" fmla="*/ 130 h 732"/>
                      <a:gd name="T16" fmla="*/ 475 w 990"/>
                      <a:gd name="T17" fmla="*/ 145 h 732"/>
                      <a:gd name="T18" fmla="*/ 564 w 990"/>
                      <a:gd name="T19" fmla="*/ 232 h 732"/>
                      <a:gd name="T20" fmla="*/ 597 w 990"/>
                      <a:gd name="T21" fmla="*/ 232 h 732"/>
                      <a:gd name="T22" fmla="*/ 625 w 990"/>
                      <a:gd name="T23" fmla="*/ 293 h 732"/>
                      <a:gd name="T24" fmla="*/ 618 w 990"/>
                      <a:gd name="T25" fmla="*/ 409 h 732"/>
                      <a:gd name="T26" fmla="*/ 639 w 990"/>
                      <a:gd name="T27" fmla="*/ 422 h 732"/>
                      <a:gd name="T28" fmla="*/ 642 w 990"/>
                      <a:gd name="T29" fmla="*/ 401 h 732"/>
                      <a:gd name="T30" fmla="*/ 671 w 990"/>
                      <a:gd name="T31" fmla="*/ 401 h 732"/>
                      <a:gd name="T32" fmla="*/ 642 w 990"/>
                      <a:gd name="T33" fmla="*/ 457 h 732"/>
                      <a:gd name="T34" fmla="*/ 718 w 990"/>
                      <a:gd name="T35" fmla="*/ 533 h 732"/>
                      <a:gd name="T36" fmla="*/ 730 w 990"/>
                      <a:gd name="T37" fmla="*/ 512 h 732"/>
                      <a:gd name="T38" fmla="*/ 736 w 990"/>
                      <a:gd name="T39" fmla="*/ 565 h 732"/>
                      <a:gd name="T40" fmla="*/ 760 w 990"/>
                      <a:gd name="T41" fmla="*/ 576 h 732"/>
                      <a:gd name="T42" fmla="*/ 787 w 990"/>
                      <a:gd name="T43" fmla="*/ 641 h 732"/>
                      <a:gd name="T44" fmla="*/ 814 w 990"/>
                      <a:gd name="T45" fmla="*/ 641 h 732"/>
                      <a:gd name="T46" fmla="*/ 871 w 990"/>
                      <a:gd name="T47" fmla="*/ 702 h 732"/>
                      <a:gd name="T48" fmla="*/ 903 w 990"/>
                      <a:gd name="T49" fmla="*/ 706 h 732"/>
                      <a:gd name="T50" fmla="*/ 903 w 990"/>
                      <a:gd name="T51" fmla="*/ 715 h 732"/>
                      <a:gd name="T52" fmla="*/ 880 w 990"/>
                      <a:gd name="T53" fmla="*/ 732 h 732"/>
                      <a:gd name="T54" fmla="*/ 931 w 990"/>
                      <a:gd name="T55" fmla="*/ 725 h 732"/>
                      <a:gd name="T56" fmla="*/ 964 w 990"/>
                      <a:gd name="T57" fmla="*/ 711 h 732"/>
                      <a:gd name="T58" fmla="*/ 981 w 990"/>
                      <a:gd name="T59" fmla="*/ 626 h 732"/>
                      <a:gd name="T60" fmla="*/ 990 w 990"/>
                      <a:gd name="T61" fmla="*/ 630 h 732"/>
                      <a:gd name="T62" fmla="*/ 983 w 990"/>
                      <a:gd name="T63" fmla="*/ 512 h 732"/>
                      <a:gd name="T64" fmla="*/ 969 w 990"/>
                      <a:gd name="T65" fmla="*/ 477 h 732"/>
                      <a:gd name="T66" fmla="*/ 863 w 990"/>
                      <a:gd name="T67" fmla="*/ 306 h 732"/>
                      <a:gd name="T68" fmla="*/ 779 w 990"/>
                      <a:gd name="T69" fmla="*/ 145 h 732"/>
                      <a:gd name="T70" fmla="*/ 728 w 990"/>
                      <a:gd name="T71" fmla="*/ 12 h 732"/>
                      <a:gd name="T72" fmla="*/ 715 w 990"/>
                      <a:gd name="T73" fmla="*/ 10 h 732"/>
                      <a:gd name="T74" fmla="*/ 669 w 990"/>
                      <a:gd name="T75" fmla="*/ 0 h 732"/>
                      <a:gd name="T76" fmla="*/ 656 w 990"/>
                      <a:gd name="T77" fmla="*/ 14 h 732"/>
                      <a:gd name="T78" fmla="*/ 663 w 990"/>
                      <a:gd name="T79" fmla="*/ 65 h 732"/>
                      <a:gd name="T80" fmla="*/ 644 w 990"/>
                      <a:gd name="T81" fmla="*/ 61 h 732"/>
                      <a:gd name="T82" fmla="*/ 641 w 990"/>
                      <a:gd name="T83" fmla="*/ 40 h 732"/>
                      <a:gd name="T84" fmla="*/ 327 w 990"/>
                      <a:gd name="T85" fmla="*/ 57 h 732"/>
                      <a:gd name="T86" fmla="*/ 304 w 990"/>
                      <a:gd name="T87" fmla="*/ 23 h 732"/>
                      <a:gd name="T88" fmla="*/ 0 w 990"/>
                      <a:gd name="T89" fmla="*/ 50 h 732"/>
                      <a:gd name="T90" fmla="*/ 0 w 990"/>
                      <a:gd name="T91" fmla="*/ 71 h 732"/>
                      <a:gd name="T92" fmla="*/ 0 w 990"/>
                      <a:gd name="T93" fmla="*/ 71 h 7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732"/>
                      <a:gd name="T143" fmla="*/ 990 w 990"/>
                      <a:gd name="T144" fmla="*/ 732 h 7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732">
                        <a:moveTo>
                          <a:pt x="0" y="71"/>
                        </a:moveTo>
                        <a:lnTo>
                          <a:pt x="26" y="95"/>
                        </a:lnTo>
                        <a:lnTo>
                          <a:pt x="23" y="113"/>
                        </a:lnTo>
                        <a:lnTo>
                          <a:pt x="30" y="124"/>
                        </a:lnTo>
                        <a:lnTo>
                          <a:pt x="19" y="141"/>
                        </a:lnTo>
                        <a:lnTo>
                          <a:pt x="135" y="101"/>
                        </a:lnTo>
                        <a:lnTo>
                          <a:pt x="283" y="194"/>
                        </a:lnTo>
                        <a:lnTo>
                          <a:pt x="405" y="130"/>
                        </a:lnTo>
                        <a:lnTo>
                          <a:pt x="475" y="145"/>
                        </a:lnTo>
                        <a:lnTo>
                          <a:pt x="564" y="232"/>
                        </a:lnTo>
                        <a:lnTo>
                          <a:pt x="597" y="232"/>
                        </a:lnTo>
                        <a:lnTo>
                          <a:pt x="625" y="293"/>
                        </a:lnTo>
                        <a:lnTo>
                          <a:pt x="618" y="409"/>
                        </a:lnTo>
                        <a:lnTo>
                          <a:pt x="639" y="422"/>
                        </a:lnTo>
                        <a:lnTo>
                          <a:pt x="642" y="401"/>
                        </a:lnTo>
                        <a:lnTo>
                          <a:pt x="671" y="401"/>
                        </a:lnTo>
                        <a:lnTo>
                          <a:pt x="642" y="457"/>
                        </a:lnTo>
                        <a:lnTo>
                          <a:pt x="718" y="533"/>
                        </a:lnTo>
                        <a:lnTo>
                          <a:pt x="730" y="512"/>
                        </a:lnTo>
                        <a:lnTo>
                          <a:pt x="736" y="565"/>
                        </a:lnTo>
                        <a:lnTo>
                          <a:pt x="760" y="576"/>
                        </a:lnTo>
                        <a:lnTo>
                          <a:pt x="787" y="641"/>
                        </a:lnTo>
                        <a:lnTo>
                          <a:pt x="814" y="641"/>
                        </a:lnTo>
                        <a:lnTo>
                          <a:pt x="871" y="702"/>
                        </a:lnTo>
                        <a:lnTo>
                          <a:pt x="903" y="706"/>
                        </a:lnTo>
                        <a:lnTo>
                          <a:pt x="903" y="715"/>
                        </a:lnTo>
                        <a:lnTo>
                          <a:pt x="880" y="732"/>
                        </a:lnTo>
                        <a:lnTo>
                          <a:pt x="931" y="725"/>
                        </a:lnTo>
                        <a:lnTo>
                          <a:pt x="964" y="711"/>
                        </a:lnTo>
                        <a:lnTo>
                          <a:pt x="981" y="626"/>
                        </a:lnTo>
                        <a:lnTo>
                          <a:pt x="990" y="630"/>
                        </a:lnTo>
                        <a:lnTo>
                          <a:pt x="983" y="512"/>
                        </a:lnTo>
                        <a:lnTo>
                          <a:pt x="969" y="477"/>
                        </a:lnTo>
                        <a:lnTo>
                          <a:pt x="863" y="306"/>
                        </a:lnTo>
                        <a:lnTo>
                          <a:pt x="779" y="145"/>
                        </a:lnTo>
                        <a:lnTo>
                          <a:pt x="728" y="12"/>
                        </a:lnTo>
                        <a:lnTo>
                          <a:pt x="715" y="10"/>
                        </a:lnTo>
                        <a:lnTo>
                          <a:pt x="669" y="0"/>
                        </a:lnTo>
                        <a:lnTo>
                          <a:pt x="656" y="14"/>
                        </a:lnTo>
                        <a:lnTo>
                          <a:pt x="663" y="65"/>
                        </a:lnTo>
                        <a:lnTo>
                          <a:pt x="644" y="61"/>
                        </a:lnTo>
                        <a:lnTo>
                          <a:pt x="641" y="40"/>
                        </a:lnTo>
                        <a:lnTo>
                          <a:pt x="327" y="57"/>
                        </a:lnTo>
                        <a:lnTo>
                          <a:pt x="304" y="23"/>
                        </a:lnTo>
                        <a:lnTo>
                          <a:pt x="0" y="50"/>
                        </a:lnTo>
                        <a:lnTo>
                          <a:pt x="0" y="71"/>
                        </a:lnTo>
                        <a:close/>
                      </a:path>
                    </a:pathLst>
                  </a:custGeom>
                  <a:grpFill/>
                  <a:ln w="9525">
                    <a:noFill/>
                    <a:round/>
                    <a:headEnd/>
                    <a:tailEnd/>
                  </a:ln>
                </p:spPr>
                <p:txBody>
                  <a:bodyPr/>
                  <a:lstStyle/>
                  <a:p>
                    <a:endParaRPr lang="ko-KR" altLang="en-US" sz="1600"/>
                  </a:p>
                </p:txBody>
              </p:sp>
              <p:sp>
                <p:nvSpPr>
                  <p:cNvPr id="4200" name="Freeform 970">
                    <a:extLst>
                      <a:ext uri="{FF2B5EF4-FFF2-40B4-BE49-F238E27FC236}">
                        <a16:creationId xmlns:a16="http://schemas.microsoft.com/office/drawing/2014/main" id="{0D39971A-09D0-CEF5-DE1C-314D24165A8B}"/>
                      </a:ext>
                    </a:extLst>
                  </p:cNvPr>
                  <p:cNvSpPr>
                    <a:spLocks/>
                  </p:cNvSpPr>
                  <p:nvPr/>
                </p:nvSpPr>
                <p:spPr bwMode="auto">
                  <a:xfrm>
                    <a:off x="4361" y="1127"/>
                    <a:ext cx="229" cy="251"/>
                  </a:xfrm>
                  <a:custGeom>
                    <a:avLst/>
                    <a:gdLst>
                      <a:gd name="T0" fmla="*/ 0 w 459"/>
                      <a:gd name="T1" fmla="*/ 91 h 504"/>
                      <a:gd name="T2" fmla="*/ 38 w 459"/>
                      <a:gd name="T3" fmla="*/ 441 h 504"/>
                      <a:gd name="T4" fmla="*/ 95 w 459"/>
                      <a:gd name="T5" fmla="*/ 447 h 504"/>
                      <a:gd name="T6" fmla="*/ 164 w 459"/>
                      <a:gd name="T7" fmla="*/ 487 h 504"/>
                      <a:gd name="T8" fmla="*/ 213 w 459"/>
                      <a:gd name="T9" fmla="*/ 485 h 504"/>
                      <a:gd name="T10" fmla="*/ 236 w 459"/>
                      <a:gd name="T11" fmla="*/ 470 h 504"/>
                      <a:gd name="T12" fmla="*/ 291 w 459"/>
                      <a:gd name="T13" fmla="*/ 504 h 504"/>
                      <a:gd name="T14" fmla="*/ 324 w 459"/>
                      <a:gd name="T15" fmla="*/ 475 h 504"/>
                      <a:gd name="T16" fmla="*/ 331 w 459"/>
                      <a:gd name="T17" fmla="*/ 420 h 504"/>
                      <a:gd name="T18" fmla="*/ 352 w 459"/>
                      <a:gd name="T19" fmla="*/ 432 h 504"/>
                      <a:gd name="T20" fmla="*/ 364 w 459"/>
                      <a:gd name="T21" fmla="*/ 386 h 504"/>
                      <a:gd name="T22" fmla="*/ 440 w 459"/>
                      <a:gd name="T23" fmla="*/ 319 h 504"/>
                      <a:gd name="T24" fmla="*/ 453 w 459"/>
                      <a:gd name="T25" fmla="*/ 211 h 504"/>
                      <a:gd name="T26" fmla="*/ 443 w 459"/>
                      <a:gd name="T27" fmla="*/ 188 h 504"/>
                      <a:gd name="T28" fmla="*/ 459 w 459"/>
                      <a:gd name="T29" fmla="*/ 177 h 504"/>
                      <a:gd name="T30" fmla="*/ 430 w 459"/>
                      <a:gd name="T31" fmla="*/ 0 h 504"/>
                      <a:gd name="T32" fmla="*/ 352 w 459"/>
                      <a:gd name="T33" fmla="*/ 40 h 504"/>
                      <a:gd name="T34" fmla="*/ 312 w 459"/>
                      <a:gd name="T35" fmla="*/ 82 h 504"/>
                      <a:gd name="T36" fmla="*/ 284 w 459"/>
                      <a:gd name="T37" fmla="*/ 84 h 504"/>
                      <a:gd name="T38" fmla="*/ 240 w 459"/>
                      <a:gd name="T39" fmla="*/ 107 h 504"/>
                      <a:gd name="T40" fmla="*/ 139 w 459"/>
                      <a:gd name="T41" fmla="*/ 72 h 504"/>
                      <a:gd name="T42" fmla="*/ 0 w 459"/>
                      <a:gd name="T43" fmla="*/ 91 h 504"/>
                      <a:gd name="T44" fmla="*/ 0 w 459"/>
                      <a:gd name="T45" fmla="*/ 91 h 5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9"/>
                      <a:gd name="T70" fmla="*/ 0 h 504"/>
                      <a:gd name="T71" fmla="*/ 459 w 459"/>
                      <a:gd name="T72" fmla="*/ 504 h 5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9" h="504">
                        <a:moveTo>
                          <a:pt x="0" y="91"/>
                        </a:moveTo>
                        <a:lnTo>
                          <a:pt x="38" y="441"/>
                        </a:lnTo>
                        <a:lnTo>
                          <a:pt x="95" y="447"/>
                        </a:lnTo>
                        <a:lnTo>
                          <a:pt x="164" y="487"/>
                        </a:lnTo>
                        <a:lnTo>
                          <a:pt x="213" y="485"/>
                        </a:lnTo>
                        <a:lnTo>
                          <a:pt x="236" y="470"/>
                        </a:lnTo>
                        <a:lnTo>
                          <a:pt x="291" y="504"/>
                        </a:lnTo>
                        <a:lnTo>
                          <a:pt x="324" y="475"/>
                        </a:lnTo>
                        <a:lnTo>
                          <a:pt x="331" y="420"/>
                        </a:lnTo>
                        <a:lnTo>
                          <a:pt x="352" y="432"/>
                        </a:lnTo>
                        <a:lnTo>
                          <a:pt x="364" y="386"/>
                        </a:lnTo>
                        <a:lnTo>
                          <a:pt x="440" y="319"/>
                        </a:lnTo>
                        <a:lnTo>
                          <a:pt x="453" y="211"/>
                        </a:lnTo>
                        <a:lnTo>
                          <a:pt x="443" y="188"/>
                        </a:lnTo>
                        <a:lnTo>
                          <a:pt x="459" y="177"/>
                        </a:lnTo>
                        <a:lnTo>
                          <a:pt x="430" y="0"/>
                        </a:lnTo>
                        <a:lnTo>
                          <a:pt x="352" y="40"/>
                        </a:lnTo>
                        <a:lnTo>
                          <a:pt x="312" y="82"/>
                        </a:lnTo>
                        <a:lnTo>
                          <a:pt x="284" y="84"/>
                        </a:lnTo>
                        <a:lnTo>
                          <a:pt x="240" y="107"/>
                        </a:lnTo>
                        <a:lnTo>
                          <a:pt x="139" y="72"/>
                        </a:lnTo>
                        <a:lnTo>
                          <a:pt x="0" y="91"/>
                        </a:lnTo>
                        <a:close/>
                      </a:path>
                    </a:pathLst>
                  </a:custGeom>
                  <a:grpFill/>
                  <a:ln w="9525">
                    <a:noFill/>
                    <a:round/>
                    <a:headEnd/>
                    <a:tailEnd/>
                  </a:ln>
                </p:spPr>
                <p:txBody>
                  <a:bodyPr/>
                  <a:lstStyle/>
                  <a:p>
                    <a:endParaRPr lang="ko-KR" altLang="en-US" sz="1600"/>
                  </a:p>
                </p:txBody>
              </p:sp>
              <p:sp>
                <p:nvSpPr>
                  <p:cNvPr id="4201" name="Freeform 971">
                    <a:extLst>
                      <a:ext uri="{FF2B5EF4-FFF2-40B4-BE49-F238E27FC236}">
                        <a16:creationId xmlns:a16="http://schemas.microsoft.com/office/drawing/2014/main" id="{841C9C40-7A7C-BFDC-2D76-2487FFA9BD72}"/>
                      </a:ext>
                    </a:extLst>
                  </p:cNvPr>
                  <p:cNvSpPr>
                    <a:spLocks/>
                  </p:cNvSpPr>
                  <p:nvPr/>
                </p:nvSpPr>
                <p:spPr bwMode="auto">
                  <a:xfrm>
                    <a:off x="4506" y="1215"/>
                    <a:ext cx="244" cy="237"/>
                  </a:xfrm>
                  <a:custGeom>
                    <a:avLst/>
                    <a:gdLst>
                      <a:gd name="T0" fmla="*/ 0 w 489"/>
                      <a:gd name="T1" fmla="*/ 327 h 473"/>
                      <a:gd name="T2" fmla="*/ 17 w 489"/>
                      <a:gd name="T3" fmla="*/ 391 h 473"/>
                      <a:gd name="T4" fmla="*/ 80 w 489"/>
                      <a:gd name="T5" fmla="*/ 437 h 473"/>
                      <a:gd name="T6" fmla="*/ 111 w 489"/>
                      <a:gd name="T7" fmla="*/ 473 h 473"/>
                      <a:gd name="T8" fmla="*/ 204 w 489"/>
                      <a:gd name="T9" fmla="*/ 435 h 473"/>
                      <a:gd name="T10" fmla="*/ 246 w 489"/>
                      <a:gd name="T11" fmla="*/ 429 h 473"/>
                      <a:gd name="T12" fmla="*/ 268 w 489"/>
                      <a:gd name="T13" fmla="*/ 401 h 473"/>
                      <a:gd name="T14" fmla="*/ 304 w 489"/>
                      <a:gd name="T15" fmla="*/ 258 h 473"/>
                      <a:gd name="T16" fmla="*/ 344 w 489"/>
                      <a:gd name="T17" fmla="*/ 275 h 473"/>
                      <a:gd name="T18" fmla="*/ 420 w 489"/>
                      <a:gd name="T19" fmla="*/ 122 h 473"/>
                      <a:gd name="T20" fmla="*/ 479 w 489"/>
                      <a:gd name="T21" fmla="*/ 154 h 473"/>
                      <a:gd name="T22" fmla="*/ 489 w 489"/>
                      <a:gd name="T23" fmla="*/ 127 h 473"/>
                      <a:gd name="T24" fmla="*/ 447 w 489"/>
                      <a:gd name="T25" fmla="*/ 93 h 473"/>
                      <a:gd name="T26" fmla="*/ 415 w 489"/>
                      <a:gd name="T27" fmla="*/ 97 h 473"/>
                      <a:gd name="T28" fmla="*/ 403 w 489"/>
                      <a:gd name="T29" fmla="*/ 114 h 473"/>
                      <a:gd name="T30" fmla="*/ 344 w 489"/>
                      <a:gd name="T31" fmla="*/ 131 h 473"/>
                      <a:gd name="T32" fmla="*/ 306 w 489"/>
                      <a:gd name="T33" fmla="*/ 173 h 473"/>
                      <a:gd name="T34" fmla="*/ 295 w 489"/>
                      <a:gd name="T35" fmla="*/ 106 h 473"/>
                      <a:gd name="T36" fmla="*/ 189 w 489"/>
                      <a:gd name="T37" fmla="*/ 123 h 473"/>
                      <a:gd name="T38" fmla="*/ 168 w 489"/>
                      <a:gd name="T39" fmla="*/ 0 h 473"/>
                      <a:gd name="T40" fmla="*/ 152 w 489"/>
                      <a:gd name="T41" fmla="*/ 11 h 473"/>
                      <a:gd name="T42" fmla="*/ 162 w 489"/>
                      <a:gd name="T43" fmla="*/ 34 h 473"/>
                      <a:gd name="T44" fmla="*/ 149 w 489"/>
                      <a:gd name="T45" fmla="*/ 142 h 473"/>
                      <a:gd name="T46" fmla="*/ 73 w 489"/>
                      <a:gd name="T47" fmla="*/ 209 h 473"/>
                      <a:gd name="T48" fmla="*/ 61 w 489"/>
                      <a:gd name="T49" fmla="*/ 255 h 473"/>
                      <a:gd name="T50" fmla="*/ 40 w 489"/>
                      <a:gd name="T51" fmla="*/ 243 h 473"/>
                      <a:gd name="T52" fmla="*/ 33 w 489"/>
                      <a:gd name="T53" fmla="*/ 298 h 473"/>
                      <a:gd name="T54" fmla="*/ 0 w 489"/>
                      <a:gd name="T55" fmla="*/ 327 h 473"/>
                      <a:gd name="T56" fmla="*/ 0 w 489"/>
                      <a:gd name="T57" fmla="*/ 327 h 473"/>
                      <a:gd name="T58" fmla="*/ 0 w 489"/>
                      <a:gd name="T59" fmla="*/ 327 h 4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9"/>
                      <a:gd name="T91" fmla="*/ 0 h 473"/>
                      <a:gd name="T92" fmla="*/ 489 w 489"/>
                      <a:gd name="T93" fmla="*/ 473 h 4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9" h="473">
                        <a:moveTo>
                          <a:pt x="0" y="327"/>
                        </a:moveTo>
                        <a:lnTo>
                          <a:pt x="17" y="391"/>
                        </a:lnTo>
                        <a:lnTo>
                          <a:pt x="80" y="437"/>
                        </a:lnTo>
                        <a:lnTo>
                          <a:pt x="111" y="473"/>
                        </a:lnTo>
                        <a:lnTo>
                          <a:pt x="204" y="435"/>
                        </a:lnTo>
                        <a:lnTo>
                          <a:pt x="246" y="429"/>
                        </a:lnTo>
                        <a:lnTo>
                          <a:pt x="268" y="401"/>
                        </a:lnTo>
                        <a:lnTo>
                          <a:pt x="304" y="258"/>
                        </a:lnTo>
                        <a:lnTo>
                          <a:pt x="344" y="275"/>
                        </a:lnTo>
                        <a:lnTo>
                          <a:pt x="420" y="122"/>
                        </a:lnTo>
                        <a:lnTo>
                          <a:pt x="479" y="154"/>
                        </a:lnTo>
                        <a:lnTo>
                          <a:pt x="489" y="127"/>
                        </a:lnTo>
                        <a:lnTo>
                          <a:pt x="447" y="93"/>
                        </a:lnTo>
                        <a:lnTo>
                          <a:pt x="415" y="97"/>
                        </a:lnTo>
                        <a:lnTo>
                          <a:pt x="403" y="114"/>
                        </a:lnTo>
                        <a:lnTo>
                          <a:pt x="344" y="131"/>
                        </a:lnTo>
                        <a:lnTo>
                          <a:pt x="306" y="173"/>
                        </a:lnTo>
                        <a:lnTo>
                          <a:pt x="295" y="106"/>
                        </a:lnTo>
                        <a:lnTo>
                          <a:pt x="189" y="123"/>
                        </a:lnTo>
                        <a:lnTo>
                          <a:pt x="168" y="0"/>
                        </a:lnTo>
                        <a:lnTo>
                          <a:pt x="152" y="11"/>
                        </a:lnTo>
                        <a:lnTo>
                          <a:pt x="162" y="34"/>
                        </a:lnTo>
                        <a:lnTo>
                          <a:pt x="149" y="142"/>
                        </a:lnTo>
                        <a:lnTo>
                          <a:pt x="73" y="209"/>
                        </a:lnTo>
                        <a:lnTo>
                          <a:pt x="61" y="255"/>
                        </a:lnTo>
                        <a:lnTo>
                          <a:pt x="40" y="243"/>
                        </a:lnTo>
                        <a:lnTo>
                          <a:pt x="33" y="298"/>
                        </a:lnTo>
                        <a:lnTo>
                          <a:pt x="0" y="327"/>
                        </a:lnTo>
                        <a:close/>
                      </a:path>
                    </a:pathLst>
                  </a:custGeom>
                  <a:grpFill/>
                  <a:ln w="9525">
                    <a:noFill/>
                    <a:round/>
                    <a:headEnd/>
                    <a:tailEnd/>
                  </a:ln>
                </p:spPr>
                <p:txBody>
                  <a:bodyPr/>
                  <a:lstStyle/>
                  <a:p>
                    <a:endParaRPr lang="ko-KR" altLang="en-US" sz="1600"/>
                  </a:p>
                </p:txBody>
              </p:sp>
              <p:sp>
                <p:nvSpPr>
                  <p:cNvPr id="4202" name="Freeform 972">
                    <a:extLst>
                      <a:ext uri="{FF2B5EF4-FFF2-40B4-BE49-F238E27FC236}">
                        <a16:creationId xmlns:a16="http://schemas.microsoft.com/office/drawing/2014/main" id="{B907F11A-1B6D-3272-6EB9-E45C9B113218}"/>
                      </a:ext>
                    </a:extLst>
                  </p:cNvPr>
                  <p:cNvSpPr>
                    <a:spLocks/>
                  </p:cNvSpPr>
                  <p:nvPr/>
                </p:nvSpPr>
                <p:spPr bwMode="auto">
                  <a:xfrm>
                    <a:off x="4653" y="1232"/>
                    <a:ext cx="249" cy="120"/>
                  </a:xfrm>
                  <a:custGeom>
                    <a:avLst/>
                    <a:gdLst>
                      <a:gd name="T0" fmla="*/ 0 w 496"/>
                      <a:gd name="T1" fmla="*/ 72 h 240"/>
                      <a:gd name="T2" fmla="*/ 11 w 496"/>
                      <a:gd name="T3" fmla="*/ 139 h 240"/>
                      <a:gd name="T4" fmla="*/ 49 w 496"/>
                      <a:gd name="T5" fmla="*/ 97 h 240"/>
                      <a:gd name="T6" fmla="*/ 108 w 496"/>
                      <a:gd name="T7" fmla="*/ 80 h 240"/>
                      <a:gd name="T8" fmla="*/ 120 w 496"/>
                      <a:gd name="T9" fmla="*/ 63 h 240"/>
                      <a:gd name="T10" fmla="*/ 152 w 496"/>
                      <a:gd name="T11" fmla="*/ 59 h 240"/>
                      <a:gd name="T12" fmla="*/ 194 w 496"/>
                      <a:gd name="T13" fmla="*/ 93 h 240"/>
                      <a:gd name="T14" fmla="*/ 222 w 496"/>
                      <a:gd name="T15" fmla="*/ 101 h 240"/>
                      <a:gd name="T16" fmla="*/ 276 w 496"/>
                      <a:gd name="T17" fmla="*/ 148 h 240"/>
                      <a:gd name="T18" fmla="*/ 257 w 496"/>
                      <a:gd name="T19" fmla="*/ 194 h 240"/>
                      <a:gd name="T20" fmla="*/ 264 w 496"/>
                      <a:gd name="T21" fmla="*/ 215 h 240"/>
                      <a:gd name="T22" fmla="*/ 287 w 496"/>
                      <a:gd name="T23" fmla="*/ 205 h 240"/>
                      <a:gd name="T24" fmla="*/ 308 w 496"/>
                      <a:gd name="T25" fmla="*/ 205 h 240"/>
                      <a:gd name="T26" fmla="*/ 319 w 496"/>
                      <a:gd name="T27" fmla="*/ 221 h 240"/>
                      <a:gd name="T28" fmla="*/ 344 w 496"/>
                      <a:gd name="T29" fmla="*/ 221 h 240"/>
                      <a:gd name="T30" fmla="*/ 354 w 496"/>
                      <a:gd name="T31" fmla="*/ 215 h 240"/>
                      <a:gd name="T32" fmla="*/ 338 w 496"/>
                      <a:gd name="T33" fmla="*/ 173 h 240"/>
                      <a:gd name="T34" fmla="*/ 335 w 496"/>
                      <a:gd name="T35" fmla="*/ 97 h 240"/>
                      <a:gd name="T36" fmla="*/ 316 w 496"/>
                      <a:gd name="T37" fmla="*/ 86 h 240"/>
                      <a:gd name="T38" fmla="*/ 354 w 496"/>
                      <a:gd name="T39" fmla="*/ 51 h 240"/>
                      <a:gd name="T40" fmla="*/ 356 w 496"/>
                      <a:gd name="T41" fmla="*/ 29 h 240"/>
                      <a:gd name="T42" fmla="*/ 380 w 496"/>
                      <a:gd name="T43" fmla="*/ 31 h 240"/>
                      <a:gd name="T44" fmla="*/ 350 w 496"/>
                      <a:gd name="T45" fmla="*/ 78 h 240"/>
                      <a:gd name="T46" fmla="*/ 367 w 496"/>
                      <a:gd name="T47" fmla="*/ 135 h 240"/>
                      <a:gd name="T48" fmla="*/ 375 w 496"/>
                      <a:gd name="T49" fmla="*/ 150 h 240"/>
                      <a:gd name="T50" fmla="*/ 386 w 496"/>
                      <a:gd name="T51" fmla="*/ 158 h 240"/>
                      <a:gd name="T52" fmla="*/ 363 w 496"/>
                      <a:gd name="T53" fmla="*/ 156 h 240"/>
                      <a:gd name="T54" fmla="*/ 371 w 496"/>
                      <a:gd name="T55" fmla="*/ 192 h 240"/>
                      <a:gd name="T56" fmla="*/ 411 w 496"/>
                      <a:gd name="T57" fmla="*/ 215 h 240"/>
                      <a:gd name="T58" fmla="*/ 420 w 496"/>
                      <a:gd name="T59" fmla="*/ 221 h 240"/>
                      <a:gd name="T60" fmla="*/ 432 w 496"/>
                      <a:gd name="T61" fmla="*/ 221 h 240"/>
                      <a:gd name="T62" fmla="*/ 426 w 496"/>
                      <a:gd name="T63" fmla="*/ 240 h 240"/>
                      <a:gd name="T64" fmla="*/ 475 w 496"/>
                      <a:gd name="T65" fmla="*/ 215 h 240"/>
                      <a:gd name="T66" fmla="*/ 485 w 496"/>
                      <a:gd name="T67" fmla="*/ 184 h 240"/>
                      <a:gd name="T68" fmla="*/ 496 w 496"/>
                      <a:gd name="T69" fmla="*/ 152 h 240"/>
                      <a:gd name="T70" fmla="*/ 426 w 496"/>
                      <a:gd name="T71" fmla="*/ 167 h 240"/>
                      <a:gd name="T72" fmla="*/ 380 w 496"/>
                      <a:gd name="T73" fmla="*/ 0 h 240"/>
                      <a:gd name="T74" fmla="*/ 0 w 496"/>
                      <a:gd name="T75" fmla="*/ 72 h 240"/>
                      <a:gd name="T76" fmla="*/ 0 w 496"/>
                      <a:gd name="T77" fmla="*/ 72 h 240"/>
                      <a:gd name="T78" fmla="*/ 0 w 496"/>
                      <a:gd name="T79" fmla="*/ 72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6"/>
                      <a:gd name="T121" fmla="*/ 0 h 240"/>
                      <a:gd name="T122" fmla="*/ 496 w 496"/>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6" h="240">
                        <a:moveTo>
                          <a:pt x="0" y="72"/>
                        </a:moveTo>
                        <a:lnTo>
                          <a:pt x="11" y="139"/>
                        </a:lnTo>
                        <a:lnTo>
                          <a:pt x="49" y="97"/>
                        </a:lnTo>
                        <a:lnTo>
                          <a:pt x="108" y="80"/>
                        </a:lnTo>
                        <a:lnTo>
                          <a:pt x="120" y="63"/>
                        </a:lnTo>
                        <a:lnTo>
                          <a:pt x="152" y="59"/>
                        </a:lnTo>
                        <a:lnTo>
                          <a:pt x="194" y="93"/>
                        </a:lnTo>
                        <a:lnTo>
                          <a:pt x="222" y="101"/>
                        </a:lnTo>
                        <a:lnTo>
                          <a:pt x="276" y="148"/>
                        </a:lnTo>
                        <a:lnTo>
                          <a:pt x="257" y="194"/>
                        </a:lnTo>
                        <a:lnTo>
                          <a:pt x="264" y="215"/>
                        </a:lnTo>
                        <a:lnTo>
                          <a:pt x="287" y="205"/>
                        </a:lnTo>
                        <a:lnTo>
                          <a:pt x="308" y="205"/>
                        </a:lnTo>
                        <a:lnTo>
                          <a:pt x="319" y="221"/>
                        </a:lnTo>
                        <a:lnTo>
                          <a:pt x="344" y="221"/>
                        </a:lnTo>
                        <a:lnTo>
                          <a:pt x="354" y="215"/>
                        </a:lnTo>
                        <a:lnTo>
                          <a:pt x="338" y="173"/>
                        </a:lnTo>
                        <a:lnTo>
                          <a:pt x="335" y="97"/>
                        </a:lnTo>
                        <a:lnTo>
                          <a:pt x="316" y="86"/>
                        </a:lnTo>
                        <a:lnTo>
                          <a:pt x="354" y="51"/>
                        </a:lnTo>
                        <a:lnTo>
                          <a:pt x="356" y="29"/>
                        </a:lnTo>
                        <a:lnTo>
                          <a:pt x="380" y="31"/>
                        </a:lnTo>
                        <a:lnTo>
                          <a:pt x="350" y="78"/>
                        </a:lnTo>
                        <a:lnTo>
                          <a:pt x="367" y="135"/>
                        </a:lnTo>
                        <a:lnTo>
                          <a:pt x="375" y="150"/>
                        </a:lnTo>
                        <a:lnTo>
                          <a:pt x="386" y="158"/>
                        </a:lnTo>
                        <a:lnTo>
                          <a:pt x="363" y="156"/>
                        </a:lnTo>
                        <a:lnTo>
                          <a:pt x="371" y="192"/>
                        </a:lnTo>
                        <a:lnTo>
                          <a:pt x="411" y="215"/>
                        </a:lnTo>
                        <a:lnTo>
                          <a:pt x="420" y="221"/>
                        </a:lnTo>
                        <a:lnTo>
                          <a:pt x="432" y="221"/>
                        </a:lnTo>
                        <a:lnTo>
                          <a:pt x="426" y="240"/>
                        </a:lnTo>
                        <a:lnTo>
                          <a:pt x="475" y="215"/>
                        </a:lnTo>
                        <a:lnTo>
                          <a:pt x="485" y="184"/>
                        </a:lnTo>
                        <a:lnTo>
                          <a:pt x="496" y="152"/>
                        </a:lnTo>
                        <a:lnTo>
                          <a:pt x="426" y="167"/>
                        </a:lnTo>
                        <a:lnTo>
                          <a:pt x="380" y="0"/>
                        </a:lnTo>
                        <a:lnTo>
                          <a:pt x="0" y="72"/>
                        </a:lnTo>
                        <a:close/>
                      </a:path>
                    </a:pathLst>
                  </a:custGeom>
                  <a:grpFill/>
                  <a:ln w="9525">
                    <a:noFill/>
                    <a:round/>
                    <a:headEnd/>
                    <a:tailEnd/>
                  </a:ln>
                </p:spPr>
                <p:txBody>
                  <a:bodyPr/>
                  <a:lstStyle/>
                  <a:p>
                    <a:endParaRPr lang="ko-KR" altLang="en-US" sz="1600"/>
                  </a:p>
                </p:txBody>
              </p:sp>
              <p:sp>
                <p:nvSpPr>
                  <p:cNvPr id="4203" name="Freeform 973">
                    <a:extLst>
                      <a:ext uri="{FF2B5EF4-FFF2-40B4-BE49-F238E27FC236}">
                        <a16:creationId xmlns:a16="http://schemas.microsoft.com/office/drawing/2014/main" id="{5DFBBE41-E6AE-7903-45CA-A4642D763349}"/>
                      </a:ext>
                    </a:extLst>
                  </p:cNvPr>
                  <p:cNvSpPr>
                    <a:spLocks/>
                  </p:cNvSpPr>
                  <p:nvPr/>
                </p:nvSpPr>
                <p:spPr bwMode="auto">
                  <a:xfrm>
                    <a:off x="4464" y="1276"/>
                    <a:ext cx="422" cy="232"/>
                  </a:xfrm>
                  <a:custGeom>
                    <a:avLst/>
                    <a:gdLst>
                      <a:gd name="T0" fmla="*/ 78 w 844"/>
                      <a:gd name="T1" fmla="*/ 414 h 463"/>
                      <a:gd name="T2" fmla="*/ 79 w 844"/>
                      <a:gd name="T3" fmla="*/ 402 h 463"/>
                      <a:gd name="T4" fmla="*/ 133 w 844"/>
                      <a:gd name="T5" fmla="*/ 351 h 463"/>
                      <a:gd name="T6" fmla="*/ 163 w 844"/>
                      <a:gd name="T7" fmla="*/ 315 h 463"/>
                      <a:gd name="T8" fmla="*/ 194 w 844"/>
                      <a:gd name="T9" fmla="*/ 351 h 463"/>
                      <a:gd name="T10" fmla="*/ 287 w 844"/>
                      <a:gd name="T11" fmla="*/ 313 h 463"/>
                      <a:gd name="T12" fmla="*/ 329 w 844"/>
                      <a:gd name="T13" fmla="*/ 307 h 463"/>
                      <a:gd name="T14" fmla="*/ 351 w 844"/>
                      <a:gd name="T15" fmla="*/ 279 h 463"/>
                      <a:gd name="T16" fmla="*/ 387 w 844"/>
                      <a:gd name="T17" fmla="*/ 136 h 463"/>
                      <a:gd name="T18" fmla="*/ 427 w 844"/>
                      <a:gd name="T19" fmla="*/ 153 h 463"/>
                      <a:gd name="T20" fmla="*/ 503 w 844"/>
                      <a:gd name="T21" fmla="*/ 0 h 463"/>
                      <a:gd name="T22" fmla="*/ 562 w 844"/>
                      <a:gd name="T23" fmla="*/ 32 h 463"/>
                      <a:gd name="T24" fmla="*/ 572 w 844"/>
                      <a:gd name="T25" fmla="*/ 5 h 463"/>
                      <a:gd name="T26" fmla="*/ 600 w 844"/>
                      <a:gd name="T27" fmla="*/ 13 h 463"/>
                      <a:gd name="T28" fmla="*/ 654 w 844"/>
                      <a:gd name="T29" fmla="*/ 60 h 463"/>
                      <a:gd name="T30" fmla="*/ 635 w 844"/>
                      <a:gd name="T31" fmla="*/ 106 h 463"/>
                      <a:gd name="T32" fmla="*/ 642 w 844"/>
                      <a:gd name="T33" fmla="*/ 127 h 463"/>
                      <a:gd name="T34" fmla="*/ 665 w 844"/>
                      <a:gd name="T35" fmla="*/ 117 h 463"/>
                      <a:gd name="T36" fmla="*/ 682 w 844"/>
                      <a:gd name="T37" fmla="*/ 138 h 463"/>
                      <a:gd name="T38" fmla="*/ 764 w 844"/>
                      <a:gd name="T39" fmla="*/ 165 h 463"/>
                      <a:gd name="T40" fmla="*/ 688 w 844"/>
                      <a:gd name="T41" fmla="*/ 161 h 463"/>
                      <a:gd name="T42" fmla="*/ 768 w 844"/>
                      <a:gd name="T43" fmla="*/ 231 h 463"/>
                      <a:gd name="T44" fmla="*/ 718 w 844"/>
                      <a:gd name="T45" fmla="*/ 224 h 463"/>
                      <a:gd name="T46" fmla="*/ 819 w 844"/>
                      <a:gd name="T47" fmla="*/ 288 h 463"/>
                      <a:gd name="T48" fmla="*/ 844 w 844"/>
                      <a:gd name="T49" fmla="*/ 332 h 463"/>
                      <a:gd name="T50" fmla="*/ 827 w 844"/>
                      <a:gd name="T51" fmla="*/ 326 h 463"/>
                      <a:gd name="T52" fmla="*/ 823 w 844"/>
                      <a:gd name="T53" fmla="*/ 338 h 463"/>
                      <a:gd name="T54" fmla="*/ 492 w 844"/>
                      <a:gd name="T55" fmla="*/ 401 h 463"/>
                      <a:gd name="T56" fmla="*/ 216 w 844"/>
                      <a:gd name="T57" fmla="*/ 435 h 463"/>
                      <a:gd name="T58" fmla="*/ 0 w 844"/>
                      <a:gd name="T59" fmla="*/ 463 h 463"/>
                      <a:gd name="T60" fmla="*/ 78 w 844"/>
                      <a:gd name="T61" fmla="*/ 414 h 463"/>
                      <a:gd name="T62" fmla="*/ 78 w 844"/>
                      <a:gd name="T63" fmla="*/ 414 h 4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4"/>
                      <a:gd name="T97" fmla="*/ 0 h 463"/>
                      <a:gd name="T98" fmla="*/ 844 w 844"/>
                      <a:gd name="T99" fmla="*/ 463 h 4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4" h="463">
                        <a:moveTo>
                          <a:pt x="78" y="414"/>
                        </a:moveTo>
                        <a:lnTo>
                          <a:pt x="79" y="402"/>
                        </a:lnTo>
                        <a:lnTo>
                          <a:pt x="133" y="351"/>
                        </a:lnTo>
                        <a:lnTo>
                          <a:pt x="163" y="315"/>
                        </a:lnTo>
                        <a:lnTo>
                          <a:pt x="194" y="351"/>
                        </a:lnTo>
                        <a:lnTo>
                          <a:pt x="287" y="313"/>
                        </a:lnTo>
                        <a:lnTo>
                          <a:pt x="329" y="307"/>
                        </a:lnTo>
                        <a:lnTo>
                          <a:pt x="351" y="279"/>
                        </a:lnTo>
                        <a:lnTo>
                          <a:pt x="387" y="136"/>
                        </a:lnTo>
                        <a:lnTo>
                          <a:pt x="427" y="153"/>
                        </a:lnTo>
                        <a:lnTo>
                          <a:pt x="503" y="0"/>
                        </a:lnTo>
                        <a:lnTo>
                          <a:pt x="562" y="32"/>
                        </a:lnTo>
                        <a:lnTo>
                          <a:pt x="572" y="5"/>
                        </a:lnTo>
                        <a:lnTo>
                          <a:pt x="600" y="13"/>
                        </a:lnTo>
                        <a:lnTo>
                          <a:pt x="654" y="60"/>
                        </a:lnTo>
                        <a:lnTo>
                          <a:pt x="635" y="106"/>
                        </a:lnTo>
                        <a:lnTo>
                          <a:pt x="642" y="127"/>
                        </a:lnTo>
                        <a:lnTo>
                          <a:pt x="665" y="117"/>
                        </a:lnTo>
                        <a:lnTo>
                          <a:pt x="682" y="138"/>
                        </a:lnTo>
                        <a:lnTo>
                          <a:pt x="764" y="165"/>
                        </a:lnTo>
                        <a:lnTo>
                          <a:pt x="688" y="161"/>
                        </a:lnTo>
                        <a:lnTo>
                          <a:pt x="768" y="231"/>
                        </a:lnTo>
                        <a:lnTo>
                          <a:pt x="718" y="224"/>
                        </a:lnTo>
                        <a:lnTo>
                          <a:pt x="819" y="288"/>
                        </a:lnTo>
                        <a:lnTo>
                          <a:pt x="844" y="332"/>
                        </a:lnTo>
                        <a:lnTo>
                          <a:pt x="827" y="326"/>
                        </a:lnTo>
                        <a:lnTo>
                          <a:pt x="823" y="338"/>
                        </a:lnTo>
                        <a:lnTo>
                          <a:pt x="492" y="401"/>
                        </a:lnTo>
                        <a:lnTo>
                          <a:pt x="216" y="435"/>
                        </a:lnTo>
                        <a:lnTo>
                          <a:pt x="0" y="463"/>
                        </a:lnTo>
                        <a:lnTo>
                          <a:pt x="78" y="414"/>
                        </a:lnTo>
                        <a:close/>
                      </a:path>
                    </a:pathLst>
                  </a:custGeom>
                  <a:grpFill/>
                  <a:ln w="9525">
                    <a:noFill/>
                    <a:round/>
                    <a:headEnd/>
                    <a:tailEnd/>
                  </a:ln>
                </p:spPr>
                <p:txBody>
                  <a:bodyPr/>
                  <a:lstStyle/>
                  <a:p>
                    <a:endParaRPr lang="ko-KR" altLang="en-US" sz="1600"/>
                  </a:p>
                </p:txBody>
              </p:sp>
              <p:sp>
                <p:nvSpPr>
                  <p:cNvPr id="4204" name="Freeform 974">
                    <a:extLst>
                      <a:ext uri="{FF2B5EF4-FFF2-40B4-BE49-F238E27FC236}">
                        <a16:creationId xmlns:a16="http://schemas.microsoft.com/office/drawing/2014/main" id="{118D87FD-0A0C-DB50-D8C6-077BF0228EE6}"/>
                      </a:ext>
                    </a:extLst>
                  </p:cNvPr>
                  <p:cNvSpPr>
                    <a:spLocks/>
                  </p:cNvSpPr>
                  <p:nvPr/>
                </p:nvSpPr>
                <p:spPr bwMode="auto">
                  <a:xfrm>
                    <a:off x="4441" y="1445"/>
                    <a:ext cx="465" cy="203"/>
                  </a:xfrm>
                  <a:custGeom>
                    <a:avLst/>
                    <a:gdLst>
                      <a:gd name="T0" fmla="*/ 0 w 932"/>
                      <a:gd name="T1" fmla="*/ 350 h 407"/>
                      <a:gd name="T2" fmla="*/ 135 w 932"/>
                      <a:gd name="T3" fmla="*/ 332 h 407"/>
                      <a:gd name="T4" fmla="*/ 213 w 932"/>
                      <a:gd name="T5" fmla="*/ 294 h 407"/>
                      <a:gd name="T6" fmla="*/ 361 w 932"/>
                      <a:gd name="T7" fmla="*/ 279 h 407"/>
                      <a:gd name="T8" fmla="*/ 422 w 932"/>
                      <a:gd name="T9" fmla="*/ 317 h 407"/>
                      <a:gd name="T10" fmla="*/ 519 w 932"/>
                      <a:gd name="T11" fmla="*/ 304 h 407"/>
                      <a:gd name="T12" fmla="*/ 666 w 932"/>
                      <a:gd name="T13" fmla="*/ 407 h 407"/>
                      <a:gd name="T14" fmla="*/ 723 w 932"/>
                      <a:gd name="T15" fmla="*/ 393 h 407"/>
                      <a:gd name="T16" fmla="*/ 804 w 932"/>
                      <a:gd name="T17" fmla="*/ 275 h 407"/>
                      <a:gd name="T18" fmla="*/ 871 w 932"/>
                      <a:gd name="T19" fmla="*/ 251 h 407"/>
                      <a:gd name="T20" fmla="*/ 892 w 932"/>
                      <a:gd name="T21" fmla="*/ 217 h 407"/>
                      <a:gd name="T22" fmla="*/ 820 w 932"/>
                      <a:gd name="T23" fmla="*/ 230 h 407"/>
                      <a:gd name="T24" fmla="*/ 801 w 932"/>
                      <a:gd name="T25" fmla="*/ 205 h 407"/>
                      <a:gd name="T26" fmla="*/ 844 w 932"/>
                      <a:gd name="T27" fmla="*/ 194 h 407"/>
                      <a:gd name="T28" fmla="*/ 844 w 932"/>
                      <a:gd name="T29" fmla="*/ 179 h 407"/>
                      <a:gd name="T30" fmla="*/ 795 w 932"/>
                      <a:gd name="T31" fmla="*/ 161 h 407"/>
                      <a:gd name="T32" fmla="*/ 858 w 932"/>
                      <a:gd name="T33" fmla="*/ 139 h 407"/>
                      <a:gd name="T34" fmla="*/ 854 w 932"/>
                      <a:gd name="T35" fmla="*/ 163 h 407"/>
                      <a:gd name="T36" fmla="*/ 894 w 932"/>
                      <a:gd name="T37" fmla="*/ 163 h 407"/>
                      <a:gd name="T38" fmla="*/ 916 w 932"/>
                      <a:gd name="T39" fmla="*/ 122 h 407"/>
                      <a:gd name="T40" fmla="*/ 932 w 932"/>
                      <a:gd name="T41" fmla="*/ 120 h 407"/>
                      <a:gd name="T42" fmla="*/ 922 w 932"/>
                      <a:gd name="T43" fmla="*/ 82 h 407"/>
                      <a:gd name="T44" fmla="*/ 894 w 932"/>
                      <a:gd name="T45" fmla="*/ 120 h 407"/>
                      <a:gd name="T46" fmla="*/ 865 w 932"/>
                      <a:gd name="T47" fmla="*/ 36 h 407"/>
                      <a:gd name="T48" fmla="*/ 884 w 932"/>
                      <a:gd name="T49" fmla="*/ 32 h 407"/>
                      <a:gd name="T50" fmla="*/ 911 w 932"/>
                      <a:gd name="T51" fmla="*/ 55 h 407"/>
                      <a:gd name="T52" fmla="*/ 892 w 932"/>
                      <a:gd name="T53" fmla="*/ 17 h 407"/>
                      <a:gd name="T54" fmla="*/ 871 w 932"/>
                      <a:gd name="T55" fmla="*/ 0 h 407"/>
                      <a:gd name="T56" fmla="*/ 540 w 932"/>
                      <a:gd name="T57" fmla="*/ 63 h 407"/>
                      <a:gd name="T58" fmla="*/ 264 w 932"/>
                      <a:gd name="T59" fmla="*/ 97 h 407"/>
                      <a:gd name="T60" fmla="*/ 226 w 932"/>
                      <a:gd name="T61" fmla="*/ 171 h 407"/>
                      <a:gd name="T62" fmla="*/ 167 w 932"/>
                      <a:gd name="T63" fmla="*/ 184 h 407"/>
                      <a:gd name="T64" fmla="*/ 139 w 932"/>
                      <a:gd name="T65" fmla="*/ 222 h 407"/>
                      <a:gd name="T66" fmla="*/ 32 w 932"/>
                      <a:gd name="T67" fmla="*/ 283 h 407"/>
                      <a:gd name="T68" fmla="*/ 27 w 932"/>
                      <a:gd name="T69" fmla="*/ 306 h 407"/>
                      <a:gd name="T70" fmla="*/ 0 w 932"/>
                      <a:gd name="T71" fmla="*/ 319 h 407"/>
                      <a:gd name="T72" fmla="*/ 0 w 932"/>
                      <a:gd name="T73" fmla="*/ 350 h 407"/>
                      <a:gd name="T74" fmla="*/ 0 w 932"/>
                      <a:gd name="T75" fmla="*/ 350 h 4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2"/>
                      <a:gd name="T115" fmla="*/ 0 h 407"/>
                      <a:gd name="T116" fmla="*/ 932 w 932"/>
                      <a:gd name="T117" fmla="*/ 407 h 4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2" h="407">
                        <a:moveTo>
                          <a:pt x="0" y="350"/>
                        </a:moveTo>
                        <a:lnTo>
                          <a:pt x="135" y="332"/>
                        </a:lnTo>
                        <a:lnTo>
                          <a:pt x="213" y="294"/>
                        </a:lnTo>
                        <a:lnTo>
                          <a:pt x="361" y="279"/>
                        </a:lnTo>
                        <a:lnTo>
                          <a:pt x="422" y="317"/>
                        </a:lnTo>
                        <a:lnTo>
                          <a:pt x="519" y="304"/>
                        </a:lnTo>
                        <a:lnTo>
                          <a:pt x="666" y="407"/>
                        </a:lnTo>
                        <a:lnTo>
                          <a:pt x="723" y="393"/>
                        </a:lnTo>
                        <a:lnTo>
                          <a:pt x="804" y="275"/>
                        </a:lnTo>
                        <a:lnTo>
                          <a:pt x="871" y="251"/>
                        </a:lnTo>
                        <a:lnTo>
                          <a:pt x="892" y="217"/>
                        </a:lnTo>
                        <a:lnTo>
                          <a:pt x="820" y="230"/>
                        </a:lnTo>
                        <a:lnTo>
                          <a:pt x="801" y="205"/>
                        </a:lnTo>
                        <a:lnTo>
                          <a:pt x="844" y="194"/>
                        </a:lnTo>
                        <a:lnTo>
                          <a:pt x="844" y="179"/>
                        </a:lnTo>
                        <a:lnTo>
                          <a:pt x="795" y="161"/>
                        </a:lnTo>
                        <a:lnTo>
                          <a:pt x="858" y="139"/>
                        </a:lnTo>
                        <a:lnTo>
                          <a:pt x="854" y="163"/>
                        </a:lnTo>
                        <a:lnTo>
                          <a:pt x="894" y="163"/>
                        </a:lnTo>
                        <a:lnTo>
                          <a:pt x="916" y="122"/>
                        </a:lnTo>
                        <a:lnTo>
                          <a:pt x="932" y="120"/>
                        </a:lnTo>
                        <a:lnTo>
                          <a:pt x="922" y="82"/>
                        </a:lnTo>
                        <a:lnTo>
                          <a:pt x="894" y="120"/>
                        </a:lnTo>
                        <a:lnTo>
                          <a:pt x="865" y="36"/>
                        </a:lnTo>
                        <a:lnTo>
                          <a:pt x="884" y="32"/>
                        </a:lnTo>
                        <a:lnTo>
                          <a:pt x="911" y="55"/>
                        </a:lnTo>
                        <a:lnTo>
                          <a:pt x="892" y="17"/>
                        </a:lnTo>
                        <a:lnTo>
                          <a:pt x="871" y="0"/>
                        </a:lnTo>
                        <a:lnTo>
                          <a:pt x="540" y="63"/>
                        </a:lnTo>
                        <a:lnTo>
                          <a:pt x="264" y="97"/>
                        </a:lnTo>
                        <a:lnTo>
                          <a:pt x="226" y="171"/>
                        </a:lnTo>
                        <a:lnTo>
                          <a:pt x="167" y="184"/>
                        </a:lnTo>
                        <a:lnTo>
                          <a:pt x="139" y="222"/>
                        </a:lnTo>
                        <a:lnTo>
                          <a:pt x="32" y="283"/>
                        </a:lnTo>
                        <a:lnTo>
                          <a:pt x="27" y="306"/>
                        </a:lnTo>
                        <a:lnTo>
                          <a:pt x="0" y="319"/>
                        </a:lnTo>
                        <a:lnTo>
                          <a:pt x="0" y="350"/>
                        </a:lnTo>
                        <a:close/>
                      </a:path>
                    </a:pathLst>
                  </a:custGeom>
                  <a:grpFill/>
                  <a:ln w="9525">
                    <a:noFill/>
                    <a:round/>
                    <a:headEnd/>
                    <a:tailEnd/>
                  </a:ln>
                </p:spPr>
                <p:txBody>
                  <a:bodyPr/>
                  <a:lstStyle/>
                  <a:p>
                    <a:endParaRPr lang="ko-KR" altLang="en-US" sz="1600"/>
                  </a:p>
                </p:txBody>
              </p:sp>
              <p:sp>
                <p:nvSpPr>
                  <p:cNvPr id="4205" name="Freeform 975">
                    <a:extLst>
                      <a:ext uri="{FF2B5EF4-FFF2-40B4-BE49-F238E27FC236}">
                        <a16:creationId xmlns:a16="http://schemas.microsoft.com/office/drawing/2014/main" id="{E7698CDF-681E-2089-D416-8CD5F82884CE}"/>
                      </a:ext>
                    </a:extLst>
                  </p:cNvPr>
                  <p:cNvSpPr>
                    <a:spLocks/>
                  </p:cNvSpPr>
                  <p:nvPr/>
                </p:nvSpPr>
                <p:spPr bwMode="auto">
                  <a:xfrm>
                    <a:off x="4496" y="1585"/>
                    <a:ext cx="277" cy="206"/>
                  </a:xfrm>
                  <a:custGeom>
                    <a:avLst/>
                    <a:gdLst>
                      <a:gd name="T0" fmla="*/ 25 w 556"/>
                      <a:gd name="T1" fmla="*/ 53 h 413"/>
                      <a:gd name="T2" fmla="*/ 103 w 556"/>
                      <a:gd name="T3" fmla="*/ 15 h 413"/>
                      <a:gd name="T4" fmla="*/ 251 w 556"/>
                      <a:gd name="T5" fmla="*/ 0 h 413"/>
                      <a:gd name="T6" fmla="*/ 312 w 556"/>
                      <a:gd name="T7" fmla="*/ 38 h 413"/>
                      <a:gd name="T8" fmla="*/ 409 w 556"/>
                      <a:gd name="T9" fmla="*/ 25 h 413"/>
                      <a:gd name="T10" fmla="*/ 556 w 556"/>
                      <a:gd name="T11" fmla="*/ 128 h 413"/>
                      <a:gd name="T12" fmla="*/ 491 w 556"/>
                      <a:gd name="T13" fmla="*/ 206 h 413"/>
                      <a:gd name="T14" fmla="*/ 495 w 556"/>
                      <a:gd name="T15" fmla="*/ 240 h 413"/>
                      <a:gd name="T16" fmla="*/ 384 w 556"/>
                      <a:gd name="T17" fmla="*/ 340 h 413"/>
                      <a:gd name="T18" fmla="*/ 365 w 556"/>
                      <a:gd name="T19" fmla="*/ 344 h 413"/>
                      <a:gd name="T20" fmla="*/ 358 w 556"/>
                      <a:gd name="T21" fmla="*/ 375 h 413"/>
                      <a:gd name="T22" fmla="*/ 333 w 556"/>
                      <a:gd name="T23" fmla="*/ 358 h 413"/>
                      <a:gd name="T24" fmla="*/ 354 w 556"/>
                      <a:gd name="T25" fmla="*/ 386 h 413"/>
                      <a:gd name="T26" fmla="*/ 333 w 556"/>
                      <a:gd name="T27" fmla="*/ 413 h 413"/>
                      <a:gd name="T28" fmla="*/ 314 w 556"/>
                      <a:gd name="T29" fmla="*/ 409 h 413"/>
                      <a:gd name="T30" fmla="*/ 238 w 556"/>
                      <a:gd name="T31" fmla="*/ 291 h 413"/>
                      <a:gd name="T32" fmla="*/ 73 w 556"/>
                      <a:gd name="T33" fmla="*/ 143 h 413"/>
                      <a:gd name="T34" fmla="*/ 0 w 556"/>
                      <a:gd name="T35" fmla="*/ 97 h 413"/>
                      <a:gd name="T36" fmla="*/ 25 w 556"/>
                      <a:gd name="T37" fmla="*/ 53 h 413"/>
                      <a:gd name="T38" fmla="*/ 25 w 556"/>
                      <a:gd name="T39" fmla="*/ 53 h 4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6"/>
                      <a:gd name="T61" fmla="*/ 0 h 413"/>
                      <a:gd name="T62" fmla="*/ 556 w 556"/>
                      <a:gd name="T63" fmla="*/ 413 h 41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6" h="413">
                        <a:moveTo>
                          <a:pt x="25" y="53"/>
                        </a:moveTo>
                        <a:lnTo>
                          <a:pt x="103" y="15"/>
                        </a:lnTo>
                        <a:lnTo>
                          <a:pt x="251" y="0"/>
                        </a:lnTo>
                        <a:lnTo>
                          <a:pt x="312" y="38"/>
                        </a:lnTo>
                        <a:lnTo>
                          <a:pt x="409" y="25"/>
                        </a:lnTo>
                        <a:lnTo>
                          <a:pt x="556" y="128"/>
                        </a:lnTo>
                        <a:lnTo>
                          <a:pt x="491" y="206"/>
                        </a:lnTo>
                        <a:lnTo>
                          <a:pt x="495" y="240"/>
                        </a:lnTo>
                        <a:lnTo>
                          <a:pt x="384" y="340"/>
                        </a:lnTo>
                        <a:lnTo>
                          <a:pt x="365" y="344"/>
                        </a:lnTo>
                        <a:lnTo>
                          <a:pt x="358" y="375"/>
                        </a:lnTo>
                        <a:lnTo>
                          <a:pt x="333" y="358"/>
                        </a:lnTo>
                        <a:lnTo>
                          <a:pt x="354" y="386"/>
                        </a:lnTo>
                        <a:lnTo>
                          <a:pt x="333" y="413"/>
                        </a:lnTo>
                        <a:lnTo>
                          <a:pt x="314" y="409"/>
                        </a:lnTo>
                        <a:lnTo>
                          <a:pt x="238" y="291"/>
                        </a:lnTo>
                        <a:lnTo>
                          <a:pt x="73" y="143"/>
                        </a:lnTo>
                        <a:lnTo>
                          <a:pt x="0" y="97"/>
                        </a:lnTo>
                        <a:lnTo>
                          <a:pt x="25" y="53"/>
                        </a:lnTo>
                        <a:close/>
                      </a:path>
                    </a:pathLst>
                  </a:custGeom>
                  <a:grpFill/>
                  <a:ln w="9525">
                    <a:noFill/>
                    <a:round/>
                    <a:headEnd/>
                    <a:tailEnd/>
                  </a:ln>
                </p:spPr>
                <p:txBody>
                  <a:bodyPr/>
                  <a:lstStyle/>
                  <a:p>
                    <a:endParaRPr lang="ko-KR" altLang="en-US" sz="1600"/>
                  </a:p>
                </p:txBody>
              </p:sp>
              <p:sp>
                <p:nvSpPr>
                  <p:cNvPr id="4206" name="Freeform 976">
                    <a:extLst>
                      <a:ext uri="{FF2B5EF4-FFF2-40B4-BE49-F238E27FC236}">
                        <a16:creationId xmlns:a16="http://schemas.microsoft.com/office/drawing/2014/main" id="{8ACDFE94-B89B-78DB-4F13-7AB772B9103F}"/>
                      </a:ext>
                    </a:extLst>
                  </p:cNvPr>
                  <p:cNvSpPr>
                    <a:spLocks/>
                  </p:cNvSpPr>
                  <p:nvPr/>
                </p:nvSpPr>
                <p:spPr bwMode="auto">
                  <a:xfrm>
                    <a:off x="4576" y="1078"/>
                    <a:ext cx="317" cy="199"/>
                  </a:xfrm>
                  <a:custGeom>
                    <a:avLst/>
                    <a:gdLst>
                      <a:gd name="T0" fmla="*/ 50 w 635"/>
                      <a:gd name="T1" fmla="*/ 397 h 397"/>
                      <a:gd name="T2" fmla="*/ 156 w 635"/>
                      <a:gd name="T3" fmla="*/ 380 h 397"/>
                      <a:gd name="T4" fmla="*/ 536 w 635"/>
                      <a:gd name="T5" fmla="*/ 308 h 397"/>
                      <a:gd name="T6" fmla="*/ 553 w 635"/>
                      <a:gd name="T7" fmla="*/ 291 h 397"/>
                      <a:gd name="T8" fmla="*/ 574 w 635"/>
                      <a:gd name="T9" fmla="*/ 291 h 397"/>
                      <a:gd name="T10" fmla="*/ 599 w 635"/>
                      <a:gd name="T11" fmla="*/ 274 h 397"/>
                      <a:gd name="T12" fmla="*/ 635 w 635"/>
                      <a:gd name="T13" fmla="*/ 228 h 397"/>
                      <a:gd name="T14" fmla="*/ 572 w 635"/>
                      <a:gd name="T15" fmla="*/ 179 h 397"/>
                      <a:gd name="T16" fmla="*/ 570 w 635"/>
                      <a:gd name="T17" fmla="*/ 133 h 397"/>
                      <a:gd name="T18" fmla="*/ 599 w 635"/>
                      <a:gd name="T19" fmla="*/ 69 h 397"/>
                      <a:gd name="T20" fmla="*/ 557 w 635"/>
                      <a:gd name="T21" fmla="*/ 48 h 397"/>
                      <a:gd name="T22" fmla="*/ 512 w 635"/>
                      <a:gd name="T23" fmla="*/ 0 h 397"/>
                      <a:gd name="T24" fmla="*/ 89 w 635"/>
                      <a:gd name="T25" fmla="*/ 78 h 397"/>
                      <a:gd name="T26" fmla="*/ 69 w 635"/>
                      <a:gd name="T27" fmla="*/ 48 h 397"/>
                      <a:gd name="T28" fmla="*/ 0 w 635"/>
                      <a:gd name="T29" fmla="*/ 97 h 397"/>
                      <a:gd name="T30" fmla="*/ 50 w 635"/>
                      <a:gd name="T31" fmla="*/ 397 h 397"/>
                      <a:gd name="T32" fmla="*/ 50 w 635"/>
                      <a:gd name="T33" fmla="*/ 397 h 3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5"/>
                      <a:gd name="T52" fmla="*/ 0 h 397"/>
                      <a:gd name="T53" fmla="*/ 635 w 635"/>
                      <a:gd name="T54" fmla="*/ 397 h 3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5" h="397">
                        <a:moveTo>
                          <a:pt x="50" y="397"/>
                        </a:moveTo>
                        <a:lnTo>
                          <a:pt x="156" y="380"/>
                        </a:lnTo>
                        <a:lnTo>
                          <a:pt x="536" y="308"/>
                        </a:lnTo>
                        <a:lnTo>
                          <a:pt x="553" y="291"/>
                        </a:lnTo>
                        <a:lnTo>
                          <a:pt x="574" y="291"/>
                        </a:lnTo>
                        <a:lnTo>
                          <a:pt x="599" y="274"/>
                        </a:lnTo>
                        <a:lnTo>
                          <a:pt x="635" y="228"/>
                        </a:lnTo>
                        <a:lnTo>
                          <a:pt x="572" y="179"/>
                        </a:lnTo>
                        <a:lnTo>
                          <a:pt x="570" y="133"/>
                        </a:lnTo>
                        <a:lnTo>
                          <a:pt x="599" y="69"/>
                        </a:lnTo>
                        <a:lnTo>
                          <a:pt x="557" y="48"/>
                        </a:lnTo>
                        <a:lnTo>
                          <a:pt x="512" y="0"/>
                        </a:lnTo>
                        <a:lnTo>
                          <a:pt x="89" y="78"/>
                        </a:lnTo>
                        <a:lnTo>
                          <a:pt x="69" y="48"/>
                        </a:lnTo>
                        <a:lnTo>
                          <a:pt x="0" y="97"/>
                        </a:lnTo>
                        <a:lnTo>
                          <a:pt x="50" y="397"/>
                        </a:lnTo>
                        <a:close/>
                      </a:path>
                    </a:pathLst>
                  </a:custGeom>
                  <a:grpFill/>
                  <a:ln w="9525">
                    <a:noFill/>
                    <a:round/>
                    <a:headEnd/>
                    <a:tailEnd/>
                  </a:ln>
                </p:spPr>
                <p:txBody>
                  <a:bodyPr/>
                  <a:lstStyle/>
                  <a:p>
                    <a:endParaRPr lang="ko-KR" altLang="en-US" sz="1600"/>
                  </a:p>
                </p:txBody>
              </p:sp>
              <p:sp>
                <p:nvSpPr>
                  <p:cNvPr id="4207" name="Freeform 977">
                    <a:extLst>
                      <a:ext uri="{FF2B5EF4-FFF2-40B4-BE49-F238E27FC236}">
                        <a16:creationId xmlns:a16="http://schemas.microsoft.com/office/drawing/2014/main" id="{9738DCFC-921D-8EE3-0947-CCA48686DABD}"/>
                      </a:ext>
                    </a:extLst>
                  </p:cNvPr>
                  <p:cNvSpPr>
                    <a:spLocks/>
                  </p:cNvSpPr>
                  <p:nvPr/>
                </p:nvSpPr>
                <p:spPr bwMode="auto">
                  <a:xfrm>
                    <a:off x="4859" y="1112"/>
                    <a:ext cx="68" cy="163"/>
                  </a:xfrm>
                  <a:custGeom>
                    <a:avLst/>
                    <a:gdLst>
                      <a:gd name="T0" fmla="*/ 7 w 137"/>
                      <a:gd name="T1" fmla="*/ 222 h 325"/>
                      <a:gd name="T2" fmla="*/ 32 w 137"/>
                      <a:gd name="T3" fmla="*/ 205 h 325"/>
                      <a:gd name="T4" fmla="*/ 68 w 137"/>
                      <a:gd name="T5" fmla="*/ 159 h 325"/>
                      <a:gd name="T6" fmla="*/ 5 w 137"/>
                      <a:gd name="T7" fmla="*/ 110 h 325"/>
                      <a:gd name="T8" fmla="*/ 3 w 137"/>
                      <a:gd name="T9" fmla="*/ 64 h 325"/>
                      <a:gd name="T10" fmla="*/ 32 w 137"/>
                      <a:gd name="T11" fmla="*/ 0 h 325"/>
                      <a:gd name="T12" fmla="*/ 125 w 137"/>
                      <a:gd name="T13" fmla="*/ 32 h 325"/>
                      <a:gd name="T14" fmla="*/ 127 w 137"/>
                      <a:gd name="T15" fmla="*/ 43 h 325"/>
                      <a:gd name="T16" fmla="*/ 116 w 137"/>
                      <a:gd name="T17" fmla="*/ 79 h 325"/>
                      <a:gd name="T18" fmla="*/ 106 w 137"/>
                      <a:gd name="T19" fmla="*/ 87 h 325"/>
                      <a:gd name="T20" fmla="*/ 104 w 137"/>
                      <a:gd name="T21" fmla="*/ 106 h 325"/>
                      <a:gd name="T22" fmla="*/ 114 w 137"/>
                      <a:gd name="T23" fmla="*/ 112 h 325"/>
                      <a:gd name="T24" fmla="*/ 137 w 137"/>
                      <a:gd name="T25" fmla="*/ 106 h 325"/>
                      <a:gd name="T26" fmla="*/ 137 w 137"/>
                      <a:gd name="T27" fmla="*/ 161 h 325"/>
                      <a:gd name="T28" fmla="*/ 137 w 137"/>
                      <a:gd name="T29" fmla="*/ 195 h 325"/>
                      <a:gd name="T30" fmla="*/ 137 w 137"/>
                      <a:gd name="T31" fmla="*/ 214 h 325"/>
                      <a:gd name="T32" fmla="*/ 129 w 137"/>
                      <a:gd name="T33" fmla="*/ 232 h 325"/>
                      <a:gd name="T34" fmla="*/ 119 w 137"/>
                      <a:gd name="T35" fmla="*/ 233 h 325"/>
                      <a:gd name="T36" fmla="*/ 123 w 137"/>
                      <a:gd name="T37" fmla="*/ 249 h 325"/>
                      <a:gd name="T38" fmla="*/ 89 w 137"/>
                      <a:gd name="T39" fmla="*/ 325 h 325"/>
                      <a:gd name="T40" fmla="*/ 81 w 137"/>
                      <a:gd name="T41" fmla="*/ 325 h 325"/>
                      <a:gd name="T42" fmla="*/ 78 w 137"/>
                      <a:gd name="T43" fmla="*/ 296 h 325"/>
                      <a:gd name="T44" fmla="*/ 55 w 137"/>
                      <a:gd name="T45" fmla="*/ 296 h 325"/>
                      <a:gd name="T46" fmla="*/ 7 w 137"/>
                      <a:gd name="T47" fmla="*/ 266 h 325"/>
                      <a:gd name="T48" fmla="*/ 0 w 137"/>
                      <a:gd name="T49" fmla="*/ 241 h 325"/>
                      <a:gd name="T50" fmla="*/ 7 w 137"/>
                      <a:gd name="T51" fmla="*/ 222 h 325"/>
                      <a:gd name="T52" fmla="*/ 7 w 137"/>
                      <a:gd name="T53" fmla="*/ 222 h 3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
                      <a:gd name="T82" fmla="*/ 0 h 325"/>
                      <a:gd name="T83" fmla="*/ 137 w 137"/>
                      <a:gd name="T84" fmla="*/ 325 h 3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 h="325">
                        <a:moveTo>
                          <a:pt x="7" y="222"/>
                        </a:moveTo>
                        <a:lnTo>
                          <a:pt x="32" y="205"/>
                        </a:lnTo>
                        <a:lnTo>
                          <a:pt x="68" y="159"/>
                        </a:lnTo>
                        <a:lnTo>
                          <a:pt x="5" y="110"/>
                        </a:lnTo>
                        <a:lnTo>
                          <a:pt x="3" y="64"/>
                        </a:lnTo>
                        <a:lnTo>
                          <a:pt x="32" y="0"/>
                        </a:lnTo>
                        <a:lnTo>
                          <a:pt x="125" y="32"/>
                        </a:lnTo>
                        <a:lnTo>
                          <a:pt x="127" y="43"/>
                        </a:lnTo>
                        <a:lnTo>
                          <a:pt x="116" y="79"/>
                        </a:lnTo>
                        <a:lnTo>
                          <a:pt x="106" y="87"/>
                        </a:lnTo>
                        <a:lnTo>
                          <a:pt x="104" y="106"/>
                        </a:lnTo>
                        <a:lnTo>
                          <a:pt x="114" y="112"/>
                        </a:lnTo>
                        <a:lnTo>
                          <a:pt x="137" y="106"/>
                        </a:lnTo>
                        <a:lnTo>
                          <a:pt x="137" y="161"/>
                        </a:lnTo>
                        <a:lnTo>
                          <a:pt x="137" y="195"/>
                        </a:lnTo>
                        <a:lnTo>
                          <a:pt x="137" y="214"/>
                        </a:lnTo>
                        <a:lnTo>
                          <a:pt x="129" y="232"/>
                        </a:lnTo>
                        <a:lnTo>
                          <a:pt x="119" y="233"/>
                        </a:lnTo>
                        <a:lnTo>
                          <a:pt x="123" y="249"/>
                        </a:lnTo>
                        <a:lnTo>
                          <a:pt x="89" y="325"/>
                        </a:lnTo>
                        <a:lnTo>
                          <a:pt x="81" y="325"/>
                        </a:lnTo>
                        <a:lnTo>
                          <a:pt x="78" y="296"/>
                        </a:lnTo>
                        <a:lnTo>
                          <a:pt x="55" y="296"/>
                        </a:lnTo>
                        <a:lnTo>
                          <a:pt x="7" y="266"/>
                        </a:lnTo>
                        <a:lnTo>
                          <a:pt x="0" y="241"/>
                        </a:lnTo>
                        <a:lnTo>
                          <a:pt x="7" y="222"/>
                        </a:lnTo>
                        <a:close/>
                      </a:path>
                    </a:pathLst>
                  </a:custGeom>
                  <a:grpFill/>
                  <a:ln w="9525">
                    <a:noFill/>
                    <a:round/>
                    <a:headEnd/>
                    <a:tailEnd/>
                  </a:ln>
                </p:spPr>
                <p:txBody>
                  <a:bodyPr/>
                  <a:lstStyle/>
                  <a:p>
                    <a:endParaRPr lang="ko-KR" altLang="en-US" sz="1600"/>
                  </a:p>
                </p:txBody>
              </p:sp>
              <p:sp>
                <p:nvSpPr>
                  <p:cNvPr id="4208" name="Freeform 978">
                    <a:extLst>
                      <a:ext uri="{FF2B5EF4-FFF2-40B4-BE49-F238E27FC236}">
                        <a16:creationId xmlns:a16="http://schemas.microsoft.com/office/drawing/2014/main" id="{360E74A8-3B58-E1FD-77F7-A07D1A0DAA97}"/>
                      </a:ext>
                    </a:extLst>
                  </p:cNvPr>
                  <p:cNvSpPr>
                    <a:spLocks/>
                  </p:cNvSpPr>
                  <p:nvPr/>
                </p:nvSpPr>
                <p:spPr bwMode="auto">
                  <a:xfrm>
                    <a:off x="4610" y="859"/>
                    <a:ext cx="324" cy="282"/>
                  </a:xfrm>
                  <a:custGeom>
                    <a:avLst/>
                    <a:gdLst>
                      <a:gd name="T0" fmla="*/ 20 w 648"/>
                      <a:gd name="T1" fmla="*/ 517 h 565"/>
                      <a:gd name="T2" fmla="*/ 443 w 648"/>
                      <a:gd name="T3" fmla="*/ 439 h 565"/>
                      <a:gd name="T4" fmla="*/ 488 w 648"/>
                      <a:gd name="T5" fmla="*/ 487 h 565"/>
                      <a:gd name="T6" fmla="*/ 530 w 648"/>
                      <a:gd name="T7" fmla="*/ 508 h 565"/>
                      <a:gd name="T8" fmla="*/ 623 w 648"/>
                      <a:gd name="T9" fmla="*/ 540 h 565"/>
                      <a:gd name="T10" fmla="*/ 631 w 648"/>
                      <a:gd name="T11" fmla="*/ 565 h 565"/>
                      <a:gd name="T12" fmla="*/ 646 w 648"/>
                      <a:gd name="T13" fmla="*/ 530 h 565"/>
                      <a:gd name="T14" fmla="*/ 648 w 648"/>
                      <a:gd name="T15" fmla="*/ 483 h 565"/>
                      <a:gd name="T16" fmla="*/ 631 w 648"/>
                      <a:gd name="T17" fmla="*/ 392 h 565"/>
                      <a:gd name="T18" fmla="*/ 631 w 648"/>
                      <a:gd name="T19" fmla="*/ 297 h 565"/>
                      <a:gd name="T20" fmla="*/ 585 w 648"/>
                      <a:gd name="T21" fmla="*/ 158 h 565"/>
                      <a:gd name="T22" fmla="*/ 577 w 648"/>
                      <a:gd name="T23" fmla="*/ 97 h 565"/>
                      <a:gd name="T24" fmla="*/ 549 w 648"/>
                      <a:gd name="T25" fmla="*/ 0 h 565"/>
                      <a:gd name="T26" fmla="*/ 412 w 648"/>
                      <a:gd name="T27" fmla="*/ 32 h 565"/>
                      <a:gd name="T28" fmla="*/ 336 w 648"/>
                      <a:gd name="T29" fmla="*/ 112 h 565"/>
                      <a:gd name="T30" fmla="*/ 332 w 648"/>
                      <a:gd name="T31" fmla="*/ 133 h 565"/>
                      <a:gd name="T32" fmla="*/ 289 w 648"/>
                      <a:gd name="T33" fmla="*/ 181 h 565"/>
                      <a:gd name="T34" fmla="*/ 300 w 648"/>
                      <a:gd name="T35" fmla="*/ 198 h 565"/>
                      <a:gd name="T36" fmla="*/ 309 w 648"/>
                      <a:gd name="T37" fmla="*/ 211 h 565"/>
                      <a:gd name="T38" fmla="*/ 302 w 648"/>
                      <a:gd name="T39" fmla="*/ 215 h 565"/>
                      <a:gd name="T40" fmla="*/ 315 w 648"/>
                      <a:gd name="T41" fmla="*/ 234 h 565"/>
                      <a:gd name="T42" fmla="*/ 317 w 648"/>
                      <a:gd name="T43" fmla="*/ 251 h 565"/>
                      <a:gd name="T44" fmla="*/ 275 w 648"/>
                      <a:gd name="T45" fmla="*/ 291 h 565"/>
                      <a:gd name="T46" fmla="*/ 212 w 648"/>
                      <a:gd name="T47" fmla="*/ 308 h 565"/>
                      <a:gd name="T48" fmla="*/ 197 w 648"/>
                      <a:gd name="T49" fmla="*/ 319 h 565"/>
                      <a:gd name="T50" fmla="*/ 174 w 648"/>
                      <a:gd name="T51" fmla="*/ 310 h 565"/>
                      <a:gd name="T52" fmla="*/ 104 w 648"/>
                      <a:gd name="T53" fmla="*/ 318 h 565"/>
                      <a:gd name="T54" fmla="*/ 53 w 648"/>
                      <a:gd name="T55" fmla="*/ 338 h 565"/>
                      <a:gd name="T56" fmla="*/ 53 w 648"/>
                      <a:gd name="T57" fmla="*/ 365 h 565"/>
                      <a:gd name="T58" fmla="*/ 62 w 648"/>
                      <a:gd name="T59" fmla="*/ 382 h 565"/>
                      <a:gd name="T60" fmla="*/ 70 w 648"/>
                      <a:gd name="T61" fmla="*/ 382 h 565"/>
                      <a:gd name="T62" fmla="*/ 77 w 648"/>
                      <a:gd name="T63" fmla="*/ 403 h 565"/>
                      <a:gd name="T64" fmla="*/ 64 w 648"/>
                      <a:gd name="T65" fmla="*/ 414 h 565"/>
                      <a:gd name="T66" fmla="*/ 58 w 648"/>
                      <a:gd name="T67" fmla="*/ 433 h 565"/>
                      <a:gd name="T68" fmla="*/ 0 w 648"/>
                      <a:gd name="T69" fmla="*/ 487 h 565"/>
                      <a:gd name="T70" fmla="*/ 20 w 648"/>
                      <a:gd name="T71" fmla="*/ 517 h 565"/>
                      <a:gd name="T72" fmla="*/ 20 w 648"/>
                      <a:gd name="T73" fmla="*/ 517 h 5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8"/>
                      <a:gd name="T112" fmla="*/ 0 h 565"/>
                      <a:gd name="T113" fmla="*/ 648 w 648"/>
                      <a:gd name="T114" fmla="*/ 565 h 5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8" h="565">
                        <a:moveTo>
                          <a:pt x="20" y="517"/>
                        </a:moveTo>
                        <a:lnTo>
                          <a:pt x="443" y="439"/>
                        </a:lnTo>
                        <a:lnTo>
                          <a:pt x="488" y="487"/>
                        </a:lnTo>
                        <a:lnTo>
                          <a:pt x="530" y="508"/>
                        </a:lnTo>
                        <a:lnTo>
                          <a:pt x="623" y="540"/>
                        </a:lnTo>
                        <a:lnTo>
                          <a:pt x="631" y="565"/>
                        </a:lnTo>
                        <a:lnTo>
                          <a:pt x="646" y="530"/>
                        </a:lnTo>
                        <a:lnTo>
                          <a:pt x="648" y="483"/>
                        </a:lnTo>
                        <a:lnTo>
                          <a:pt x="631" y="392"/>
                        </a:lnTo>
                        <a:lnTo>
                          <a:pt x="631" y="297"/>
                        </a:lnTo>
                        <a:lnTo>
                          <a:pt x="585" y="158"/>
                        </a:lnTo>
                        <a:lnTo>
                          <a:pt x="577" y="97"/>
                        </a:lnTo>
                        <a:lnTo>
                          <a:pt x="549" y="0"/>
                        </a:lnTo>
                        <a:lnTo>
                          <a:pt x="412" y="32"/>
                        </a:lnTo>
                        <a:lnTo>
                          <a:pt x="336" y="112"/>
                        </a:lnTo>
                        <a:lnTo>
                          <a:pt x="332" y="133"/>
                        </a:lnTo>
                        <a:lnTo>
                          <a:pt x="289" y="181"/>
                        </a:lnTo>
                        <a:lnTo>
                          <a:pt x="300" y="198"/>
                        </a:lnTo>
                        <a:lnTo>
                          <a:pt x="309" y="211"/>
                        </a:lnTo>
                        <a:lnTo>
                          <a:pt x="302" y="215"/>
                        </a:lnTo>
                        <a:lnTo>
                          <a:pt x="315" y="234"/>
                        </a:lnTo>
                        <a:lnTo>
                          <a:pt x="317" y="251"/>
                        </a:lnTo>
                        <a:lnTo>
                          <a:pt x="275" y="291"/>
                        </a:lnTo>
                        <a:lnTo>
                          <a:pt x="212" y="308"/>
                        </a:lnTo>
                        <a:lnTo>
                          <a:pt x="197" y="319"/>
                        </a:lnTo>
                        <a:lnTo>
                          <a:pt x="174" y="310"/>
                        </a:lnTo>
                        <a:lnTo>
                          <a:pt x="104" y="318"/>
                        </a:lnTo>
                        <a:lnTo>
                          <a:pt x="53" y="338"/>
                        </a:lnTo>
                        <a:lnTo>
                          <a:pt x="53" y="365"/>
                        </a:lnTo>
                        <a:lnTo>
                          <a:pt x="62" y="382"/>
                        </a:lnTo>
                        <a:lnTo>
                          <a:pt x="70" y="382"/>
                        </a:lnTo>
                        <a:lnTo>
                          <a:pt x="77" y="403"/>
                        </a:lnTo>
                        <a:lnTo>
                          <a:pt x="64" y="414"/>
                        </a:lnTo>
                        <a:lnTo>
                          <a:pt x="58" y="433"/>
                        </a:lnTo>
                        <a:lnTo>
                          <a:pt x="0" y="487"/>
                        </a:lnTo>
                        <a:lnTo>
                          <a:pt x="20" y="517"/>
                        </a:lnTo>
                        <a:close/>
                      </a:path>
                    </a:pathLst>
                  </a:custGeom>
                  <a:grpFill/>
                  <a:ln w="9525">
                    <a:noFill/>
                    <a:round/>
                    <a:headEnd/>
                    <a:tailEnd/>
                  </a:ln>
                </p:spPr>
                <p:txBody>
                  <a:bodyPr/>
                  <a:lstStyle/>
                  <a:p>
                    <a:endParaRPr lang="ko-KR" altLang="en-US" sz="1600"/>
                  </a:p>
                </p:txBody>
              </p:sp>
              <p:sp>
                <p:nvSpPr>
                  <p:cNvPr id="4209" name="Freeform 979">
                    <a:extLst>
                      <a:ext uri="{FF2B5EF4-FFF2-40B4-BE49-F238E27FC236}">
                        <a16:creationId xmlns:a16="http://schemas.microsoft.com/office/drawing/2014/main" id="{1E1474C7-1FAD-1767-AFE3-584A1D785684}"/>
                      </a:ext>
                    </a:extLst>
                  </p:cNvPr>
                  <p:cNvSpPr>
                    <a:spLocks/>
                  </p:cNvSpPr>
                  <p:nvPr/>
                </p:nvSpPr>
                <p:spPr bwMode="auto">
                  <a:xfrm>
                    <a:off x="4921" y="1099"/>
                    <a:ext cx="100" cy="58"/>
                  </a:xfrm>
                  <a:custGeom>
                    <a:avLst/>
                    <a:gdLst>
                      <a:gd name="T0" fmla="*/ 15 w 202"/>
                      <a:gd name="T1" fmla="*/ 116 h 116"/>
                      <a:gd name="T2" fmla="*/ 86 w 202"/>
                      <a:gd name="T3" fmla="*/ 76 h 116"/>
                      <a:gd name="T4" fmla="*/ 135 w 202"/>
                      <a:gd name="T5" fmla="*/ 53 h 116"/>
                      <a:gd name="T6" fmla="*/ 84 w 202"/>
                      <a:gd name="T7" fmla="*/ 89 h 116"/>
                      <a:gd name="T8" fmla="*/ 88 w 202"/>
                      <a:gd name="T9" fmla="*/ 91 h 116"/>
                      <a:gd name="T10" fmla="*/ 164 w 202"/>
                      <a:gd name="T11" fmla="*/ 40 h 116"/>
                      <a:gd name="T12" fmla="*/ 202 w 202"/>
                      <a:gd name="T13" fmla="*/ 6 h 116"/>
                      <a:gd name="T14" fmla="*/ 198 w 202"/>
                      <a:gd name="T15" fmla="*/ 0 h 116"/>
                      <a:gd name="T16" fmla="*/ 164 w 202"/>
                      <a:gd name="T17" fmla="*/ 19 h 116"/>
                      <a:gd name="T18" fmla="*/ 160 w 202"/>
                      <a:gd name="T19" fmla="*/ 17 h 116"/>
                      <a:gd name="T20" fmla="*/ 143 w 202"/>
                      <a:gd name="T21" fmla="*/ 40 h 116"/>
                      <a:gd name="T22" fmla="*/ 133 w 202"/>
                      <a:gd name="T23" fmla="*/ 40 h 116"/>
                      <a:gd name="T24" fmla="*/ 158 w 202"/>
                      <a:gd name="T25" fmla="*/ 0 h 116"/>
                      <a:gd name="T26" fmla="*/ 131 w 202"/>
                      <a:gd name="T27" fmla="*/ 30 h 116"/>
                      <a:gd name="T28" fmla="*/ 40 w 202"/>
                      <a:gd name="T29" fmla="*/ 61 h 116"/>
                      <a:gd name="T30" fmla="*/ 23 w 202"/>
                      <a:gd name="T31" fmla="*/ 84 h 116"/>
                      <a:gd name="T32" fmla="*/ 10 w 202"/>
                      <a:gd name="T33" fmla="*/ 87 h 116"/>
                      <a:gd name="T34" fmla="*/ 0 w 202"/>
                      <a:gd name="T35" fmla="*/ 105 h 116"/>
                      <a:gd name="T36" fmla="*/ 15 w 202"/>
                      <a:gd name="T37" fmla="*/ 116 h 116"/>
                      <a:gd name="T38" fmla="*/ 15 w 202"/>
                      <a:gd name="T39" fmla="*/ 116 h 1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2"/>
                      <a:gd name="T61" fmla="*/ 0 h 116"/>
                      <a:gd name="T62" fmla="*/ 202 w 202"/>
                      <a:gd name="T63" fmla="*/ 116 h 1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2" h="116">
                        <a:moveTo>
                          <a:pt x="15" y="116"/>
                        </a:moveTo>
                        <a:lnTo>
                          <a:pt x="86" y="76"/>
                        </a:lnTo>
                        <a:lnTo>
                          <a:pt x="135" y="53"/>
                        </a:lnTo>
                        <a:lnTo>
                          <a:pt x="84" y="89"/>
                        </a:lnTo>
                        <a:lnTo>
                          <a:pt x="88" y="91"/>
                        </a:lnTo>
                        <a:lnTo>
                          <a:pt x="164" y="40"/>
                        </a:lnTo>
                        <a:lnTo>
                          <a:pt x="202" y="6"/>
                        </a:lnTo>
                        <a:lnTo>
                          <a:pt x="198" y="0"/>
                        </a:lnTo>
                        <a:lnTo>
                          <a:pt x="164" y="19"/>
                        </a:lnTo>
                        <a:lnTo>
                          <a:pt x="160" y="17"/>
                        </a:lnTo>
                        <a:lnTo>
                          <a:pt x="143" y="40"/>
                        </a:lnTo>
                        <a:lnTo>
                          <a:pt x="133" y="40"/>
                        </a:lnTo>
                        <a:lnTo>
                          <a:pt x="158" y="0"/>
                        </a:lnTo>
                        <a:lnTo>
                          <a:pt x="131" y="30"/>
                        </a:lnTo>
                        <a:lnTo>
                          <a:pt x="40" y="61"/>
                        </a:lnTo>
                        <a:lnTo>
                          <a:pt x="23" y="84"/>
                        </a:lnTo>
                        <a:lnTo>
                          <a:pt x="10" y="87"/>
                        </a:lnTo>
                        <a:lnTo>
                          <a:pt x="0" y="105"/>
                        </a:lnTo>
                        <a:lnTo>
                          <a:pt x="15" y="116"/>
                        </a:lnTo>
                        <a:close/>
                      </a:path>
                    </a:pathLst>
                  </a:custGeom>
                  <a:grpFill/>
                  <a:ln w="9525">
                    <a:noFill/>
                    <a:round/>
                    <a:headEnd/>
                    <a:tailEnd/>
                  </a:ln>
                </p:spPr>
                <p:txBody>
                  <a:bodyPr/>
                  <a:lstStyle/>
                  <a:p>
                    <a:endParaRPr lang="ko-KR" altLang="en-US" sz="1600"/>
                  </a:p>
                </p:txBody>
              </p:sp>
              <p:sp>
                <p:nvSpPr>
                  <p:cNvPr id="4210" name="Freeform 980">
                    <a:extLst>
                      <a:ext uri="{FF2B5EF4-FFF2-40B4-BE49-F238E27FC236}">
                        <a16:creationId xmlns:a16="http://schemas.microsoft.com/office/drawing/2014/main" id="{B5A0D833-D7CD-070F-6A99-F54237D70625}"/>
                      </a:ext>
                    </a:extLst>
                  </p:cNvPr>
                  <p:cNvSpPr>
                    <a:spLocks/>
                  </p:cNvSpPr>
                  <p:nvPr/>
                </p:nvSpPr>
                <p:spPr bwMode="auto">
                  <a:xfrm>
                    <a:off x="4925" y="1036"/>
                    <a:ext cx="94" cy="88"/>
                  </a:xfrm>
                  <a:custGeom>
                    <a:avLst/>
                    <a:gdLst>
                      <a:gd name="T0" fmla="*/ 17 w 188"/>
                      <a:gd name="T1" fmla="*/ 127 h 174"/>
                      <a:gd name="T2" fmla="*/ 15 w 188"/>
                      <a:gd name="T3" fmla="*/ 174 h 174"/>
                      <a:gd name="T4" fmla="*/ 30 w 188"/>
                      <a:gd name="T5" fmla="*/ 171 h 174"/>
                      <a:gd name="T6" fmla="*/ 66 w 188"/>
                      <a:gd name="T7" fmla="*/ 144 h 174"/>
                      <a:gd name="T8" fmla="*/ 78 w 188"/>
                      <a:gd name="T9" fmla="*/ 121 h 174"/>
                      <a:gd name="T10" fmla="*/ 85 w 188"/>
                      <a:gd name="T11" fmla="*/ 127 h 174"/>
                      <a:gd name="T12" fmla="*/ 135 w 188"/>
                      <a:gd name="T13" fmla="*/ 114 h 174"/>
                      <a:gd name="T14" fmla="*/ 137 w 188"/>
                      <a:gd name="T15" fmla="*/ 104 h 174"/>
                      <a:gd name="T16" fmla="*/ 144 w 188"/>
                      <a:gd name="T17" fmla="*/ 108 h 174"/>
                      <a:gd name="T18" fmla="*/ 154 w 188"/>
                      <a:gd name="T19" fmla="*/ 100 h 174"/>
                      <a:gd name="T20" fmla="*/ 169 w 188"/>
                      <a:gd name="T21" fmla="*/ 98 h 174"/>
                      <a:gd name="T22" fmla="*/ 188 w 188"/>
                      <a:gd name="T23" fmla="*/ 89 h 174"/>
                      <a:gd name="T24" fmla="*/ 169 w 188"/>
                      <a:gd name="T25" fmla="*/ 0 h 174"/>
                      <a:gd name="T26" fmla="*/ 0 w 188"/>
                      <a:gd name="T27" fmla="*/ 36 h 174"/>
                      <a:gd name="T28" fmla="*/ 17 w 188"/>
                      <a:gd name="T29" fmla="*/ 127 h 174"/>
                      <a:gd name="T30" fmla="*/ 17 w 188"/>
                      <a:gd name="T31" fmla="*/ 127 h 1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8"/>
                      <a:gd name="T49" fmla="*/ 0 h 174"/>
                      <a:gd name="T50" fmla="*/ 188 w 188"/>
                      <a:gd name="T51" fmla="*/ 174 h 1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8" h="174">
                        <a:moveTo>
                          <a:pt x="17" y="127"/>
                        </a:moveTo>
                        <a:lnTo>
                          <a:pt x="15" y="174"/>
                        </a:lnTo>
                        <a:lnTo>
                          <a:pt x="30" y="171"/>
                        </a:lnTo>
                        <a:lnTo>
                          <a:pt x="66" y="144"/>
                        </a:lnTo>
                        <a:lnTo>
                          <a:pt x="78" y="121"/>
                        </a:lnTo>
                        <a:lnTo>
                          <a:pt x="85" y="127"/>
                        </a:lnTo>
                        <a:lnTo>
                          <a:pt x="135" y="114"/>
                        </a:lnTo>
                        <a:lnTo>
                          <a:pt x="137" y="104"/>
                        </a:lnTo>
                        <a:lnTo>
                          <a:pt x="144" y="108"/>
                        </a:lnTo>
                        <a:lnTo>
                          <a:pt x="154" y="100"/>
                        </a:lnTo>
                        <a:lnTo>
                          <a:pt x="169" y="98"/>
                        </a:lnTo>
                        <a:lnTo>
                          <a:pt x="188" y="89"/>
                        </a:lnTo>
                        <a:lnTo>
                          <a:pt x="169" y="0"/>
                        </a:lnTo>
                        <a:lnTo>
                          <a:pt x="0" y="36"/>
                        </a:lnTo>
                        <a:lnTo>
                          <a:pt x="17" y="127"/>
                        </a:lnTo>
                        <a:close/>
                      </a:path>
                    </a:pathLst>
                  </a:custGeom>
                  <a:grpFill/>
                  <a:ln w="9525">
                    <a:noFill/>
                    <a:round/>
                    <a:headEnd/>
                    <a:tailEnd/>
                  </a:ln>
                </p:spPr>
                <p:txBody>
                  <a:bodyPr/>
                  <a:lstStyle/>
                  <a:p>
                    <a:endParaRPr lang="ko-KR" altLang="en-US" sz="1600"/>
                  </a:p>
                </p:txBody>
              </p:sp>
              <p:sp>
                <p:nvSpPr>
                  <p:cNvPr id="4211" name="Freeform 981">
                    <a:extLst>
                      <a:ext uri="{FF2B5EF4-FFF2-40B4-BE49-F238E27FC236}">
                        <a16:creationId xmlns:a16="http://schemas.microsoft.com/office/drawing/2014/main" id="{250F426C-94EF-DE60-6F77-AB4E7954F12A}"/>
                      </a:ext>
                    </a:extLst>
                  </p:cNvPr>
                  <p:cNvSpPr>
                    <a:spLocks/>
                  </p:cNvSpPr>
                  <p:nvPr/>
                </p:nvSpPr>
                <p:spPr bwMode="auto">
                  <a:xfrm>
                    <a:off x="5010" y="1032"/>
                    <a:ext cx="43" cy="49"/>
                  </a:xfrm>
                  <a:custGeom>
                    <a:avLst/>
                    <a:gdLst>
                      <a:gd name="T0" fmla="*/ 19 w 85"/>
                      <a:gd name="T1" fmla="*/ 99 h 99"/>
                      <a:gd name="T2" fmla="*/ 55 w 85"/>
                      <a:gd name="T3" fmla="*/ 86 h 99"/>
                      <a:gd name="T4" fmla="*/ 55 w 85"/>
                      <a:gd name="T5" fmla="*/ 46 h 99"/>
                      <a:gd name="T6" fmla="*/ 65 w 85"/>
                      <a:gd name="T7" fmla="*/ 55 h 99"/>
                      <a:gd name="T8" fmla="*/ 66 w 85"/>
                      <a:gd name="T9" fmla="*/ 74 h 99"/>
                      <a:gd name="T10" fmla="*/ 74 w 85"/>
                      <a:gd name="T11" fmla="*/ 74 h 99"/>
                      <a:gd name="T12" fmla="*/ 85 w 85"/>
                      <a:gd name="T13" fmla="*/ 55 h 99"/>
                      <a:gd name="T14" fmla="*/ 74 w 85"/>
                      <a:gd name="T15" fmla="*/ 34 h 99"/>
                      <a:gd name="T16" fmla="*/ 55 w 85"/>
                      <a:gd name="T17" fmla="*/ 30 h 99"/>
                      <a:gd name="T18" fmla="*/ 42 w 85"/>
                      <a:gd name="T19" fmla="*/ 4 h 99"/>
                      <a:gd name="T20" fmla="*/ 30 w 85"/>
                      <a:gd name="T21" fmla="*/ 0 h 99"/>
                      <a:gd name="T22" fmla="*/ 0 w 85"/>
                      <a:gd name="T23" fmla="*/ 10 h 99"/>
                      <a:gd name="T24" fmla="*/ 19 w 85"/>
                      <a:gd name="T25" fmla="*/ 99 h 99"/>
                      <a:gd name="T26" fmla="*/ 19 w 85"/>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99"/>
                      <a:gd name="T44" fmla="*/ 85 w 85"/>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99">
                        <a:moveTo>
                          <a:pt x="19" y="99"/>
                        </a:moveTo>
                        <a:lnTo>
                          <a:pt x="55" y="86"/>
                        </a:lnTo>
                        <a:lnTo>
                          <a:pt x="55" y="46"/>
                        </a:lnTo>
                        <a:lnTo>
                          <a:pt x="65" y="55"/>
                        </a:lnTo>
                        <a:lnTo>
                          <a:pt x="66" y="74"/>
                        </a:lnTo>
                        <a:lnTo>
                          <a:pt x="74" y="74"/>
                        </a:lnTo>
                        <a:lnTo>
                          <a:pt x="85" y="55"/>
                        </a:lnTo>
                        <a:lnTo>
                          <a:pt x="74" y="34"/>
                        </a:lnTo>
                        <a:lnTo>
                          <a:pt x="55" y="30"/>
                        </a:lnTo>
                        <a:lnTo>
                          <a:pt x="42" y="4"/>
                        </a:lnTo>
                        <a:lnTo>
                          <a:pt x="30" y="0"/>
                        </a:lnTo>
                        <a:lnTo>
                          <a:pt x="0" y="10"/>
                        </a:lnTo>
                        <a:lnTo>
                          <a:pt x="19" y="99"/>
                        </a:lnTo>
                        <a:close/>
                      </a:path>
                    </a:pathLst>
                  </a:custGeom>
                  <a:grpFill/>
                  <a:ln w="9525">
                    <a:noFill/>
                    <a:round/>
                    <a:headEnd/>
                    <a:tailEnd/>
                  </a:ln>
                </p:spPr>
                <p:txBody>
                  <a:bodyPr/>
                  <a:lstStyle/>
                  <a:p>
                    <a:endParaRPr lang="ko-KR" altLang="en-US" sz="1600"/>
                  </a:p>
                </p:txBody>
              </p:sp>
              <p:sp>
                <p:nvSpPr>
                  <p:cNvPr id="4212" name="Freeform 982">
                    <a:extLst>
                      <a:ext uri="{FF2B5EF4-FFF2-40B4-BE49-F238E27FC236}">
                        <a16:creationId xmlns:a16="http://schemas.microsoft.com/office/drawing/2014/main" id="{37673218-F773-F58C-5469-E29F914BBDA9}"/>
                      </a:ext>
                    </a:extLst>
                  </p:cNvPr>
                  <p:cNvSpPr>
                    <a:spLocks/>
                  </p:cNvSpPr>
                  <p:nvPr/>
                </p:nvSpPr>
                <p:spPr bwMode="auto">
                  <a:xfrm>
                    <a:off x="4928" y="971"/>
                    <a:ext cx="183" cy="90"/>
                  </a:xfrm>
                  <a:custGeom>
                    <a:avLst/>
                    <a:gdLst>
                      <a:gd name="T0" fmla="*/ 0 w 365"/>
                      <a:gd name="T1" fmla="*/ 169 h 180"/>
                      <a:gd name="T2" fmla="*/ 169 w 365"/>
                      <a:gd name="T3" fmla="*/ 133 h 180"/>
                      <a:gd name="T4" fmla="*/ 199 w 365"/>
                      <a:gd name="T5" fmla="*/ 123 h 180"/>
                      <a:gd name="T6" fmla="*/ 211 w 365"/>
                      <a:gd name="T7" fmla="*/ 127 h 180"/>
                      <a:gd name="T8" fmla="*/ 224 w 365"/>
                      <a:gd name="T9" fmla="*/ 153 h 180"/>
                      <a:gd name="T10" fmla="*/ 243 w 365"/>
                      <a:gd name="T11" fmla="*/ 157 h 180"/>
                      <a:gd name="T12" fmla="*/ 254 w 365"/>
                      <a:gd name="T13" fmla="*/ 178 h 180"/>
                      <a:gd name="T14" fmla="*/ 266 w 365"/>
                      <a:gd name="T15" fmla="*/ 180 h 180"/>
                      <a:gd name="T16" fmla="*/ 279 w 365"/>
                      <a:gd name="T17" fmla="*/ 159 h 180"/>
                      <a:gd name="T18" fmla="*/ 285 w 365"/>
                      <a:gd name="T19" fmla="*/ 142 h 180"/>
                      <a:gd name="T20" fmla="*/ 298 w 365"/>
                      <a:gd name="T21" fmla="*/ 165 h 180"/>
                      <a:gd name="T22" fmla="*/ 365 w 365"/>
                      <a:gd name="T23" fmla="*/ 144 h 180"/>
                      <a:gd name="T24" fmla="*/ 361 w 365"/>
                      <a:gd name="T25" fmla="*/ 119 h 180"/>
                      <a:gd name="T26" fmla="*/ 342 w 365"/>
                      <a:gd name="T27" fmla="*/ 87 h 180"/>
                      <a:gd name="T28" fmla="*/ 332 w 365"/>
                      <a:gd name="T29" fmla="*/ 83 h 180"/>
                      <a:gd name="T30" fmla="*/ 321 w 365"/>
                      <a:gd name="T31" fmla="*/ 85 h 180"/>
                      <a:gd name="T32" fmla="*/ 323 w 365"/>
                      <a:gd name="T33" fmla="*/ 91 h 180"/>
                      <a:gd name="T34" fmla="*/ 338 w 365"/>
                      <a:gd name="T35" fmla="*/ 93 h 180"/>
                      <a:gd name="T36" fmla="*/ 344 w 365"/>
                      <a:gd name="T37" fmla="*/ 123 h 180"/>
                      <a:gd name="T38" fmla="*/ 317 w 365"/>
                      <a:gd name="T39" fmla="*/ 134 h 180"/>
                      <a:gd name="T40" fmla="*/ 279 w 365"/>
                      <a:gd name="T41" fmla="*/ 110 h 180"/>
                      <a:gd name="T42" fmla="*/ 266 w 365"/>
                      <a:gd name="T43" fmla="*/ 83 h 180"/>
                      <a:gd name="T44" fmla="*/ 249 w 365"/>
                      <a:gd name="T45" fmla="*/ 76 h 180"/>
                      <a:gd name="T46" fmla="*/ 249 w 365"/>
                      <a:gd name="T47" fmla="*/ 83 h 180"/>
                      <a:gd name="T48" fmla="*/ 232 w 365"/>
                      <a:gd name="T49" fmla="*/ 68 h 180"/>
                      <a:gd name="T50" fmla="*/ 245 w 365"/>
                      <a:gd name="T51" fmla="*/ 49 h 180"/>
                      <a:gd name="T52" fmla="*/ 256 w 365"/>
                      <a:gd name="T53" fmla="*/ 32 h 180"/>
                      <a:gd name="T54" fmla="*/ 235 w 365"/>
                      <a:gd name="T55" fmla="*/ 0 h 180"/>
                      <a:gd name="T56" fmla="*/ 199 w 365"/>
                      <a:gd name="T57" fmla="*/ 26 h 180"/>
                      <a:gd name="T58" fmla="*/ 78 w 365"/>
                      <a:gd name="T59" fmla="*/ 57 h 180"/>
                      <a:gd name="T60" fmla="*/ 0 w 365"/>
                      <a:gd name="T61" fmla="*/ 74 h 180"/>
                      <a:gd name="T62" fmla="*/ 0 w 365"/>
                      <a:gd name="T63" fmla="*/ 169 h 180"/>
                      <a:gd name="T64" fmla="*/ 0 w 365"/>
                      <a:gd name="T65" fmla="*/ 169 h 1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5"/>
                      <a:gd name="T100" fmla="*/ 0 h 180"/>
                      <a:gd name="T101" fmla="*/ 365 w 365"/>
                      <a:gd name="T102" fmla="*/ 180 h 1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5" h="180">
                        <a:moveTo>
                          <a:pt x="0" y="169"/>
                        </a:moveTo>
                        <a:lnTo>
                          <a:pt x="169" y="133"/>
                        </a:lnTo>
                        <a:lnTo>
                          <a:pt x="199" y="123"/>
                        </a:lnTo>
                        <a:lnTo>
                          <a:pt x="211" y="127"/>
                        </a:lnTo>
                        <a:lnTo>
                          <a:pt x="224" y="153"/>
                        </a:lnTo>
                        <a:lnTo>
                          <a:pt x="243" y="157"/>
                        </a:lnTo>
                        <a:lnTo>
                          <a:pt x="254" y="178"/>
                        </a:lnTo>
                        <a:lnTo>
                          <a:pt x="266" y="180"/>
                        </a:lnTo>
                        <a:lnTo>
                          <a:pt x="279" y="159"/>
                        </a:lnTo>
                        <a:lnTo>
                          <a:pt x="285" y="142"/>
                        </a:lnTo>
                        <a:lnTo>
                          <a:pt x="298" y="165"/>
                        </a:lnTo>
                        <a:lnTo>
                          <a:pt x="365" y="144"/>
                        </a:lnTo>
                        <a:lnTo>
                          <a:pt x="361" y="119"/>
                        </a:lnTo>
                        <a:lnTo>
                          <a:pt x="342" y="87"/>
                        </a:lnTo>
                        <a:lnTo>
                          <a:pt x="332" y="83"/>
                        </a:lnTo>
                        <a:lnTo>
                          <a:pt x="321" y="85"/>
                        </a:lnTo>
                        <a:lnTo>
                          <a:pt x="323" y="91"/>
                        </a:lnTo>
                        <a:lnTo>
                          <a:pt x="338" y="93"/>
                        </a:lnTo>
                        <a:lnTo>
                          <a:pt x="344" y="123"/>
                        </a:lnTo>
                        <a:lnTo>
                          <a:pt x="317" y="134"/>
                        </a:lnTo>
                        <a:lnTo>
                          <a:pt x="279" y="110"/>
                        </a:lnTo>
                        <a:lnTo>
                          <a:pt x="266" y="83"/>
                        </a:lnTo>
                        <a:lnTo>
                          <a:pt x="249" y="76"/>
                        </a:lnTo>
                        <a:lnTo>
                          <a:pt x="249" y="83"/>
                        </a:lnTo>
                        <a:lnTo>
                          <a:pt x="232" y="68"/>
                        </a:lnTo>
                        <a:lnTo>
                          <a:pt x="245" y="49"/>
                        </a:lnTo>
                        <a:lnTo>
                          <a:pt x="256" y="32"/>
                        </a:lnTo>
                        <a:lnTo>
                          <a:pt x="235" y="0"/>
                        </a:lnTo>
                        <a:lnTo>
                          <a:pt x="199" y="26"/>
                        </a:lnTo>
                        <a:lnTo>
                          <a:pt x="78" y="57"/>
                        </a:lnTo>
                        <a:lnTo>
                          <a:pt x="0" y="74"/>
                        </a:lnTo>
                        <a:lnTo>
                          <a:pt x="0" y="169"/>
                        </a:lnTo>
                        <a:close/>
                      </a:path>
                    </a:pathLst>
                  </a:custGeom>
                  <a:grpFill/>
                  <a:ln w="9525">
                    <a:noFill/>
                    <a:round/>
                    <a:headEnd/>
                    <a:tailEnd/>
                  </a:ln>
                </p:spPr>
                <p:txBody>
                  <a:bodyPr/>
                  <a:lstStyle/>
                  <a:p>
                    <a:endParaRPr lang="ko-KR" altLang="en-US" sz="1600"/>
                  </a:p>
                </p:txBody>
              </p:sp>
              <p:sp>
                <p:nvSpPr>
                  <p:cNvPr id="4213" name="Freeform 983">
                    <a:extLst>
                      <a:ext uri="{FF2B5EF4-FFF2-40B4-BE49-F238E27FC236}">
                        <a16:creationId xmlns:a16="http://schemas.microsoft.com/office/drawing/2014/main" id="{411CEA6D-24FC-1389-C1E0-0B247D8985B2}"/>
                      </a:ext>
                    </a:extLst>
                  </p:cNvPr>
                  <p:cNvSpPr>
                    <a:spLocks/>
                  </p:cNvSpPr>
                  <p:nvPr/>
                </p:nvSpPr>
                <p:spPr bwMode="auto">
                  <a:xfrm>
                    <a:off x="4884" y="838"/>
                    <a:ext cx="89" cy="169"/>
                  </a:xfrm>
                  <a:custGeom>
                    <a:avLst/>
                    <a:gdLst>
                      <a:gd name="T0" fmla="*/ 28 w 177"/>
                      <a:gd name="T1" fmla="*/ 139 h 339"/>
                      <a:gd name="T2" fmla="*/ 36 w 177"/>
                      <a:gd name="T3" fmla="*/ 200 h 339"/>
                      <a:gd name="T4" fmla="*/ 82 w 177"/>
                      <a:gd name="T5" fmla="*/ 339 h 339"/>
                      <a:gd name="T6" fmla="*/ 160 w 177"/>
                      <a:gd name="T7" fmla="*/ 322 h 339"/>
                      <a:gd name="T8" fmla="*/ 154 w 177"/>
                      <a:gd name="T9" fmla="*/ 124 h 339"/>
                      <a:gd name="T10" fmla="*/ 175 w 177"/>
                      <a:gd name="T11" fmla="*/ 86 h 339"/>
                      <a:gd name="T12" fmla="*/ 177 w 177"/>
                      <a:gd name="T13" fmla="*/ 0 h 339"/>
                      <a:gd name="T14" fmla="*/ 0 w 177"/>
                      <a:gd name="T15" fmla="*/ 42 h 339"/>
                      <a:gd name="T16" fmla="*/ 28 w 177"/>
                      <a:gd name="T17" fmla="*/ 139 h 339"/>
                      <a:gd name="T18" fmla="*/ 28 w 177"/>
                      <a:gd name="T19" fmla="*/ 139 h 3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
                      <a:gd name="T31" fmla="*/ 0 h 339"/>
                      <a:gd name="T32" fmla="*/ 177 w 177"/>
                      <a:gd name="T33" fmla="*/ 339 h 3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 h="339">
                        <a:moveTo>
                          <a:pt x="28" y="139"/>
                        </a:moveTo>
                        <a:lnTo>
                          <a:pt x="36" y="200"/>
                        </a:lnTo>
                        <a:lnTo>
                          <a:pt x="82" y="339"/>
                        </a:lnTo>
                        <a:lnTo>
                          <a:pt x="160" y="322"/>
                        </a:lnTo>
                        <a:lnTo>
                          <a:pt x="154" y="124"/>
                        </a:lnTo>
                        <a:lnTo>
                          <a:pt x="175" y="86"/>
                        </a:lnTo>
                        <a:lnTo>
                          <a:pt x="177" y="0"/>
                        </a:lnTo>
                        <a:lnTo>
                          <a:pt x="0" y="42"/>
                        </a:lnTo>
                        <a:lnTo>
                          <a:pt x="28" y="139"/>
                        </a:lnTo>
                        <a:close/>
                      </a:path>
                    </a:pathLst>
                  </a:custGeom>
                  <a:grpFill/>
                  <a:ln w="9525">
                    <a:noFill/>
                    <a:round/>
                    <a:headEnd/>
                    <a:tailEnd/>
                  </a:ln>
                </p:spPr>
                <p:txBody>
                  <a:bodyPr/>
                  <a:lstStyle/>
                  <a:p>
                    <a:endParaRPr lang="ko-KR" altLang="en-US" sz="1600"/>
                  </a:p>
                </p:txBody>
              </p:sp>
              <p:sp>
                <p:nvSpPr>
                  <p:cNvPr id="4214" name="Freeform 984">
                    <a:extLst>
                      <a:ext uri="{FF2B5EF4-FFF2-40B4-BE49-F238E27FC236}">
                        <a16:creationId xmlns:a16="http://schemas.microsoft.com/office/drawing/2014/main" id="{D2A41959-9C86-600E-38F6-C32AC0FAD406}"/>
                      </a:ext>
                    </a:extLst>
                  </p:cNvPr>
                  <p:cNvSpPr>
                    <a:spLocks/>
                  </p:cNvSpPr>
                  <p:nvPr/>
                </p:nvSpPr>
                <p:spPr bwMode="auto">
                  <a:xfrm>
                    <a:off x="4961" y="813"/>
                    <a:ext cx="82" cy="185"/>
                  </a:xfrm>
                  <a:custGeom>
                    <a:avLst/>
                    <a:gdLst>
                      <a:gd name="T0" fmla="*/ 0 w 163"/>
                      <a:gd name="T1" fmla="*/ 173 h 371"/>
                      <a:gd name="T2" fmla="*/ 21 w 163"/>
                      <a:gd name="T3" fmla="*/ 135 h 371"/>
                      <a:gd name="T4" fmla="*/ 23 w 163"/>
                      <a:gd name="T5" fmla="*/ 49 h 371"/>
                      <a:gd name="T6" fmla="*/ 21 w 163"/>
                      <a:gd name="T7" fmla="*/ 17 h 371"/>
                      <a:gd name="T8" fmla="*/ 53 w 163"/>
                      <a:gd name="T9" fmla="*/ 0 h 371"/>
                      <a:gd name="T10" fmla="*/ 127 w 163"/>
                      <a:gd name="T11" fmla="*/ 232 h 371"/>
                      <a:gd name="T12" fmla="*/ 163 w 163"/>
                      <a:gd name="T13" fmla="*/ 281 h 371"/>
                      <a:gd name="T14" fmla="*/ 163 w 163"/>
                      <a:gd name="T15" fmla="*/ 314 h 371"/>
                      <a:gd name="T16" fmla="*/ 127 w 163"/>
                      <a:gd name="T17" fmla="*/ 340 h 371"/>
                      <a:gd name="T18" fmla="*/ 6 w 163"/>
                      <a:gd name="T19" fmla="*/ 371 h 371"/>
                      <a:gd name="T20" fmla="*/ 0 w 163"/>
                      <a:gd name="T21" fmla="*/ 173 h 371"/>
                      <a:gd name="T22" fmla="*/ 0 w 163"/>
                      <a:gd name="T23" fmla="*/ 173 h 3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3"/>
                      <a:gd name="T37" fmla="*/ 0 h 371"/>
                      <a:gd name="T38" fmla="*/ 163 w 163"/>
                      <a:gd name="T39" fmla="*/ 371 h 3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3" h="371">
                        <a:moveTo>
                          <a:pt x="0" y="173"/>
                        </a:moveTo>
                        <a:lnTo>
                          <a:pt x="21" y="135"/>
                        </a:lnTo>
                        <a:lnTo>
                          <a:pt x="23" y="49"/>
                        </a:lnTo>
                        <a:lnTo>
                          <a:pt x="21" y="17"/>
                        </a:lnTo>
                        <a:lnTo>
                          <a:pt x="53" y="0"/>
                        </a:lnTo>
                        <a:lnTo>
                          <a:pt x="127" y="232"/>
                        </a:lnTo>
                        <a:lnTo>
                          <a:pt x="163" y="281"/>
                        </a:lnTo>
                        <a:lnTo>
                          <a:pt x="163" y="314"/>
                        </a:lnTo>
                        <a:lnTo>
                          <a:pt x="127" y="340"/>
                        </a:lnTo>
                        <a:lnTo>
                          <a:pt x="6" y="371"/>
                        </a:lnTo>
                        <a:lnTo>
                          <a:pt x="0" y="173"/>
                        </a:lnTo>
                        <a:close/>
                      </a:path>
                    </a:pathLst>
                  </a:custGeom>
                  <a:grpFill/>
                  <a:ln w="9525">
                    <a:noFill/>
                    <a:round/>
                    <a:headEnd/>
                    <a:tailEnd/>
                  </a:ln>
                </p:spPr>
                <p:txBody>
                  <a:bodyPr/>
                  <a:lstStyle/>
                  <a:p>
                    <a:endParaRPr lang="ko-KR" altLang="en-US" sz="1600"/>
                  </a:p>
                </p:txBody>
              </p:sp>
              <p:sp>
                <p:nvSpPr>
                  <p:cNvPr id="4215" name="Freeform 985">
                    <a:extLst>
                      <a:ext uri="{FF2B5EF4-FFF2-40B4-BE49-F238E27FC236}">
                        <a16:creationId xmlns:a16="http://schemas.microsoft.com/office/drawing/2014/main" id="{A7903C29-52DB-EB88-AA3C-FB968EAC72D8}"/>
                      </a:ext>
                    </a:extLst>
                  </p:cNvPr>
                  <p:cNvSpPr>
                    <a:spLocks/>
                  </p:cNvSpPr>
                  <p:nvPr/>
                </p:nvSpPr>
                <p:spPr bwMode="auto">
                  <a:xfrm>
                    <a:off x="4988" y="649"/>
                    <a:ext cx="200" cy="305"/>
                  </a:xfrm>
                  <a:custGeom>
                    <a:avLst/>
                    <a:gdLst>
                      <a:gd name="T0" fmla="*/ 0 w 399"/>
                      <a:gd name="T1" fmla="*/ 329 h 610"/>
                      <a:gd name="T2" fmla="*/ 23 w 399"/>
                      <a:gd name="T3" fmla="*/ 331 h 610"/>
                      <a:gd name="T4" fmla="*/ 25 w 399"/>
                      <a:gd name="T5" fmla="*/ 291 h 610"/>
                      <a:gd name="T6" fmla="*/ 53 w 399"/>
                      <a:gd name="T7" fmla="*/ 236 h 610"/>
                      <a:gd name="T8" fmla="*/ 40 w 399"/>
                      <a:gd name="T9" fmla="*/ 196 h 610"/>
                      <a:gd name="T10" fmla="*/ 97 w 399"/>
                      <a:gd name="T11" fmla="*/ 4 h 610"/>
                      <a:gd name="T12" fmla="*/ 110 w 399"/>
                      <a:gd name="T13" fmla="*/ 4 h 610"/>
                      <a:gd name="T14" fmla="*/ 114 w 399"/>
                      <a:gd name="T15" fmla="*/ 29 h 610"/>
                      <a:gd name="T16" fmla="*/ 171 w 399"/>
                      <a:gd name="T17" fmla="*/ 8 h 610"/>
                      <a:gd name="T18" fmla="*/ 173 w 399"/>
                      <a:gd name="T19" fmla="*/ 0 h 610"/>
                      <a:gd name="T20" fmla="*/ 219 w 399"/>
                      <a:gd name="T21" fmla="*/ 10 h 610"/>
                      <a:gd name="T22" fmla="*/ 293 w 399"/>
                      <a:gd name="T23" fmla="*/ 198 h 610"/>
                      <a:gd name="T24" fmla="*/ 327 w 399"/>
                      <a:gd name="T25" fmla="*/ 200 h 610"/>
                      <a:gd name="T26" fmla="*/ 390 w 399"/>
                      <a:gd name="T27" fmla="*/ 270 h 610"/>
                      <a:gd name="T28" fmla="*/ 380 w 399"/>
                      <a:gd name="T29" fmla="*/ 283 h 610"/>
                      <a:gd name="T30" fmla="*/ 399 w 399"/>
                      <a:gd name="T31" fmla="*/ 283 h 610"/>
                      <a:gd name="T32" fmla="*/ 386 w 399"/>
                      <a:gd name="T33" fmla="*/ 318 h 610"/>
                      <a:gd name="T34" fmla="*/ 356 w 399"/>
                      <a:gd name="T35" fmla="*/ 340 h 610"/>
                      <a:gd name="T36" fmla="*/ 322 w 399"/>
                      <a:gd name="T37" fmla="*/ 357 h 610"/>
                      <a:gd name="T38" fmla="*/ 318 w 399"/>
                      <a:gd name="T39" fmla="*/ 380 h 610"/>
                      <a:gd name="T40" fmla="*/ 299 w 399"/>
                      <a:gd name="T41" fmla="*/ 359 h 610"/>
                      <a:gd name="T42" fmla="*/ 268 w 399"/>
                      <a:gd name="T43" fmla="*/ 384 h 610"/>
                      <a:gd name="T44" fmla="*/ 253 w 399"/>
                      <a:gd name="T45" fmla="*/ 384 h 610"/>
                      <a:gd name="T46" fmla="*/ 240 w 399"/>
                      <a:gd name="T47" fmla="*/ 369 h 610"/>
                      <a:gd name="T48" fmla="*/ 232 w 399"/>
                      <a:gd name="T49" fmla="*/ 443 h 610"/>
                      <a:gd name="T50" fmla="*/ 204 w 399"/>
                      <a:gd name="T51" fmla="*/ 454 h 610"/>
                      <a:gd name="T52" fmla="*/ 190 w 399"/>
                      <a:gd name="T53" fmla="*/ 483 h 610"/>
                      <a:gd name="T54" fmla="*/ 173 w 399"/>
                      <a:gd name="T55" fmla="*/ 483 h 610"/>
                      <a:gd name="T56" fmla="*/ 133 w 399"/>
                      <a:gd name="T57" fmla="*/ 527 h 610"/>
                      <a:gd name="T58" fmla="*/ 131 w 399"/>
                      <a:gd name="T59" fmla="*/ 561 h 610"/>
                      <a:gd name="T60" fmla="*/ 122 w 399"/>
                      <a:gd name="T61" fmla="*/ 574 h 610"/>
                      <a:gd name="T62" fmla="*/ 110 w 399"/>
                      <a:gd name="T63" fmla="*/ 610 h 610"/>
                      <a:gd name="T64" fmla="*/ 74 w 399"/>
                      <a:gd name="T65" fmla="*/ 561 h 610"/>
                      <a:gd name="T66" fmla="*/ 0 w 399"/>
                      <a:gd name="T67" fmla="*/ 329 h 610"/>
                      <a:gd name="T68" fmla="*/ 0 w 399"/>
                      <a:gd name="T69" fmla="*/ 329 h 6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9"/>
                      <a:gd name="T106" fmla="*/ 0 h 610"/>
                      <a:gd name="T107" fmla="*/ 399 w 399"/>
                      <a:gd name="T108" fmla="*/ 610 h 6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9" h="610">
                        <a:moveTo>
                          <a:pt x="0" y="329"/>
                        </a:moveTo>
                        <a:lnTo>
                          <a:pt x="23" y="331"/>
                        </a:lnTo>
                        <a:lnTo>
                          <a:pt x="25" y="291"/>
                        </a:lnTo>
                        <a:lnTo>
                          <a:pt x="53" y="236"/>
                        </a:lnTo>
                        <a:lnTo>
                          <a:pt x="40" y="196"/>
                        </a:lnTo>
                        <a:lnTo>
                          <a:pt x="97" y="4"/>
                        </a:lnTo>
                        <a:lnTo>
                          <a:pt x="110" y="4"/>
                        </a:lnTo>
                        <a:lnTo>
                          <a:pt x="114" y="29"/>
                        </a:lnTo>
                        <a:lnTo>
                          <a:pt x="171" y="8"/>
                        </a:lnTo>
                        <a:lnTo>
                          <a:pt x="173" y="0"/>
                        </a:lnTo>
                        <a:lnTo>
                          <a:pt x="219" y="10"/>
                        </a:lnTo>
                        <a:lnTo>
                          <a:pt x="293" y="198"/>
                        </a:lnTo>
                        <a:lnTo>
                          <a:pt x="327" y="200"/>
                        </a:lnTo>
                        <a:lnTo>
                          <a:pt x="390" y="270"/>
                        </a:lnTo>
                        <a:lnTo>
                          <a:pt x="380" y="283"/>
                        </a:lnTo>
                        <a:lnTo>
                          <a:pt x="399" y="283"/>
                        </a:lnTo>
                        <a:lnTo>
                          <a:pt x="386" y="318"/>
                        </a:lnTo>
                        <a:lnTo>
                          <a:pt x="356" y="340"/>
                        </a:lnTo>
                        <a:lnTo>
                          <a:pt x="322" y="357"/>
                        </a:lnTo>
                        <a:lnTo>
                          <a:pt x="318" y="380"/>
                        </a:lnTo>
                        <a:lnTo>
                          <a:pt x="299" y="359"/>
                        </a:lnTo>
                        <a:lnTo>
                          <a:pt x="268" y="384"/>
                        </a:lnTo>
                        <a:lnTo>
                          <a:pt x="253" y="384"/>
                        </a:lnTo>
                        <a:lnTo>
                          <a:pt x="240" y="369"/>
                        </a:lnTo>
                        <a:lnTo>
                          <a:pt x="232" y="443"/>
                        </a:lnTo>
                        <a:lnTo>
                          <a:pt x="204" y="454"/>
                        </a:lnTo>
                        <a:lnTo>
                          <a:pt x="190" y="483"/>
                        </a:lnTo>
                        <a:lnTo>
                          <a:pt x="173" y="483"/>
                        </a:lnTo>
                        <a:lnTo>
                          <a:pt x="133" y="527"/>
                        </a:lnTo>
                        <a:lnTo>
                          <a:pt x="131" y="561"/>
                        </a:lnTo>
                        <a:lnTo>
                          <a:pt x="122" y="574"/>
                        </a:lnTo>
                        <a:lnTo>
                          <a:pt x="110" y="610"/>
                        </a:lnTo>
                        <a:lnTo>
                          <a:pt x="74" y="561"/>
                        </a:lnTo>
                        <a:lnTo>
                          <a:pt x="0" y="329"/>
                        </a:lnTo>
                        <a:close/>
                      </a:path>
                    </a:pathLst>
                  </a:custGeom>
                  <a:grpFill/>
                  <a:ln w="9525">
                    <a:noFill/>
                    <a:round/>
                    <a:headEnd/>
                    <a:tailEnd/>
                  </a:ln>
                </p:spPr>
                <p:txBody>
                  <a:bodyPr/>
                  <a:lstStyle/>
                  <a:p>
                    <a:endParaRPr lang="ko-KR" altLang="en-US" sz="1600"/>
                  </a:p>
                </p:txBody>
              </p:sp>
            </p:grpSp>
            <p:sp>
              <p:nvSpPr>
                <p:cNvPr id="4216" name="타원 4215">
                  <a:extLst>
                    <a:ext uri="{FF2B5EF4-FFF2-40B4-BE49-F238E27FC236}">
                      <a16:creationId xmlns:a16="http://schemas.microsoft.com/office/drawing/2014/main" id="{71768C99-3594-1783-12C1-625AAE9F2868}"/>
                    </a:ext>
                  </a:extLst>
                </p:cNvPr>
                <p:cNvSpPr/>
                <p:nvPr/>
              </p:nvSpPr>
              <p:spPr>
                <a:xfrm>
                  <a:off x="6466218" y="2850072"/>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17" name="타원 4216">
                  <a:extLst>
                    <a:ext uri="{FF2B5EF4-FFF2-40B4-BE49-F238E27FC236}">
                      <a16:creationId xmlns:a16="http://schemas.microsoft.com/office/drawing/2014/main" id="{386A7447-43F2-92B9-047A-D6B4FF5C412A}"/>
                    </a:ext>
                  </a:extLst>
                </p:cNvPr>
                <p:cNvSpPr/>
                <p:nvPr/>
              </p:nvSpPr>
              <p:spPr>
                <a:xfrm>
                  <a:off x="6471102" y="3354602"/>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18" name="타원 4217">
                  <a:extLst>
                    <a:ext uri="{FF2B5EF4-FFF2-40B4-BE49-F238E27FC236}">
                      <a16:creationId xmlns:a16="http://schemas.microsoft.com/office/drawing/2014/main" id="{82334D4B-958E-3AC8-B37A-5591A942C106}"/>
                    </a:ext>
                  </a:extLst>
                </p:cNvPr>
                <p:cNvSpPr/>
                <p:nvPr/>
              </p:nvSpPr>
              <p:spPr>
                <a:xfrm>
                  <a:off x="6517558" y="3412155"/>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20" name="타원 4219">
                  <a:extLst>
                    <a:ext uri="{FF2B5EF4-FFF2-40B4-BE49-F238E27FC236}">
                      <a16:creationId xmlns:a16="http://schemas.microsoft.com/office/drawing/2014/main" id="{653E700B-619B-66BE-E281-B3E174BDCC41}"/>
                    </a:ext>
                  </a:extLst>
                </p:cNvPr>
                <p:cNvSpPr/>
                <p:nvPr/>
              </p:nvSpPr>
              <p:spPr>
                <a:xfrm>
                  <a:off x="7831550" y="3109037"/>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026" name="차트 1025">
                  <a:extLst>
                    <a:ext uri="{FF2B5EF4-FFF2-40B4-BE49-F238E27FC236}">
                      <a16:creationId xmlns:a16="http://schemas.microsoft.com/office/drawing/2014/main" id="{CC710256-F335-14F5-29C7-E824BD4FE181}"/>
                    </a:ext>
                  </a:extLst>
                </p:cNvPr>
                <p:cNvGraphicFramePr/>
                <p:nvPr>
                  <p:extLst>
                    <p:ext uri="{D42A27DB-BD31-4B8C-83A1-F6EECF244321}">
                      <p14:modId xmlns:p14="http://schemas.microsoft.com/office/powerpoint/2010/main" val="2446844957"/>
                    </p:ext>
                  </p:extLst>
                </p:nvPr>
              </p:nvGraphicFramePr>
              <p:xfrm>
                <a:off x="5815334" y="3436304"/>
                <a:ext cx="776778" cy="7467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29" name="차트 1128">
                  <a:extLst>
                    <a:ext uri="{FF2B5EF4-FFF2-40B4-BE49-F238E27FC236}">
                      <a16:creationId xmlns:a16="http://schemas.microsoft.com/office/drawing/2014/main" id="{F7FEC46D-3C86-2A4B-07EA-F28612BE5DBF}"/>
                    </a:ext>
                  </a:extLst>
                </p:cNvPr>
                <p:cNvGraphicFramePr/>
                <p:nvPr>
                  <p:extLst>
                    <p:ext uri="{D42A27DB-BD31-4B8C-83A1-F6EECF244321}">
                      <p14:modId xmlns:p14="http://schemas.microsoft.com/office/powerpoint/2010/main" val="2344300349"/>
                    </p:ext>
                  </p:extLst>
                </p:nvPr>
              </p:nvGraphicFramePr>
              <p:xfrm>
                <a:off x="7200363" y="3468901"/>
                <a:ext cx="776778" cy="7467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30" name="차트 1129">
                  <a:extLst>
                    <a:ext uri="{FF2B5EF4-FFF2-40B4-BE49-F238E27FC236}">
                      <a16:creationId xmlns:a16="http://schemas.microsoft.com/office/drawing/2014/main" id="{67904EB2-077A-2F53-A31B-E2633276DD02}"/>
                    </a:ext>
                  </a:extLst>
                </p:cNvPr>
                <p:cNvGraphicFramePr/>
                <p:nvPr>
                  <p:extLst>
                    <p:ext uri="{D42A27DB-BD31-4B8C-83A1-F6EECF244321}">
                      <p14:modId xmlns:p14="http://schemas.microsoft.com/office/powerpoint/2010/main" val="495310361"/>
                    </p:ext>
                  </p:extLst>
                </p:nvPr>
              </p:nvGraphicFramePr>
              <p:xfrm>
                <a:off x="7983045" y="3313732"/>
                <a:ext cx="776778" cy="74671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33" name="차트 1132">
                  <a:extLst>
                    <a:ext uri="{FF2B5EF4-FFF2-40B4-BE49-F238E27FC236}">
                      <a16:creationId xmlns:a16="http://schemas.microsoft.com/office/drawing/2014/main" id="{547360C4-4E02-38C1-1EA5-27094D944E1E}"/>
                    </a:ext>
                  </a:extLst>
                </p:cNvPr>
                <p:cNvGraphicFramePr/>
                <p:nvPr>
                  <p:extLst>
                    <p:ext uri="{D42A27DB-BD31-4B8C-83A1-F6EECF244321}">
                      <p14:modId xmlns:p14="http://schemas.microsoft.com/office/powerpoint/2010/main" val="1120106605"/>
                    </p:ext>
                  </p:extLst>
                </p:nvPr>
              </p:nvGraphicFramePr>
              <p:xfrm>
                <a:off x="8360924" y="2789736"/>
                <a:ext cx="776778" cy="746716"/>
              </p:xfrm>
              <a:graphic>
                <a:graphicData uri="http://schemas.openxmlformats.org/drawingml/2006/chart">
                  <c:chart xmlns:c="http://schemas.openxmlformats.org/drawingml/2006/chart" xmlns:r="http://schemas.openxmlformats.org/officeDocument/2006/relationships" r:id="rId8"/>
                </a:graphicData>
              </a:graphic>
            </p:graphicFrame>
            <p:cxnSp>
              <p:nvCxnSpPr>
                <p:cNvPr id="1136" name="연결선: 꺾임 1135">
                  <a:extLst>
                    <a:ext uri="{FF2B5EF4-FFF2-40B4-BE49-F238E27FC236}">
                      <a16:creationId xmlns:a16="http://schemas.microsoft.com/office/drawing/2014/main" id="{6C0F69F6-2223-D967-898B-426D84502550}"/>
                    </a:ext>
                  </a:extLst>
                </p:cNvPr>
                <p:cNvCxnSpPr>
                  <a:cxnSpLocks/>
                  <a:stCxn id="4216" idx="2"/>
                </p:cNvCxnSpPr>
                <p:nvPr/>
              </p:nvCxnSpPr>
              <p:spPr>
                <a:xfrm rot="10800000" flipV="1">
                  <a:off x="5367250" y="2886508"/>
                  <a:ext cx="1098968" cy="139171"/>
                </a:xfrm>
                <a:prstGeom prst="bentConnector3">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7" name="연결선: 꺾임 1136">
                  <a:extLst>
                    <a:ext uri="{FF2B5EF4-FFF2-40B4-BE49-F238E27FC236}">
                      <a16:creationId xmlns:a16="http://schemas.microsoft.com/office/drawing/2014/main" id="{DFF47CBE-CA66-7366-5E84-BE1B30AE53B5}"/>
                    </a:ext>
                  </a:extLst>
                </p:cNvPr>
                <p:cNvCxnSpPr>
                  <a:cxnSpLocks/>
                  <a:stCxn id="4217" idx="2"/>
                </p:cNvCxnSpPr>
                <p:nvPr/>
              </p:nvCxnSpPr>
              <p:spPr>
                <a:xfrm rot="10800000" flipV="1">
                  <a:off x="5121461" y="3391040"/>
                  <a:ext cx="1349641" cy="349618"/>
                </a:xfrm>
                <a:prstGeom prst="bentConnector3">
                  <a:avLst>
                    <a:gd name="adj1" fmla="val 50000"/>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8" name="연결선: 꺾임 1137">
                  <a:extLst>
                    <a:ext uri="{FF2B5EF4-FFF2-40B4-BE49-F238E27FC236}">
                      <a16:creationId xmlns:a16="http://schemas.microsoft.com/office/drawing/2014/main" id="{ACCCBCF0-363F-8E87-64E1-AE6B72ED4936}"/>
                    </a:ext>
                  </a:extLst>
                </p:cNvPr>
                <p:cNvCxnSpPr>
                  <a:cxnSpLocks/>
                </p:cNvCxnSpPr>
                <p:nvPr/>
              </p:nvCxnSpPr>
              <p:spPr>
                <a:xfrm rot="5400000">
                  <a:off x="6222383" y="3703234"/>
                  <a:ext cx="556296" cy="110315"/>
                </a:xfrm>
                <a:prstGeom prst="bentConnector3">
                  <a:avLst>
                    <a:gd name="adj1" fmla="val 100083"/>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0" name="연결선: 꺾임 1139">
                  <a:extLst>
                    <a:ext uri="{FF2B5EF4-FFF2-40B4-BE49-F238E27FC236}">
                      <a16:creationId xmlns:a16="http://schemas.microsoft.com/office/drawing/2014/main" id="{F9060328-0B6C-E99D-AF3F-7A06B0BB3224}"/>
                    </a:ext>
                  </a:extLst>
                </p:cNvPr>
                <p:cNvCxnSpPr>
                  <a:cxnSpLocks/>
                  <a:stCxn id="4219" idx="6"/>
                </p:cNvCxnSpPr>
                <p:nvPr/>
              </p:nvCxnSpPr>
              <p:spPr>
                <a:xfrm>
                  <a:off x="7803793" y="3470247"/>
                  <a:ext cx="324100" cy="448316"/>
                </a:xfrm>
                <a:prstGeom prst="bentConnector2">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1" name="연결선: 꺾임 1140">
                  <a:extLst>
                    <a:ext uri="{FF2B5EF4-FFF2-40B4-BE49-F238E27FC236}">
                      <a16:creationId xmlns:a16="http://schemas.microsoft.com/office/drawing/2014/main" id="{8AA954E9-D94A-943A-7315-3F60051CE599}"/>
                    </a:ext>
                  </a:extLst>
                </p:cNvPr>
                <p:cNvCxnSpPr>
                  <a:cxnSpLocks/>
                  <a:stCxn id="4220" idx="6"/>
                </p:cNvCxnSpPr>
                <p:nvPr/>
              </p:nvCxnSpPr>
              <p:spPr>
                <a:xfrm>
                  <a:off x="7903550" y="3145475"/>
                  <a:ext cx="1113517" cy="242516"/>
                </a:xfrm>
                <a:prstGeom prst="bentConnector3">
                  <a:avLst>
                    <a:gd name="adj1" fmla="val 50000"/>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21" name="타원 4220">
                  <a:extLst>
                    <a:ext uri="{FF2B5EF4-FFF2-40B4-BE49-F238E27FC236}">
                      <a16:creationId xmlns:a16="http://schemas.microsoft.com/office/drawing/2014/main" id="{7DB6A0A9-FF5B-AD79-3035-3CCB6E6D5395}"/>
                    </a:ext>
                  </a:extLst>
                </p:cNvPr>
                <p:cNvSpPr/>
                <p:nvPr/>
              </p:nvSpPr>
              <p:spPr>
                <a:xfrm>
                  <a:off x="7230931" y="3663839"/>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139" name="연결선: 꺾임 1138">
                  <a:extLst>
                    <a:ext uri="{FF2B5EF4-FFF2-40B4-BE49-F238E27FC236}">
                      <a16:creationId xmlns:a16="http://schemas.microsoft.com/office/drawing/2014/main" id="{6E8FF571-23BA-C8E4-5DDA-BB75091E12D7}"/>
                    </a:ext>
                  </a:extLst>
                </p:cNvPr>
                <p:cNvCxnSpPr>
                  <a:cxnSpLocks/>
                </p:cNvCxnSpPr>
                <p:nvPr/>
              </p:nvCxnSpPr>
              <p:spPr>
                <a:xfrm rot="16200000" flipH="1">
                  <a:off x="7138512" y="3857190"/>
                  <a:ext cx="331848" cy="75010"/>
                </a:xfrm>
                <a:prstGeom prst="bentConnector3">
                  <a:avLst>
                    <a:gd name="adj1" fmla="val 101665"/>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19" name="타원 4218">
                  <a:extLst>
                    <a:ext uri="{FF2B5EF4-FFF2-40B4-BE49-F238E27FC236}">
                      <a16:creationId xmlns:a16="http://schemas.microsoft.com/office/drawing/2014/main" id="{46FAFD96-F77C-52EE-3DE9-7B11E7B7700F}"/>
                    </a:ext>
                  </a:extLst>
                </p:cNvPr>
                <p:cNvSpPr/>
                <p:nvPr/>
              </p:nvSpPr>
              <p:spPr>
                <a:xfrm>
                  <a:off x="7731793" y="3433809"/>
                  <a:ext cx="72000" cy="72876"/>
                </a:xfrm>
                <a:prstGeom prst="ellips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17" name="TextBox 1">
                  <a:extLst>
                    <a:ext uri="{FF2B5EF4-FFF2-40B4-BE49-F238E27FC236}">
                      <a16:creationId xmlns:a16="http://schemas.microsoft.com/office/drawing/2014/main" id="{2627B0EC-D070-9A9F-61CC-D4A7B7405585}"/>
                    </a:ext>
                  </a:extLst>
                </p:cNvPr>
                <p:cNvSpPr txBox="1"/>
                <p:nvPr/>
              </p:nvSpPr>
              <p:spPr>
                <a:xfrm>
                  <a:off x="5259778" y="3310852"/>
                  <a:ext cx="639708" cy="11230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LA</a:t>
                  </a:r>
                  <a:r>
                    <a:rPr lang="ko-KR" altLang="en-US" sz="7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항</a:t>
                  </a:r>
                </a:p>
              </p:txBody>
            </p:sp>
          </p:grpSp>
        </p:grpSp>
      </p:grpSp>
      <p:sp>
        <p:nvSpPr>
          <p:cNvPr id="246" name="TextBox 245">
            <a:extLst>
              <a:ext uri="{FF2B5EF4-FFF2-40B4-BE49-F238E27FC236}">
                <a16:creationId xmlns:a16="http://schemas.microsoft.com/office/drawing/2014/main" id="{9DA964CC-0DAC-FE81-D307-047149A0A8B8}"/>
              </a:ext>
            </a:extLst>
          </p:cNvPr>
          <p:cNvSpPr txBox="1"/>
          <p:nvPr/>
        </p:nvSpPr>
        <p:spPr>
          <a:xfrm>
            <a:off x="6498116" y="2603278"/>
            <a:ext cx="1552544" cy="138499"/>
          </a:xfrm>
          <a:prstGeom prst="rect">
            <a:avLst/>
          </a:prstGeom>
          <a:noFill/>
        </p:spPr>
        <p:txBody>
          <a:bodyPr wrap="square" lIns="0" tIns="0" rIns="0" bIns="0" rtlCol="0">
            <a:spAutoFit/>
          </a:bodyPr>
          <a:lstStyle/>
          <a:p>
            <a:pPr algn="l"/>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미국 </a:t>
            </a:r>
            <a:r>
              <a:rPr lang="ko-KR" altLang="en-US" sz="9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항만별</a:t>
            </a:r>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컨테이너 수입량 변화</a:t>
            </a:r>
          </a:p>
        </p:txBody>
      </p:sp>
      <p:sp>
        <p:nvSpPr>
          <p:cNvPr id="247" name="TextBox 246">
            <a:extLst>
              <a:ext uri="{FF2B5EF4-FFF2-40B4-BE49-F238E27FC236}">
                <a16:creationId xmlns:a16="http://schemas.microsoft.com/office/drawing/2014/main" id="{84B29631-8F0A-EDFD-89E7-9DB2C9DF78AA}"/>
              </a:ext>
            </a:extLst>
          </p:cNvPr>
          <p:cNvSpPr txBox="1"/>
          <p:nvPr/>
        </p:nvSpPr>
        <p:spPr>
          <a:xfrm>
            <a:off x="5128126" y="5867614"/>
            <a:ext cx="3458661"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미 태평양 상선협회</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(PMSA),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전년대비</a:t>
            </a:r>
            <a:r>
              <a:rPr lang="en-US" altLang="ko-KR" dirty="0">
                <a:solidFill>
                  <a:schemeClr val="bg1">
                    <a:lumMod val="50000"/>
                  </a:schemeClr>
                </a:solidFill>
              </a:rPr>
              <a:t> </a:t>
            </a:r>
            <a:r>
              <a:rPr lang="ko-KR" altLang="en-US" dirty="0">
                <a:solidFill>
                  <a:schemeClr val="bg1">
                    <a:lumMod val="50000"/>
                  </a:schemeClr>
                </a:solidFill>
              </a:rPr>
              <a:t>증감률 매년 </a:t>
            </a:r>
            <a:r>
              <a:rPr lang="en-US" altLang="ko-KR" dirty="0">
                <a:solidFill>
                  <a:schemeClr val="bg1">
                    <a:lumMod val="50000"/>
                  </a:schemeClr>
                </a:solidFill>
              </a:rPr>
              <a:t>1~9</a:t>
            </a:r>
            <a:r>
              <a:rPr lang="ko-KR" altLang="en-US" dirty="0">
                <a:solidFill>
                  <a:schemeClr val="bg1">
                    <a:lumMod val="50000"/>
                  </a:schemeClr>
                </a:solidFill>
              </a:rPr>
              <a:t>월 집계 기준</a:t>
            </a:r>
          </a:p>
        </p:txBody>
      </p:sp>
      <p:sp>
        <p:nvSpPr>
          <p:cNvPr id="4122" name="직사각형 4121">
            <a:extLst>
              <a:ext uri="{FF2B5EF4-FFF2-40B4-BE49-F238E27FC236}">
                <a16:creationId xmlns:a16="http://schemas.microsoft.com/office/drawing/2014/main" id="{DBEDEC14-BD64-A66C-7B87-6CA461553AD3}"/>
              </a:ext>
            </a:extLst>
          </p:cNvPr>
          <p:cNvSpPr/>
          <p:nvPr/>
        </p:nvSpPr>
        <p:spPr>
          <a:xfrm>
            <a:off x="488948" y="2565842"/>
            <a:ext cx="4285929" cy="1521759"/>
          </a:xfrm>
          <a:prstGeom prst="rect">
            <a:avLst/>
          </a:pr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29" name="자유형: 도형 4128">
            <a:extLst>
              <a:ext uri="{FF2B5EF4-FFF2-40B4-BE49-F238E27FC236}">
                <a16:creationId xmlns:a16="http://schemas.microsoft.com/office/drawing/2014/main" id="{DD8D5F7F-1F0E-F73C-CC89-B7087FE988A4}"/>
              </a:ext>
            </a:extLst>
          </p:cNvPr>
          <p:cNvSpPr/>
          <p:nvPr/>
        </p:nvSpPr>
        <p:spPr>
          <a:xfrm>
            <a:off x="2034628" y="3040458"/>
            <a:ext cx="640310" cy="295275"/>
          </a:xfrm>
          <a:custGeom>
            <a:avLst/>
            <a:gdLst>
              <a:gd name="connsiteX0" fmla="*/ 0 w 647700"/>
              <a:gd name="connsiteY0" fmla="*/ 295275 h 295275"/>
              <a:gd name="connsiteX1" fmla="*/ 271462 w 647700"/>
              <a:gd name="connsiteY1" fmla="*/ 138112 h 295275"/>
              <a:gd name="connsiteX2" fmla="*/ 452437 w 647700"/>
              <a:gd name="connsiteY2" fmla="*/ 95250 h 295275"/>
              <a:gd name="connsiteX3" fmla="*/ 581025 w 647700"/>
              <a:gd name="connsiteY3" fmla="*/ 47625 h 295275"/>
              <a:gd name="connsiteX4" fmla="*/ 647700 w 6477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95275">
                <a:moveTo>
                  <a:pt x="0" y="295275"/>
                </a:moveTo>
                <a:cubicBezTo>
                  <a:pt x="98028" y="233362"/>
                  <a:pt x="196056" y="171449"/>
                  <a:pt x="271462" y="138112"/>
                </a:cubicBezTo>
                <a:cubicBezTo>
                  <a:pt x="346868" y="104775"/>
                  <a:pt x="400843" y="110331"/>
                  <a:pt x="452437" y="95250"/>
                </a:cubicBezTo>
                <a:cubicBezTo>
                  <a:pt x="504031" y="80169"/>
                  <a:pt x="548481" y="63500"/>
                  <a:pt x="581025" y="47625"/>
                </a:cubicBezTo>
                <a:cubicBezTo>
                  <a:pt x="613569" y="31750"/>
                  <a:pt x="630634" y="15875"/>
                  <a:pt x="647700" y="0"/>
                </a:cubicBez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grpSp>
        <p:nvGrpSpPr>
          <p:cNvPr id="224" name="그룹 223">
            <a:extLst>
              <a:ext uri="{FF2B5EF4-FFF2-40B4-BE49-F238E27FC236}">
                <a16:creationId xmlns:a16="http://schemas.microsoft.com/office/drawing/2014/main" id="{CA4419F8-5C75-146C-E236-DFCCBF640C09}"/>
              </a:ext>
            </a:extLst>
          </p:cNvPr>
          <p:cNvGrpSpPr/>
          <p:nvPr/>
        </p:nvGrpSpPr>
        <p:grpSpPr>
          <a:xfrm>
            <a:off x="2477617" y="2637902"/>
            <a:ext cx="2226291" cy="1141612"/>
            <a:chOff x="2477617" y="2612107"/>
            <a:chExt cx="2226291" cy="1141612"/>
          </a:xfrm>
        </p:grpSpPr>
        <p:grpSp>
          <p:nvGrpSpPr>
            <p:cNvPr id="19" name="그룹 18">
              <a:extLst>
                <a:ext uri="{FF2B5EF4-FFF2-40B4-BE49-F238E27FC236}">
                  <a16:creationId xmlns:a16="http://schemas.microsoft.com/office/drawing/2014/main" id="{37AC29F3-64D0-3C03-7CA5-3A85A2B206F3}"/>
                </a:ext>
              </a:extLst>
            </p:cNvPr>
            <p:cNvGrpSpPr/>
            <p:nvPr/>
          </p:nvGrpSpPr>
          <p:grpSpPr>
            <a:xfrm>
              <a:off x="2504953" y="2683965"/>
              <a:ext cx="1340565" cy="1069754"/>
              <a:chOff x="2358527" y="2657694"/>
              <a:chExt cx="3011151" cy="2642225"/>
            </a:xfrm>
            <a:solidFill>
              <a:srgbClr val="E6D7C8"/>
            </a:solidFill>
          </p:grpSpPr>
          <p:sp>
            <p:nvSpPr>
              <p:cNvPr id="21" name="Freeform 796">
                <a:extLst>
                  <a:ext uri="{FF2B5EF4-FFF2-40B4-BE49-F238E27FC236}">
                    <a16:creationId xmlns:a16="http://schemas.microsoft.com/office/drawing/2014/main" id="{A0BB9432-FE94-78A7-62BB-33AC9423F474}"/>
                  </a:ext>
                </a:extLst>
              </p:cNvPr>
              <p:cNvSpPr>
                <a:spLocks/>
              </p:cNvSpPr>
              <p:nvPr/>
            </p:nvSpPr>
            <p:spPr bwMode="auto">
              <a:xfrm>
                <a:off x="2384665" y="4035613"/>
                <a:ext cx="172514" cy="116526"/>
              </a:xfrm>
              <a:custGeom>
                <a:avLst/>
                <a:gdLst>
                  <a:gd name="T0" fmla="*/ 331 w 605"/>
                  <a:gd name="T1" fmla="*/ 18 h 430"/>
                  <a:gd name="T2" fmla="*/ 605 w 605"/>
                  <a:gd name="T3" fmla="*/ 0 h 430"/>
                  <a:gd name="T4" fmla="*/ 582 w 605"/>
                  <a:gd name="T5" fmla="*/ 70 h 430"/>
                  <a:gd name="T6" fmla="*/ 384 w 605"/>
                  <a:gd name="T7" fmla="*/ 81 h 430"/>
                  <a:gd name="T8" fmla="*/ 343 w 605"/>
                  <a:gd name="T9" fmla="*/ 255 h 430"/>
                  <a:gd name="T10" fmla="*/ 256 w 605"/>
                  <a:gd name="T11" fmla="*/ 273 h 430"/>
                  <a:gd name="T12" fmla="*/ 233 w 605"/>
                  <a:gd name="T13" fmla="*/ 401 h 430"/>
                  <a:gd name="T14" fmla="*/ 12 w 605"/>
                  <a:gd name="T15" fmla="*/ 430 h 430"/>
                  <a:gd name="T16" fmla="*/ 0 w 605"/>
                  <a:gd name="T17" fmla="*/ 389 h 430"/>
                  <a:gd name="T18" fmla="*/ 227 w 605"/>
                  <a:gd name="T19" fmla="*/ 93 h 430"/>
                  <a:gd name="T20" fmla="*/ 331 w 605"/>
                  <a:gd name="T21" fmla="*/ 18 h 4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5"/>
                  <a:gd name="T34" fmla="*/ 0 h 430"/>
                  <a:gd name="T35" fmla="*/ 605 w 605"/>
                  <a:gd name="T36" fmla="*/ 430 h 4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5" h="430">
                    <a:moveTo>
                      <a:pt x="331" y="18"/>
                    </a:moveTo>
                    <a:lnTo>
                      <a:pt x="605" y="0"/>
                    </a:lnTo>
                    <a:lnTo>
                      <a:pt x="582" y="70"/>
                    </a:lnTo>
                    <a:lnTo>
                      <a:pt x="384" y="81"/>
                    </a:lnTo>
                    <a:lnTo>
                      <a:pt x="343" y="255"/>
                    </a:lnTo>
                    <a:lnTo>
                      <a:pt x="256" y="273"/>
                    </a:lnTo>
                    <a:lnTo>
                      <a:pt x="233" y="401"/>
                    </a:lnTo>
                    <a:lnTo>
                      <a:pt x="12" y="430"/>
                    </a:lnTo>
                    <a:lnTo>
                      <a:pt x="0" y="389"/>
                    </a:lnTo>
                    <a:lnTo>
                      <a:pt x="227" y="93"/>
                    </a:lnTo>
                    <a:lnTo>
                      <a:pt x="331"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6" name="Freeform 797">
                <a:extLst>
                  <a:ext uri="{FF2B5EF4-FFF2-40B4-BE49-F238E27FC236}">
                    <a16:creationId xmlns:a16="http://schemas.microsoft.com/office/drawing/2014/main" id="{7FD7633D-9C70-B138-C95D-E1D15C01A063}"/>
                  </a:ext>
                </a:extLst>
              </p:cNvPr>
              <p:cNvSpPr>
                <a:spLocks/>
              </p:cNvSpPr>
              <p:nvPr/>
            </p:nvSpPr>
            <p:spPr bwMode="auto">
              <a:xfrm>
                <a:off x="2478764" y="3872477"/>
                <a:ext cx="230018" cy="168963"/>
              </a:xfrm>
              <a:custGeom>
                <a:avLst/>
                <a:gdLst>
                  <a:gd name="T0" fmla="*/ 0 w 814"/>
                  <a:gd name="T1" fmla="*/ 616 h 616"/>
                  <a:gd name="T2" fmla="*/ 262 w 814"/>
                  <a:gd name="T3" fmla="*/ 418 h 616"/>
                  <a:gd name="T4" fmla="*/ 274 w 814"/>
                  <a:gd name="T5" fmla="*/ 337 h 616"/>
                  <a:gd name="T6" fmla="*/ 378 w 814"/>
                  <a:gd name="T7" fmla="*/ 203 h 616"/>
                  <a:gd name="T8" fmla="*/ 535 w 814"/>
                  <a:gd name="T9" fmla="*/ 105 h 616"/>
                  <a:gd name="T10" fmla="*/ 587 w 814"/>
                  <a:gd name="T11" fmla="*/ 0 h 616"/>
                  <a:gd name="T12" fmla="*/ 720 w 814"/>
                  <a:gd name="T13" fmla="*/ 70 h 616"/>
                  <a:gd name="T14" fmla="*/ 814 w 814"/>
                  <a:gd name="T15" fmla="*/ 58 h 616"/>
                  <a:gd name="T16" fmla="*/ 802 w 814"/>
                  <a:gd name="T17" fmla="*/ 238 h 616"/>
                  <a:gd name="T18" fmla="*/ 715 w 814"/>
                  <a:gd name="T19" fmla="*/ 262 h 616"/>
                  <a:gd name="T20" fmla="*/ 529 w 814"/>
                  <a:gd name="T21" fmla="*/ 429 h 616"/>
                  <a:gd name="T22" fmla="*/ 354 w 814"/>
                  <a:gd name="T23" fmla="*/ 464 h 616"/>
                  <a:gd name="T24" fmla="*/ 279 w 814"/>
                  <a:gd name="T25" fmla="*/ 598 h 616"/>
                  <a:gd name="T26" fmla="*/ 12 w 814"/>
                  <a:gd name="T27" fmla="*/ 616 h 616"/>
                  <a:gd name="T28" fmla="*/ 0 w 814"/>
                  <a:gd name="T29" fmla="*/ 616 h 6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4"/>
                  <a:gd name="T46" fmla="*/ 0 h 616"/>
                  <a:gd name="T47" fmla="*/ 814 w 814"/>
                  <a:gd name="T48" fmla="*/ 616 h 6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4" h="616">
                    <a:moveTo>
                      <a:pt x="0" y="616"/>
                    </a:moveTo>
                    <a:lnTo>
                      <a:pt x="262" y="418"/>
                    </a:lnTo>
                    <a:lnTo>
                      <a:pt x="274" y="337"/>
                    </a:lnTo>
                    <a:lnTo>
                      <a:pt x="378" y="203"/>
                    </a:lnTo>
                    <a:lnTo>
                      <a:pt x="535" y="105"/>
                    </a:lnTo>
                    <a:lnTo>
                      <a:pt x="587" y="0"/>
                    </a:lnTo>
                    <a:lnTo>
                      <a:pt x="720" y="70"/>
                    </a:lnTo>
                    <a:lnTo>
                      <a:pt x="814" y="58"/>
                    </a:lnTo>
                    <a:lnTo>
                      <a:pt x="802" y="238"/>
                    </a:lnTo>
                    <a:lnTo>
                      <a:pt x="715" y="262"/>
                    </a:lnTo>
                    <a:lnTo>
                      <a:pt x="529" y="429"/>
                    </a:lnTo>
                    <a:lnTo>
                      <a:pt x="354" y="464"/>
                    </a:lnTo>
                    <a:lnTo>
                      <a:pt x="279" y="598"/>
                    </a:lnTo>
                    <a:lnTo>
                      <a:pt x="12" y="616"/>
                    </a:lnTo>
                    <a:lnTo>
                      <a:pt x="0" y="61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7" name="Freeform 798">
                <a:extLst>
                  <a:ext uri="{FF2B5EF4-FFF2-40B4-BE49-F238E27FC236}">
                    <a16:creationId xmlns:a16="http://schemas.microsoft.com/office/drawing/2014/main" id="{A185D043-37AB-1AF6-3784-F3F4E88EB866}"/>
                  </a:ext>
                </a:extLst>
              </p:cNvPr>
              <p:cNvSpPr>
                <a:spLocks/>
              </p:cNvSpPr>
              <p:nvPr/>
            </p:nvSpPr>
            <p:spPr bwMode="auto">
              <a:xfrm>
                <a:off x="2379438" y="4035613"/>
                <a:ext cx="232632" cy="233052"/>
              </a:xfrm>
              <a:custGeom>
                <a:avLst/>
                <a:gdLst>
                  <a:gd name="T0" fmla="*/ 628 w 825"/>
                  <a:gd name="T1" fmla="*/ 0 h 860"/>
                  <a:gd name="T2" fmla="*/ 825 w 825"/>
                  <a:gd name="T3" fmla="*/ 151 h 860"/>
                  <a:gd name="T4" fmla="*/ 721 w 825"/>
                  <a:gd name="T5" fmla="*/ 145 h 860"/>
                  <a:gd name="T6" fmla="*/ 675 w 825"/>
                  <a:gd name="T7" fmla="*/ 708 h 860"/>
                  <a:gd name="T8" fmla="*/ 745 w 825"/>
                  <a:gd name="T9" fmla="*/ 708 h 860"/>
                  <a:gd name="T10" fmla="*/ 738 w 825"/>
                  <a:gd name="T11" fmla="*/ 790 h 860"/>
                  <a:gd name="T12" fmla="*/ 506 w 825"/>
                  <a:gd name="T13" fmla="*/ 790 h 860"/>
                  <a:gd name="T14" fmla="*/ 476 w 825"/>
                  <a:gd name="T15" fmla="*/ 750 h 860"/>
                  <a:gd name="T16" fmla="*/ 442 w 825"/>
                  <a:gd name="T17" fmla="*/ 825 h 860"/>
                  <a:gd name="T18" fmla="*/ 361 w 825"/>
                  <a:gd name="T19" fmla="*/ 825 h 860"/>
                  <a:gd name="T20" fmla="*/ 344 w 825"/>
                  <a:gd name="T21" fmla="*/ 790 h 860"/>
                  <a:gd name="T22" fmla="*/ 320 w 825"/>
                  <a:gd name="T23" fmla="*/ 860 h 860"/>
                  <a:gd name="T24" fmla="*/ 274 w 825"/>
                  <a:gd name="T25" fmla="*/ 860 h 860"/>
                  <a:gd name="T26" fmla="*/ 128 w 825"/>
                  <a:gd name="T27" fmla="*/ 732 h 860"/>
                  <a:gd name="T28" fmla="*/ 75 w 825"/>
                  <a:gd name="T29" fmla="*/ 778 h 860"/>
                  <a:gd name="T30" fmla="*/ 0 w 825"/>
                  <a:gd name="T31" fmla="*/ 773 h 860"/>
                  <a:gd name="T32" fmla="*/ 40 w 825"/>
                  <a:gd name="T33" fmla="*/ 708 h 860"/>
                  <a:gd name="T34" fmla="*/ 30 w 825"/>
                  <a:gd name="T35" fmla="*/ 529 h 860"/>
                  <a:gd name="T36" fmla="*/ 58 w 825"/>
                  <a:gd name="T37" fmla="*/ 482 h 860"/>
                  <a:gd name="T38" fmla="*/ 35 w 825"/>
                  <a:gd name="T39" fmla="*/ 430 h 860"/>
                  <a:gd name="T40" fmla="*/ 256 w 825"/>
                  <a:gd name="T41" fmla="*/ 401 h 860"/>
                  <a:gd name="T42" fmla="*/ 279 w 825"/>
                  <a:gd name="T43" fmla="*/ 273 h 860"/>
                  <a:gd name="T44" fmla="*/ 366 w 825"/>
                  <a:gd name="T45" fmla="*/ 255 h 860"/>
                  <a:gd name="T46" fmla="*/ 407 w 825"/>
                  <a:gd name="T47" fmla="*/ 81 h 860"/>
                  <a:gd name="T48" fmla="*/ 605 w 825"/>
                  <a:gd name="T49" fmla="*/ 70 h 860"/>
                  <a:gd name="T50" fmla="*/ 628 w 825"/>
                  <a:gd name="T51" fmla="*/ 0 h 86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25"/>
                  <a:gd name="T79" fmla="*/ 0 h 860"/>
                  <a:gd name="T80" fmla="*/ 825 w 825"/>
                  <a:gd name="T81" fmla="*/ 860 h 86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25" h="860">
                    <a:moveTo>
                      <a:pt x="628" y="0"/>
                    </a:moveTo>
                    <a:lnTo>
                      <a:pt x="825" y="151"/>
                    </a:lnTo>
                    <a:lnTo>
                      <a:pt x="721" y="145"/>
                    </a:lnTo>
                    <a:lnTo>
                      <a:pt x="675" y="708"/>
                    </a:lnTo>
                    <a:lnTo>
                      <a:pt x="745" y="708"/>
                    </a:lnTo>
                    <a:lnTo>
                      <a:pt x="738" y="790"/>
                    </a:lnTo>
                    <a:lnTo>
                      <a:pt x="506" y="790"/>
                    </a:lnTo>
                    <a:lnTo>
                      <a:pt x="476" y="750"/>
                    </a:lnTo>
                    <a:lnTo>
                      <a:pt x="442" y="825"/>
                    </a:lnTo>
                    <a:lnTo>
                      <a:pt x="361" y="825"/>
                    </a:lnTo>
                    <a:lnTo>
                      <a:pt x="344" y="790"/>
                    </a:lnTo>
                    <a:lnTo>
                      <a:pt x="320" y="860"/>
                    </a:lnTo>
                    <a:lnTo>
                      <a:pt x="274" y="860"/>
                    </a:lnTo>
                    <a:lnTo>
                      <a:pt x="128" y="732"/>
                    </a:lnTo>
                    <a:lnTo>
                      <a:pt x="75" y="778"/>
                    </a:lnTo>
                    <a:lnTo>
                      <a:pt x="0" y="773"/>
                    </a:lnTo>
                    <a:lnTo>
                      <a:pt x="40" y="708"/>
                    </a:lnTo>
                    <a:lnTo>
                      <a:pt x="30" y="529"/>
                    </a:lnTo>
                    <a:lnTo>
                      <a:pt x="58" y="482"/>
                    </a:lnTo>
                    <a:lnTo>
                      <a:pt x="35" y="430"/>
                    </a:lnTo>
                    <a:lnTo>
                      <a:pt x="256" y="401"/>
                    </a:lnTo>
                    <a:lnTo>
                      <a:pt x="279" y="273"/>
                    </a:lnTo>
                    <a:lnTo>
                      <a:pt x="366" y="255"/>
                    </a:lnTo>
                    <a:lnTo>
                      <a:pt x="407" y="81"/>
                    </a:lnTo>
                    <a:lnTo>
                      <a:pt x="605" y="70"/>
                    </a:lnTo>
                    <a:lnTo>
                      <a:pt x="62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8" name="Freeform 799">
                <a:extLst>
                  <a:ext uri="{FF2B5EF4-FFF2-40B4-BE49-F238E27FC236}">
                    <a16:creationId xmlns:a16="http://schemas.microsoft.com/office/drawing/2014/main" id="{5632C19B-01BA-23B0-99C8-E16817754A95}"/>
                  </a:ext>
                </a:extLst>
              </p:cNvPr>
              <p:cNvSpPr>
                <a:spLocks/>
              </p:cNvSpPr>
              <p:nvPr/>
            </p:nvSpPr>
            <p:spPr bwMode="auto">
              <a:xfrm>
                <a:off x="2557179" y="3852085"/>
                <a:ext cx="337186" cy="332099"/>
              </a:xfrm>
              <a:custGeom>
                <a:avLst/>
                <a:gdLst>
                  <a:gd name="T0" fmla="*/ 0 w 1191"/>
                  <a:gd name="T1" fmla="*/ 674 h 1226"/>
                  <a:gd name="T2" fmla="*/ 610 w 1191"/>
                  <a:gd name="T3" fmla="*/ 1138 h 1226"/>
                  <a:gd name="T4" fmla="*/ 645 w 1191"/>
                  <a:gd name="T5" fmla="*/ 1145 h 1226"/>
                  <a:gd name="T6" fmla="*/ 651 w 1191"/>
                  <a:gd name="T7" fmla="*/ 1203 h 1226"/>
                  <a:gd name="T8" fmla="*/ 698 w 1191"/>
                  <a:gd name="T9" fmla="*/ 1226 h 1226"/>
                  <a:gd name="T10" fmla="*/ 1191 w 1191"/>
                  <a:gd name="T11" fmla="*/ 941 h 1226"/>
                  <a:gd name="T12" fmla="*/ 1122 w 1191"/>
                  <a:gd name="T13" fmla="*/ 889 h 1226"/>
                  <a:gd name="T14" fmla="*/ 1052 w 1191"/>
                  <a:gd name="T15" fmla="*/ 737 h 1226"/>
                  <a:gd name="T16" fmla="*/ 1099 w 1191"/>
                  <a:gd name="T17" fmla="*/ 639 h 1226"/>
                  <a:gd name="T18" fmla="*/ 1092 w 1191"/>
                  <a:gd name="T19" fmla="*/ 471 h 1226"/>
                  <a:gd name="T20" fmla="*/ 1122 w 1191"/>
                  <a:gd name="T21" fmla="*/ 442 h 1226"/>
                  <a:gd name="T22" fmla="*/ 1005 w 1191"/>
                  <a:gd name="T23" fmla="*/ 198 h 1226"/>
                  <a:gd name="T24" fmla="*/ 1052 w 1191"/>
                  <a:gd name="T25" fmla="*/ 151 h 1226"/>
                  <a:gd name="T26" fmla="*/ 1075 w 1191"/>
                  <a:gd name="T27" fmla="*/ 0 h 1226"/>
                  <a:gd name="T28" fmla="*/ 912 w 1191"/>
                  <a:gd name="T29" fmla="*/ 17 h 1226"/>
                  <a:gd name="T30" fmla="*/ 796 w 1191"/>
                  <a:gd name="T31" fmla="*/ 6 h 1226"/>
                  <a:gd name="T32" fmla="*/ 529 w 1191"/>
                  <a:gd name="T33" fmla="*/ 128 h 1226"/>
                  <a:gd name="T34" fmla="*/ 523 w 1191"/>
                  <a:gd name="T35" fmla="*/ 314 h 1226"/>
                  <a:gd name="T36" fmla="*/ 436 w 1191"/>
                  <a:gd name="T37" fmla="*/ 338 h 1226"/>
                  <a:gd name="T38" fmla="*/ 250 w 1191"/>
                  <a:gd name="T39" fmla="*/ 505 h 1226"/>
                  <a:gd name="T40" fmla="*/ 75 w 1191"/>
                  <a:gd name="T41" fmla="*/ 540 h 1226"/>
                  <a:gd name="T42" fmla="*/ 0 w 1191"/>
                  <a:gd name="T43" fmla="*/ 674 h 1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91"/>
                  <a:gd name="T67" fmla="*/ 0 h 1226"/>
                  <a:gd name="T68" fmla="*/ 1191 w 1191"/>
                  <a:gd name="T69" fmla="*/ 1226 h 12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91" h="1226">
                    <a:moveTo>
                      <a:pt x="0" y="674"/>
                    </a:moveTo>
                    <a:lnTo>
                      <a:pt x="610" y="1138"/>
                    </a:lnTo>
                    <a:lnTo>
                      <a:pt x="645" y="1145"/>
                    </a:lnTo>
                    <a:lnTo>
                      <a:pt x="651" y="1203"/>
                    </a:lnTo>
                    <a:lnTo>
                      <a:pt x="698" y="1226"/>
                    </a:lnTo>
                    <a:lnTo>
                      <a:pt x="1191" y="941"/>
                    </a:lnTo>
                    <a:lnTo>
                      <a:pt x="1122" y="889"/>
                    </a:lnTo>
                    <a:lnTo>
                      <a:pt x="1052" y="737"/>
                    </a:lnTo>
                    <a:lnTo>
                      <a:pt x="1099" y="639"/>
                    </a:lnTo>
                    <a:lnTo>
                      <a:pt x="1092" y="471"/>
                    </a:lnTo>
                    <a:lnTo>
                      <a:pt x="1122" y="442"/>
                    </a:lnTo>
                    <a:lnTo>
                      <a:pt x="1005" y="198"/>
                    </a:lnTo>
                    <a:lnTo>
                      <a:pt x="1052" y="151"/>
                    </a:lnTo>
                    <a:lnTo>
                      <a:pt x="1075" y="0"/>
                    </a:lnTo>
                    <a:lnTo>
                      <a:pt x="912" y="17"/>
                    </a:lnTo>
                    <a:lnTo>
                      <a:pt x="796" y="6"/>
                    </a:lnTo>
                    <a:lnTo>
                      <a:pt x="529" y="128"/>
                    </a:lnTo>
                    <a:lnTo>
                      <a:pt x="523" y="314"/>
                    </a:lnTo>
                    <a:lnTo>
                      <a:pt x="436" y="338"/>
                    </a:lnTo>
                    <a:lnTo>
                      <a:pt x="250" y="505"/>
                    </a:lnTo>
                    <a:lnTo>
                      <a:pt x="75" y="540"/>
                    </a:lnTo>
                    <a:lnTo>
                      <a:pt x="0" y="67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9" name="Freeform 800">
                <a:extLst>
                  <a:ext uri="{FF2B5EF4-FFF2-40B4-BE49-F238E27FC236}">
                    <a16:creationId xmlns:a16="http://schemas.microsoft.com/office/drawing/2014/main" id="{1650B507-8BDF-8FA1-4A53-E2DA233318FE}"/>
                  </a:ext>
                </a:extLst>
              </p:cNvPr>
              <p:cNvSpPr>
                <a:spLocks/>
              </p:cNvSpPr>
              <p:nvPr/>
            </p:nvSpPr>
            <p:spPr bwMode="auto">
              <a:xfrm>
                <a:off x="2361141" y="4309449"/>
                <a:ext cx="62732" cy="32045"/>
              </a:xfrm>
              <a:custGeom>
                <a:avLst/>
                <a:gdLst>
                  <a:gd name="T0" fmla="*/ 216 w 221"/>
                  <a:gd name="T1" fmla="*/ 0 h 116"/>
                  <a:gd name="T2" fmla="*/ 221 w 221"/>
                  <a:gd name="T3" fmla="*/ 46 h 116"/>
                  <a:gd name="T4" fmla="*/ 134 w 221"/>
                  <a:gd name="T5" fmla="*/ 53 h 116"/>
                  <a:gd name="T6" fmla="*/ 111 w 221"/>
                  <a:gd name="T7" fmla="*/ 116 h 116"/>
                  <a:gd name="T8" fmla="*/ 0 w 221"/>
                  <a:gd name="T9" fmla="*/ 18 h 116"/>
                  <a:gd name="T10" fmla="*/ 216 w 221"/>
                  <a:gd name="T11" fmla="*/ 0 h 116"/>
                  <a:gd name="T12" fmla="*/ 0 60000 65536"/>
                  <a:gd name="T13" fmla="*/ 0 60000 65536"/>
                  <a:gd name="T14" fmla="*/ 0 60000 65536"/>
                  <a:gd name="T15" fmla="*/ 0 60000 65536"/>
                  <a:gd name="T16" fmla="*/ 0 60000 65536"/>
                  <a:gd name="T17" fmla="*/ 0 60000 65536"/>
                  <a:gd name="T18" fmla="*/ 0 w 221"/>
                  <a:gd name="T19" fmla="*/ 0 h 116"/>
                  <a:gd name="T20" fmla="*/ 221 w 221"/>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221" h="116">
                    <a:moveTo>
                      <a:pt x="216" y="0"/>
                    </a:moveTo>
                    <a:lnTo>
                      <a:pt x="221" y="46"/>
                    </a:lnTo>
                    <a:lnTo>
                      <a:pt x="134" y="53"/>
                    </a:lnTo>
                    <a:lnTo>
                      <a:pt x="111" y="116"/>
                    </a:lnTo>
                    <a:lnTo>
                      <a:pt x="0" y="18"/>
                    </a:lnTo>
                    <a:lnTo>
                      <a:pt x="21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3" name="Freeform 801">
                <a:extLst>
                  <a:ext uri="{FF2B5EF4-FFF2-40B4-BE49-F238E27FC236}">
                    <a16:creationId xmlns:a16="http://schemas.microsoft.com/office/drawing/2014/main" id="{1AFB4DDD-508C-AC25-959C-FEB8A03CE16A}"/>
                  </a:ext>
                </a:extLst>
              </p:cNvPr>
              <p:cNvSpPr>
                <a:spLocks/>
              </p:cNvSpPr>
              <p:nvPr/>
            </p:nvSpPr>
            <p:spPr bwMode="auto">
              <a:xfrm>
                <a:off x="2358527" y="4233707"/>
                <a:ext cx="96712" cy="78655"/>
              </a:xfrm>
              <a:custGeom>
                <a:avLst/>
                <a:gdLst>
                  <a:gd name="T0" fmla="*/ 0 w 344"/>
                  <a:gd name="T1" fmla="*/ 168 h 297"/>
                  <a:gd name="T2" fmla="*/ 0 w 344"/>
                  <a:gd name="T3" fmla="*/ 128 h 297"/>
                  <a:gd name="T4" fmla="*/ 76 w 344"/>
                  <a:gd name="T5" fmla="*/ 23 h 297"/>
                  <a:gd name="T6" fmla="*/ 134 w 344"/>
                  <a:gd name="T7" fmla="*/ 46 h 297"/>
                  <a:gd name="T8" fmla="*/ 198 w 344"/>
                  <a:gd name="T9" fmla="*/ 0 h 297"/>
                  <a:gd name="T10" fmla="*/ 344 w 344"/>
                  <a:gd name="T11" fmla="*/ 128 h 297"/>
                  <a:gd name="T12" fmla="*/ 320 w 344"/>
                  <a:gd name="T13" fmla="*/ 273 h 297"/>
                  <a:gd name="T14" fmla="*/ 12 w 344"/>
                  <a:gd name="T15" fmla="*/ 297 h 297"/>
                  <a:gd name="T16" fmla="*/ 6 w 344"/>
                  <a:gd name="T17" fmla="*/ 255 h 297"/>
                  <a:gd name="T18" fmla="*/ 250 w 344"/>
                  <a:gd name="T19" fmla="*/ 180 h 297"/>
                  <a:gd name="T20" fmla="*/ 0 w 344"/>
                  <a:gd name="T21" fmla="*/ 168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4"/>
                  <a:gd name="T34" fmla="*/ 0 h 297"/>
                  <a:gd name="T35" fmla="*/ 344 w 344"/>
                  <a:gd name="T36" fmla="*/ 297 h 2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4" h="297">
                    <a:moveTo>
                      <a:pt x="0" y="168"/>
                    </a:moveTo>
                    <a:lnTo>
                      <a:pt x="0" y="128"/>
                    </a:lnTo>
                    <a:lnTo>
                      <a:pt x="76" y="23"/>
                    </a:lnTo>
                    <a:lnTo>
                      <a:pt x="134" y="46"/>
                    </a:lnTo>
                    <a:lnTo>
                      <a:pt x="198" y="0"/>
                    </a:lnTo>
                    <a:lnTo>
                      <a:pt x="344" y="128"/>
                    </a:lnTo>
                    <a:lnTo>
                      <a:pt x="320" y="273"/>
                    </a:lnTo>
                    <a:lnTo>
                      <a:pt x="12" y="297"/>
                    </a:lnTo>
                    <a:lnTo>
                      <a:pt x="6" y="255"/>
                    </a:lnTo>
                    <a:lnTo>
                      <a:pt x="250" y="180"/>
                    </a:lnTo>
                    <a:lnTo>
                      <a:pt x="0" y="16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4" name="Freeform 802">
                <a:extLst>
                  <a:ext uri="{FF2B5EF4-FFF2-40B4-BE49-F238E27FC236}">
                    <a16:creationId xmlns:a16="http://schemas.microsoft.com/office/drawing/2014/main" id="{6F24DD2F-C7E3-59D9-65C8-758075531BBB}"/>
                  </a:ext>
                </a:extLst>
              </p:cNvPr>
              <p:cNvSpPr>
                <a:spLocks/>
              </p:cNvSpPr>
              <p:nvPr/>
            </p:nvSpPr>
            <p:spPr bwMode="auto">
              <a:xfrm>
                <a:off x="2358527" y="4277404"/>
                <a:ext cx="73188" cy="23305"/>
              </a:xfrm>
              <a:custGeom>
                <a:avLst/>
                <a:gdLst>
                  <a:gd name="T0" fmla="*/ 0 w 250"/>
                  <a:gd name="T1" fmla="*/ 0 h 87"/>
                  <a:gd name="T2" fmla="*/ 250 w 250"/>
                  <a:gd name="T3" fmla="*/ 12 h 87"/>
                  <a:gd name="T4" fmla="*/ 6 w 250"/>
                  <a:gd name="T5" fmla="*/ 87 h 87"/>
                  <a:gd name="T6" fmla="*/ 0 w 250"/>
                  <a:gd name="T7" fmla="*/ 0 h 87"/>
                  <a:gd name="T8" fmla="*/ 0 60000 65536"/>
                  <a:gd name="T9" fmla="*/ 0 60000 65536"/>
                  <a:gd name="T10" fmla="*/ 0 60000 65536"/>
                  <a:gd name="T11" fmla="*/ 0 60000 65536"/>
                  <a:gd name="T12" fmla="*/ 0 w 250"/>
                  <a:gd name="T13" fmla="*/ 0 h 87"/>
                  <a:gd name="T14" fmla="*/ 250 w 250"/>
                  <a:gd name="T15" fmla="*/ 87 h 87"/>
                </a:gdLst>
                <a:ahLst/>
                <a:cxnLst>
                  <a:cxn ang="T8">
                    <a:pos x="T0" y="T1"/>
                  </a:cxn>
                  <a:cxn ang="T9">
                    <a:pos x="T2" y="T3"/>
                  </a:cxn>
                  <a:cxn ang="T10">
                    <a:pos x="T4" y="T5"/>
                  </a:cxn>
                  <a:cxn ang="T11">
                    <a:pos x="T6" y="T7"/>
                  </a:cxn>
                </a:cxnLst>
                <a:rect l="T12" t="T13" r="T14" b="T15"/>
                <a:pathLst>
                  <a:path w="250" h="87">
                    <a:moveTo>
                      <a:pt x="0" y="0"/>
                    </a:moveTo>
                    <a:lnTo>
                      <a:pt x="250" y="12"/>
                    </a:lnTo>
                    <a:lnTo>
                      <a:pt x="6" y="87"/>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5" name="Freeform 803">
                <a:extLst>
                  <a:ext uri="{FF2B5EF4-FFF2-40B4-BE49-F238E27FC236}">
                    <a16:creationId xmlns:a16="http://schemas.microsoft.com/office/drawing/2014/main" id="{498AEC65-19AA-5A0E-79B3-EB73B5949F87}"/>
                  </a:ext>
                </a:extLst>
              </p:cNvPr>
              <p:cNvSpPr>
                <a:spLocks/>
              </p:cNvSpPr>
              <p:nvPr/>
            </p:nvSpPr>
            <p:spPr bwMode="auto">
              <a:xfrm>
                <a:off x="2450012" y="4073484"/>
                <a:ext cx="308434" cy="270923"/>
              </a:xfrm>
              <a:custGeom>
                <a:avLst/>
                <a:gdLst>
                  <a:gd name="T0" fmla="*/ 0 w 1093"/>
                  <a:gd name="T1" fmla="*/ 860 h 994"/>
                  <a:gd name="T2" fmla="*/ 6 w 1093"/>
                  <a:gd name="T3" fmla="*/ 889 h 994"/>
                  <a:gd name="T4" fmla="*/ 204 w 1093"/>
                  <a:gd name="T5" fmla="*/ 907 h 994"/>
                  <a:gd name="T6" fmla="*/ 250 w 1093"/>
                  <a:gd name="T7" fmla="*/ 971 h 994"/>
                  <a:gd name="T8" fmla="*/ 279 w 1093"/>
                  <a:gd name="T9" fmla="*/ 971 h 994"/>
                  <a:gd name="T10" fmla="*/ 291 w 1093"/>
                  <a:gd name="T11" fmla="*/ 994 h 994"/>
                  <a:gd name="T12" fmla="*/ 407 w 1093"/>
                  <a:gd name="T13" fmla="*/ 988 h 994"/>
                  <a:gd name="T14" fmla="*/ 524 w 1093"/>
                  <a:gd name="T15" fmla="*/ 842 h 994"/>
                  <a:gd name="T16" fmla="*/ 616 w 1093"/>
                  <a:gd name="T17" fmla="*/ 819 h 994"/>
                  <a:gd name="T18" fmla="*/ 628 w 1093"/>
                  <a:gd name="T19" fmla="*/ 773 h 994"/>
                  <a:gd name="T20" fmla="*/ 849 w 1093"/>
                  <a:gd name="T21" fmla="*/ 692 h 994"/>
                  <a:gd name="T22" fmla="*/ 1024 w 1093"/>
                  <a:gd name="T23" fmla="*/ 616 h 994"/>
                  <a:gd name="T24" fmla="*/ 1093 w 1093"/>
                  <a:gd name="T25" fmla="*/ 407 h 994"/>
                  <a:gd name="T26" fmla="*/ 1035 w 1093"/>
                  <a:gd name="T27" fmla="*/ 372 h 994"/>
                  <a:gd name="T28" fmla="*/ 1029 w 1093"/>
                  <a:gd name="T29" fmla="*/ 326 h 994"/>
                  <a:gd name="T30" fmla="*/ 576 w 1093"/>
                  <a:gd name="T31" fmla="*/ 0 h 994"/>
                  <a:gd name="T32" fmla="*/ 477 w 1093"/>
                  <a:gd name="T33" fmla="*/ 0 h 994"/>
                  <a:gd name="T34" fmla="*/ 419 w 1093"/>
                  <a:gd name="T35" fmla="*/ 563 h 994"/>
                  <a:gd name="T36" fmla="*/ 501 w 1093"/>
                  <a:gd name="T37" fmla="*/ 563 h 994"/>
                  <a:gd name="T38" fmla="*/ 494 w 1093"/>
                  <a:gd name="T39" fmla="*/ 645 h 994"/>
                  <a:gd name="T40" fmla="*/ 262 w 1093"/>
                  <a:gd name="T41" fmla="*/ 645 h 994"/>
                  <a:gd name="T42" fmla="*/ 232 w 1093"/>
                  <a:gd name="T43" fmla="*/ 605 h 994"/>
                  <a:gd name="T44" fmla="*/ 210 w 1093"/>
                  <a:gd name="T45" fmla="*/ 663 h 994"/>
                  <a:gd name="T46" fmla="*/ 117 w 1093"/>
                  <a:gd name="T47" fmla="*/ 680 h 994"/>
                  <a:gd name="T48" fmla="*/ 100 w 1093"/>
                  <a:gd name="T49" fmla="*/ 645 h 994"/>
                  <a:gd name="T50" fmla="*/ 76 w 1093"/>
                  <a:gd name="T51" fmla="*/ 715 h 994"/>
                  <a:gd name="T52" fmla="*/ 30 w 1093"/>
                  <a:gd name="T53" fmla="*/ 715 h 994"/>
                  <a:gd name="T54" fmla="*/ 0 w 1093"/>
                  <a:gd name="T55" fmla="*/ 860 h 9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3"/>
                  <a:gd name="T85" fmla="*/ 0 h 994"/>
                  <a:gd name="T86" fmla="*/ 1093 w 1093"/>
                  <a:gd name="T87" fmla="*/ 994 h 99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3" h="994">
                    <a:moveTo>
                      <a:pt x="0" y="860"/>
                    </a:moveTo>
                    <a:lnTo>
                      <a:pt x="6" y="889"/>
                    </a:lnTo>
                    <a:lnTo>
                      <a:pt x="204" y="907"/>
                    </a:lnTo>
                    <a:lnTo>
                      <a:pt x="250" y="971"/>
                    </a:lnTo>
                    <a:lnTo>
                      <a:pt x="279" y="971"/>
                    </a:lnTo>
                    <a:lnTo>
                      <a:pt x="291" y="994"/>
                    </a:lnTo>
                    <a:lnTo>
                      <a:pt x="407" y="988"/>
                    </a:lnTo>
                    <a:lnTo>
                      <a:pt x="524" y="842"/>
                    </a:lnTo>
                    <a:lnTo>
                      <a:pt x="616" y="819"/>
                    </a:lnTo>
                    <a:lnTo>
                      <a:pt x="628" y="773"/>
                    </a:lnTo>
                    <a:lnTo>
                      <a:pt x="849" y="692"/>
                    </a:lnTo>
                    <a:lnTo>
                      <a:pt x="1024" y="616"/>
                    </a:lnTo>
                    <a:lnTo>
                      <a:pt x="1093" y="407"/>
                    </a:lnTo>
                    <a:lnTo>
                      <a:pt x="1035" y="372"/>
                    </a:lnTo>
                    <a:lnTo>
                      <a:pt x="1029" y="326"/>
                    </a:lnTo>
                    <a:lnTo>
                      <a:pt x="576" y="0"/>
                    </a:lnTo>
                    <a:lnTo>
                      <a:pt x="477" y="0"/>
                    </a:lnTo>
                    <a:lnTo>
                      <a:pt x="419" y="563"/>
                    </a:lnTo>
                    <a:lnTo>
                      <a:pt x="501" y="563"/>
                    </a:lnTo>
                    <a:lnTo>
                      <a:pt x="494" y="645"/>
                    </a:lnTo>
                    <a:lnTo>
                      <a:pt x="262" y="645"/>
                    </a:lnTo>
                    <a:lnTo>
                      <a:pt x="232" y="605"/>
                    </a:lnTo>
                    <a:lnTo>
                      <a:pt x="210" y="663"/>
                    </a:lnTo>
                    <a:lnTo>
                      <a:pt x="117" y="680"/>
                    </a:lnTo>
                    <a:lnTo>
                      <a:pt x="100" y="645"/>
                    </a:lnTo>
                    <a:lnTo>
                      <a:pt x="76" y="715"/>
                    </a:lnTo>
                    <a:lnTo>
                      <a:pt x="30" y="715"/>
                    </a:lnTo>
                    <a:lnTo>
                      <a:pt x="0" y="86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6" name="Freeform 804">
                <a:extLst>
                  <a:ext uri="{FF2B5EF4-FFF2-40B4-BE49-F238E27FC236}">
                    <a16:creationId xmlns:a16="http://schemas.microsoft.com/office/drawing/2014/main" id="{922996BB-544E-35E2-9E46-90D3A871E88D}"/>
                  </a:ext>
                </a:extLst>
              </p:cNvPr>
              <p:cNvSpPr>
                <a:spLocks/>
              </p:cNvSpPr>
              <p:nvPr/>
            </p:nvSpPr>
            <p:spPr bwMode="auto">
              <a:xfrm>
                <a:off x="2842088" y="3846258"/>
                <a:ext cx="75802" cy="125265"/>
              </a:xfrm>
              <a:custGeom>
                <a:avLst/>
                <a:gdLst>
                  <a:gd name="T0" fmla="*/ 70 w 262"/>
                  <a:gd name="T1" fmla="*/ 28 h 470"/>
                  <a:gd name="T2" fmla="*/ 47 w 262"/>
                  <a:gd name="T3" fmla="*/ 179 h 470"/>
                  <a:gd name="T4" fmla="*/ 0 w 262"/>
                  <a:gd name="T5" fmla="*/ 226 h 470"/>
                  <a:gd name="T6" fmla="*/ 117 w 262"/>
                  <a:gd name="T7" fmla="*/ 470 h 470"/>
                  <a:gd name="T8" fmla="*/ 251 w 262"/>
                  <a:gd name="T9" fmla="*/ 278 h 470"/>
                  <a:gd name="T10" fmla="*/ 181 w 262"/>
                  <a:gd name="T11" fmla="*/ 226 h 470"/>
                  <a:gd name="T12" fmla="*/ 262 w 262"/>
                  <a:gd name="T13" fmla="*/ 110 h 470"/>
                  <a:gd name="T14" fmla="*/ 192 w 262"/>
                  <a:gd name="T15" fmla="*/ 0 h 470"/>
                  <a:gd name="T16" fmla="*/ 70 w 262"/>
                  <a:gd name="T17" fmla="*/ 28 h 4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2"/>
                  <a:gd name="T28" fmla="*/ 0 h 470"/>
                  <a:gd name="T29" fmla="*/ 262 w 262"/>
                  <a:gd name="T30" fmla="*/ 470 h 4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2" h="470">
                    <a:moveTo>
                      <a:pt x="70" y="28"/>
                    </a:moveTo>
                    <a:lnTo>
                      <a:pt x="47" y="179"/>
                    </a:lnTo>
                    <a:lnTo>
                      <a:pt x="0" y="226"/>
                    </a:lnTo>
                    <a:lnTo>
                      <a:pt x="117" y="470"/>
                    </a:lnTo>
                    <a:lnTo>
                      <a:pt x="251" y="278"/>
                    </a:lnTo>
                    <a:lnTo>
                      <a:pt x="181" y="226"/>
                    </a:lnTo>
                    <a:lnTo>
                      <a:pt x="262" y="110"/>
                    </a:lnTo>
                    <a:lnTo>
                      <a:pt x="192" y="0"/>
                    </a:lnTo>
                    <a:lnTo>
                      <a:pt x="70" y="2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7" name="Freeform 805">
                <a:extLst>
                  <a:ext uri="{FF2B5EF4-FFF2-40B4-BE49-F238E27FC236}">
                    <a16:creationId xmlns:a16="http://schemas.microsoft.com/office/drawing/2014/main" id="{B029F04E-C4DA-4AFB-18A9-F1FE97D425BC}"/>
                  </a:ext>
                </a:extLst>
              </p:cNvPr>
              <p:cNvSpPr>
                <a:spLocks/>
              </p:cNvSpPr>
              <p:nvPr/>
            </p:nvSpPr>
            <p:spPr bwMode="auto">
              <a:xfrm>
                <a:off x="2392507" y="4306536"/>
                <a:ext cx="143762" cy="90308"/>
              </a:xfrm>
              <a:custGeom>
                <a:avLst/>
                <a:gdLst>
                  <a:gd name="T0" fmla="*/ 0 w 506"/>
                  <a:gd name="T1" fmla="*/ 128 h 331"/>
                  <a:gd name="T2" fmla="*/ 23 w 506"/>
                  <a:gd name="T3" fmla="*/ 59 h 331"/>
                  <a:gd name="T4" fmla="*/ 110 w 506"/>
                  <a:gd name="T5" fmla="*/ 52 h 331"/>
                  <a:gd name="T6" fmla="*/ 105 w 506"/>
                  <a:gd name="T7" fmla="*/ 6 h 331"/>
                  <a:gd name="T8" fmla="*/ 197 w 506"/>
                  <a:gd name="T9" fmla="*/ 0 h 331"/>
                  <a:gd name="T10" fmla="*/ 203 w 506"/>
                  <a:gd name="T11" fmla="*/ 29 h 331"/>
                  <a:gd name="T12" fmla="*/ 401 w 506"/>
                  <a:gd name="T13" fmla="*/ 47 h 331"/>
                  <a:gd name="T14" fmla="*/ 447 w 506"/>
                  <a:gd name="T15" fmla="*/ 111 h 331"/>
                  <a:gd name="T16" fmla="*/ 476 w 506"/>
                  <a:gd name="T17" fmla="*/ 111 h 331"/>
                  <a:gd name="T18" fmla="*/ 506 w 506"/>
                  <a:gd name="T19" fmla="*/ 163 h 331"/>
                  <a:gd name="T20" fmla="*/ 436 w 506"/>
                  <a:gd name="T21" fmla="*/ 169 h 331"/>
                  <a:gd name="T22" fmla="*/ 476 w 506"/>
                  <a:gd name="T23" fmla="*/ 291 h 331"/>
                  <a:gd name="T24" fmla="*/ 389 w 506"/>
                  <a:gd name="T25" fmla="*/ 279 h 331"/>
                  <a:gd name="T26" fmla="*/ 401 w 506"/>
                  <a:gd name="T27" fmla="*/ 303 h 331"/>
                  <a:gd name="T28" fmla="*/ 366 w 506"/>
                  <a:gd name="T29" fmla="*/ 331 h 331"/>
                  <a:gd name="T30" fmla="*/ 331 w 506"/>
                  <a:gd name="T31" fmla="*/ 273 h 331"/>
                  <a:gd name="T32" fmla="*/ 302 w 506"/>
                  <a:gd name="T33" fmla="*/ 279 h 331"/>
                  <a:gd name="T34" fmla="*/ 227 w 506"/>
                  <a:gd name="T35" fmla="*/ 139 h 331"/>
                  <a:gd name="T36" fmla="*/ 105 w 506"/>
                  <a:gd name="T37" fmla="*/ 244 h 331"/>
                  <a:gd name="T38" fmla="*/ 81 w 506"/>
                  <a:gd name="T39" fmla="*/ 204 h 331"/>
                  <a:gd name="T40" fmla="*/ 0 w 506"/>
                  <a:gd name="T41" fmla="*/ 128 h 3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6"/>
                  <a:gd name="T64" fmla="*/ 0 h 331"/>
                  <a:gd name="T65" fmla="*/ 506 w 506"/>
                  <a:gd name="T66" fmla="*/ 331 h 3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6" h="331">
                    <a:moveTo>
                      <a:pt x="0" y="128"/>
                    </a:moveTo>
                    <a:lnTo>
                      <a:pt x="23" y="59"/>
                    </a:lnTo>
                    <a:lnTo>
                      <a:pt x="110" y="52"/>
                    </a:lnTo>
                    <a:lnTo>
                      <a:pt x="105" y="6"/>
                    </a:lnTo>
                    <a:lnTo>
                      <a:pt x="197" y="0"/>
                    </a:lnTo>
                    <a:lnTo>
                      <a:pt x="203" y="29"/>
                    </a:lnTo>
                    <a:lnTo>
                      <a:pt x="401" y="47"/>
                    </a:lnTo>
                    <a:lnTo>
                      <a:pt x="447" y="111"/>
                    </a:lnTo>
                    <a:lnTo>
                      <a:pt x="476" y="111"/>
                    </a:lnTo>
                    <a:lnTo>
                      <a:pt x="506" y="163"/>
                    </a:lnTo>
                    <a:lnTo>
                      <a:pt x="436" y="169"/>
                    </a:lnTo>
                    <a:lnTo>
                      <a:pt x="476" y="291"/>
                    </a:lnTo>
                    <a:lnTo>
                      <a:pt x="389" y="279"/>
                    </a:lnTo>
                    <a:lnTo>
                      <a:pt x="401" y="303"/>
                    </a:lnTo>
                    <a:lnTo>
                      <a:pt x="366" y="331"/>
                    </a:lnTo>
                    <a:lnTo>
                      <a:pt x="331" y="273"/>
                    </a:lnTo>
                    <a:lnTo>
                      <a:pt x="302" y="279"/>
                    </a:lnTo>
                    <a:lnTo>
                      <a:pt x="227" y="139"/>
                    </a:lnTo>
                    <a:lnTo>
                      <a:pt x="105" y="244"/>
                    </a:lnTo>
                    <a:lnTo>
                      <a:pt x="81" y="204"/>
                    </a:lnTo>
                    <a:lnTo>
                      <a:pt x="0" y="12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8" name="Freeform 806">
                <a:extLst>
                  <a:ext uri="{FF2B5EF4-FFF2-40B4-BE49-F238E27FC236}">
                    <a16:creationId xmlns:a16="http://schemas.microsoft.com/office/drawing/2014/main" id="{3BDCAF26-C377-E4F3-8DE5-C663D875B942}"/>
                  </a:ext>
                </a:extLst>
              </p:cNvPr>
              <p:cNvSpPr>
                <a:spLocks/>
              </p:cNvSpPr>
              <p:nvPr/>
            </p:nvSpPr>
            <p:spPr bwMode="auto">
              <a:xfrm>
                <a:off x="2421259" y="4344407"/>
                <a:ext cx="57505" cy="69916"/>
              </a:xfrm>
              <a:custGeom>
                <a:avLst/>
                <a:gdLst>
                  <a:gd name="T0" fmla="*/ 0 w 197"/>
                  <a:gd name="T1" fmla="*/ 105 h 256"/>
                  <a:gd name="T2" fmla="*/ 52 w 197"/>
                  <a:gd name="T3" fmla="*/ 215 h 256"/>
                  <a:gd name="T4" fmla="*/ 104 w 197"/>
                  <a:gd name="T5" fmla="*/ 256 h 256"/>
                  <a:gd name="T6" fmla="*/ 197 w 197"/>
                  <a:gd name="T7" fmla="*/ 140 h 256"/>
                  <a:gd name="T8" fmla="*/ 122 w 197"/>
                  <a:gd name="T9" fmla="*/ 0 h 256"/>
                  <a:gd name="T10" fmla="*/ 0 w 197"/>
                  <a:gd name="T11" fmla="*/ 105 h 256"/>
                  <a:gd name="T12" fmla="*/ 0 60000 65536"/>
                  <a:gd name="T13" fmla="*/ 0 60000 65536"/>
                  <a:gd name="T14" fmla="*/ 0 60000 65536"/>
                  <a:gd name="T15" fmla="*/ 0 60000 65536"/>
                  <a:gd name="T16" fmla="*/ 0 60000 65536"/>
                  <a:gd name="T17" fmla="*/ 0 60000 65536"/>
                  <a:gd name="T18" fmla="*/ 0 w 197"/>
                  <a:gd name="T19" fmla="*/ 0 h 256"/>
                  <a:gd name="T20" fmla="*/ 197 w 197"/>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197" h="256">
                    <a:moveTo>
                      <a:pt x="0" y="105"/>
                    </a:moveTo>
                    <a:lnTo>
                      <a:pt x="52" y="215"/>
                    </a:lnTo>
                    <a:lnTo>
                      <a:pt x="104" y="256"/>
                    </a:lnTo>
                    <a:lnTo>
                      <a:pt x="197" y="140"/>
                    </a:lnTo>
                    <a:lnTo>
                      <a:pt x="122" y="0"/>
                    </a:lnTo>
                    <a:lnTo>
                      <a:pt x="0" y="10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9" name="Freeform 807">
                <a:extLst>
                  <a:ext uri="{FF2B5EF4-FFF2-40B4-BE49-F238E27FC236}">
                    <a16:creationId xmlns:a16="http://schemas.microsoft.com/office/drawing/2014/main" id="{96CA8AD1-80D7-0D27-D9AA-69BF061AB46B}"/>
                  </a:ext>
                </a:extLst>
              </p:cNvPr>
              <p:cNvSpPr>
                <a:spLocks/>
              </p:cNvSpPr>
              <p:nvPr/>
            </p:nvSpPr>
            <p:spPr bwMode="auto">
              <a:xfrm>
                <a:off x="2452625" y="4382277"/>
                <a:ext cx="73188" cy="72829"/>
              </a:xfrm>
              <a:custGeom>
                <a:avLst/>
                <a:gdLst>
                  <a:gd name="T0" fmla="*/ 0 w 262"/>
                  <a:gd name="T1" fmla="*/ 122 h 273"/>
                  <a:gd name="T2" fmla="*/ 255 w 262"/>
                  <a:gd name="T3" fmla="*/ 273 h 273"/>
                  <a:gd name="T4" fmla="*/ 262 w 262"/>
                  <a:gd name="T5" fmla="*/ 185 h 273"/>
                  <a:gd name="T6" fmla="*/ 215 w 262"/>
                  <a:gd name="T7" fmla="*/ 133 h 273"/>
                  <a:gd name="T8" fmla="*/ 244 w 262"/>
                  <a:gd name="T9" fmla="*/ 93 h 273"/>
                  <a:gd name="T10" fmla="*/ 192 w 262"/>
                  <a:gd name="T11" fmla="*/ 35 h 273"/>
                  <a:gd name="T12" fmla="*/ 157 w 262"/>
                  <a:gd name="T13" fmla="*/ 58 h 273"/>
                  <a:gd name="T14" fmla="*/ 122 w 262"/>
                  <a:gd name="T15" fmla="*/ 0 h 273"/>
                  <a:gd name="T16" fmla="*/ 93 w 262"/>
                  <a:gd name="T17" fmla="*/ 6 h 273"/>
                  <a:gd name="T18" fmla="*/ 0 w 262"/>
                  <a:gd name="T19" fmla="*/ 122 h 2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2"/>
                  <a:gd name="T31" fmla="*/ 0 h 273"/>
                  <a:gd name="T32" fmla="*/ 262 w 262"/>
                  <a:gd name="T33" fmla="*/ 273 h 2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2" h="273">
                    <a:moveTo>
                      <a:pt x="0" y="122"/>
                    </a:moveTo>
                    <a:lnTo>
                      <a:pt x="255" y="273"/>
                    </a:lnTo>
                    <a:lnTo>
                      <a:pt x="262" y="185"/>
                    </a:lnTo>
                    <a:lnTo>
                      <a:pt x="215" y="133"/>
                    </a:lnTo>
                    <a:lnTo>
                      <a:pt x="244" y="93"/>
                    </a:lnTo>
                    <a:lnTo>
                      <a:pt x="192" y="35"/>
                    </a:lnTo>
                    <a:lnTo>
                      <a:pt x="157" y="58"/>
                    </a:lnTo>
                    <a:lnTo>
                      <a:pt x="122" y="0"/>
                    </a:lnTo>
                    <a:lnTo>
                      <a:pt x="93" y="6"/>
                    </a:lnTo>
                    <a:lnTo>
                      <a:pt x="0" y="12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0" name="Freeform 808">
                <a:extLst>
                  <a:ext uri="{FF2B5EF4-FFF2-40B4-BE49-F238E27FC236}">
                    <a16:creationId xmlns:a16="http://schemas.microsoft.com/office/drawing/2014/main" id="{EADF4174-FEB5-203B-77AD-4403651D2AF4}"/>
                  </a:ext>
                </a:extLst>
              </p:cNvPr>
              <p:cNvSpPr>
                <a:spLocks/>
              </p:cNvSpPr>
              <p:nvPr/>
            </p:nvSpPr>
            <p:spPr bwMode="auto">
              <a:xfrm>
                <a:off x="2504902" y="4341493"/>
                <a:ext cx="125465" cy="113613"/>
              </a:xfrm>
              <a:custGeom>
                <a:avLst/>
                <a:gdLst>
                  <a:gd name="T0" fmla="*/ 75 w 454"/>
                  <a:gd name="T1" fmla="*/ 418 h 418"/>
                  <a:gd name="T2" fmla="*/ 267 w 454"/>
                  <a:gd name="T3" fmla="*/ 377 h 418"/>
                  <a:gd name="T4" fmla="*/ 454 w 454"/>
                  <a:gd name="T5" fmla="*/ 407 h 418"/>
                  <a:gd name="T6" fmla="*/ 378 w 454"/>
                  <a:gd name="T7" fmla="*/ 226 h 418"/>
                  <a:gd name="T8" fmla="*/ 436 w 454"/>
                  <a:gd name="T9" fmla="*/ 151 h 418"/>
                  <a:gd name="T10" fmla="*/ 431 w 454"/>
                  <a:gd name="T11" fmla="*/ 110 h 418"/>
                  <a:gd name="T12" fmla="*/ 384 w 454"/>
                  <a:gd name="T13" fmla="*/ 58 h 418"/>
                  <a:gd name="T14" fmla="*/ 274 w 454"/>
                  <a:gd name="T15" fmla="*/ 64 h 418"/>
                  <a:gd name="T16" fmla="*/ 215 w 454"/>
                  <a:gd name="T17" fmla="*/ 0 h 418"/>
                  <a:gd name="T18" fmla="*/ 99 w 454"/>
                  <a:gd name="T19" fmla="*/ 6 h 418"/>
                  <a:gd name="T20" fmla="*/ 117 w 454"/>
                  <a:gd name="T21" fmla="*/ 35 h 418"/>
                  <a:gd name="T22" fmla="*/ 47 w 454"/>
                  <a:gd name="T23" fmla="*/ 41 h 418"/>
                  <a:gd name="T24" fmla="*/ 82 w 454"/>
                  <a:gd name="T25" fmla="*/ 157 h 418"/>
                  <a:gd name="T26" fmla="*/ 0 w 454"/>
                  <a:gd name="T27" fmla="*/ 145 h 418"/>
                  <a:gd name="T28" fmla="*/ 6 w 454"/>
                  <a:gd name="T29" fmla="*/ 180 h 418"/>
                  <a:gd name="T30" fmla="*/ 64 w 454"/>
                  <a:gd name="T31" fmla="*/ 238 h 418"/>
                  <a:gd name="T32" fmla="*/ 35 w 454"/>
                  <a:gd name="T33" fmla="*/ 278 h 418"/>
                  <a:gd name="T34" fmla="*/ 82 w 454"/>
                  <a:gd name="T35" fmla="*/ 330 h 418"/>
                  <a:gd name="T36" fmla="*/ 75 w 454"/>
                  <a:gd name="T37" fmla="*/ 389 h 418"/>
                  <a:gd name="T38" fmla="*/ 75 w 454"/>
                  <a:gd name="T39" fmla="*/ 418 h 4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4"/>
                  <a:gd name="T61" fmla="*/ 0 h 418"/>
                  <a:gd name="T62" fmla="*/ 454 w 454"/>
                  <a:gd name="T63" fmla="*/ 418 h 4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4" h="418">
                    <a:moveTo>
                      <a:pt x="75" y="418"/>
                    </a:moveTo>
                    <a:lnTo>
                      <a:pt x="267" y="377"/>
                    </a:lnTo>
                    <a:lnTo>
                      <a:pt x="454" y="407"/>
                    </a:lnTo>
                    <a:lnTo>
                      <a:pt x="378" y="226"/>
                    </a:lnTo>
                    <a:lnTo>
                      <a:pt x="436" y="151"/>
                    </a:lnTo>
                    <a:lnTo>
                      <a:pt x="431" y="110"/>
                    </a:lnTo>
                    <a:lnTo>
                      <a:pt x="384" y="58"/>
                    </a:lnTo>
                    <a:lnTo>
                      <a:pt x="274" y="64"/>
                    </a:lnTo>
                    <a:lnTo>
                      <a:pt x="215" y="0"/>
                    </a:lnTo>
                    <a:lnTo>
                      <a:pt x="99" y="6"/>
                    </a:lnTo>
                    <a:lnTo>
                      <a:pt x="117" y="35"/>
                    </a:lnTo>
                    <a:lnTo>
                      <a:pt x="47" y="41"/>
                    </a:lnTo>
                    <a:lnTo>
                      <a:pt x="82" y="157"/>
                    </a:lnTo>
                    <a:lnTo>
                      <a:pt x="0" y="145"/>
                    </a:lnTo>
                    <a:lnTo>
                      <a:pt x="6" y="180"/>
                    </a:lnTo>
                    <a:lnTo>
                      <a:pt x="64" y="238"/>
                    </a:lnTo>
                    <a:lnTo>
                      <a:pt x="35" y="278"/>
                    </a:lnTo>
                    <a:lnTo>
                      <a:pt x="82" y="330"/>
                    </a:lnTo>
                    <a:lnTo>
                      <a:pt x="75" y="389"/>
                    </a:lnTo>
                    <a:lnTo>
                      <a:pt x="75" y="4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 name="Freeform 809">
                <a:extLst>
                  <a:ext uri="{FF2B5EF4-FFF2-40B4-BE49-F238E27FC236}">
                    <a16:creationId xmlns:a16="http://schemas.microsoft.com/office/drawing/2014/main" id="{7735FA40-B4FF-92BB-94DB-7866F04BD284}"/>
                  </a:ext>
                </a:extLst>
              </p:cNvPr>
              <p:cNvSpPr>
                <a:spLocks/>
              </p:cNvSpPr>
              <p:nvPr/>
            </p:nvSpPr>
            <p:spPr bwMode="auto">
              <a:xfrm>
                <a:off x="2562407" y="4259925"/>
                <a:ext cx="162058" cy="119439"/>
              </a:xfrm>
              <a:custGeom>
                <a:avLst/>
                <a:gdLst>
                  <a:gd name="T0" fmla="*/ 442 w 565"/>
                  <a:gd name="T1" fmla="*/ 0 h 436"/>
                  <a:gd name="T2" fmla="*/ 565 w 565"/>
                  <a:gd name="T3" fmla="*/ 185 h 436"/>
                  <a:gd name="T4" fmla="*/ 530 w 565"/>
                  <a:gd name="T5" fmla="*/ 244 h 436"/>
                  <a:gd name="T6" fmla="*/ 291 w 565"/>
                  <a:gd name="T7" fmla="*/ 272 h 436"/>
                  <a:gd name="T8" fmla="*/ 221 w 565"/>
                  <a:gd name="T9" fmla="*/ 255 h 436"/>
                  <a:gd name="T10" fmla="*/ 221 w 565"/>
                  <a:gd name="T11" fmla="*/ 436 h 436"/>
                  <a:gd name="T12" fmla="*/ 198 w 565"/>
                  <a:gd name="T13" fmla="*/ 389 h 436"/>
                  <a:gd name="T14" fmla="*/ 169 w 565"/>
                  <a:gd name="T15" fmla="*/ 354 h 436"/>
                  <a:gd name="T16" fmla="*/ 59 w 565"/>
                  <a:gd name="T17" fmla="*/ 360 h 436"/>
                  <a:gd name="T18" fmla="*/ 0 w 565"/>
                  <a:gd name="T19" fmla="*/ 296 h 436"/>
                  <a:gd name="T20" fmla="*/ 117 w 565"/>
                  <a:gd name="T21" fmla="*/ 150 h 436"/>
                  <a:gd name="T22" fmla="*/ 216 w 565"/>
                  <a:gd name="T23" fmla="*/ 127 h 436"/>
                  <a:gd name="T24" fmla="*/ 221 w 565"/>
                  <a:gd name="T25" fmla="*/ 81 h 436"/>
                  <a:gd name="T26" fmla="*/ 442 w 565"/>
                  <a:gd name="T27" fmla="*/ 0 h 4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5"/>
                  <a:gd name="T43" fmla="*/ 0 h 436"/>
                  <a:gd name="T44" fmla="*/ 565 w 565"/>
                  <a:gd name="T45" fmla="*/ 436 h 4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5" h="436">
                    <a:moveTo>
                      <a:pt x="442" y="0"/>
                    </a:moveTo>
                    <a:lnTo>
                      <a:pt x="565" y="185"/>
                    </a:lnTo>
                    <a:lnTo>
                      <a:pt x="530" y="244"/>
                    </a:lnTo>
                    <a:lnTo>
                      <a:pt x="291" y="272"/>
                    </a:lnTo>
                    <a:lnTo>
                      <a:pt x="221" y="255"/>
                    </a:lnTo>
                    <a:lnTo>
                      <a:pt x="221" y="436"/>
                    </a:lnTo>
                    <a:lnTo>
                      <a:pt x="198" y="389"/>
                    </a:lnTo>
                    <a:lnTo>
                      <a:pt x="169" y="354"/>
                    </a:lnTo>
                    <a:lnTo>
                      <a:pt x="59" y="360"/>
                    </a:lnTo>
                    <a:lnTo>
                      <a:pt x="0" y="296"/>
                    </a:lnTo>
                    <a:lnTo>
                      <a:pt x="117" y="150"/>
                    </a:lnTo>
                    <a:lnTo>
                      <a:pt x="216" y="127"/>
                    </a:lnTo>
                    <a:lnTo>
                      <a:pt x="221" y="81"/>
                    </a:lnTo>
                    <a:lnTo>
                      <a:pt x="44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 name="Freeform 810">
                <a:extLst>
                  <a:ext uri="{FF2B5EF4-FFF2-40B4-BE49-F238E27FC236}">
                    <a16:creationId xmlns:a16="http://schemas.microsoft.com/office/drawing/2014/main" id="{557FF1A1-8FE7-CD72-C9AE-203AA6D7F251}"/>
                  </a:ext>
                </a:extLst>
              </p:cNvPr>
              <p:cNvSpPr>
                <a:spLocks/>
              </p:cNvSpPr>
              <p:nvPr/>
            </p:nvSpPr>
            <p:spPr bwMode="auto">
              <a:xfrm>
                <a:off x="2609456" y="4329841"/>
                <a:ext cx="62732" cy="122352"/>
              </a:xfrm>
              <a:custGeom>
                <a:avLst/>
                <a:gdLst>
                  <a:gd name="T0" fmla="*/ 198 w 221"/>
                  <a:gd name="T1" fmla="*/ 12 h 448"/>
                  <a:gd name="T2" fmla="*/ 221 w 221"/>
                  <a:gd name="T3" fmla="*/ 378 h 448"/>
                  <a:gd name="T4" fmla="*/ 76 w 221"/>
                  <a:gd name="T5" fmla="*/ 448 h 448"/>
                  <a:gd name="T6" fmla="*/ 0 w 221"/>
                  <a:gd name="T7" fmla="*/ 267 h 448"/>
                  <a:gd name="T8" fmla="*/ 58 w 221"/>
                  <a:gd name="T9" fmla="*/ 192 h 448"/>
                  <a:gd name="T10" fmla="*/ 58 w 221"/>
                  <a:gd name="T11" fmla="*/ 0 h 448"/>
                  <a:gd name="T12" fmla="*/ 128 w 221"/>
                  <a:gd name="T13" fmla="*/ 17 h 448"/>
                  <a:gd name="T14" fmla="*/ 198 w 221"/>
                  <a:gd name="T15" fmla="*/ 12 h 44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448"/>
                  <a:gd name="T26" fmla="*/ 221 w 221"/>
                  <a:gd name="T27" fmla="*/ 448 h 4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448">
                    <a:moveTo>
                      <a:pt x="198" y="12"/>
                    </a:moveTo>
                    <a:lnTo>
                      <a:pt x="221" y="378"/>
                    </a:lnTo>
                    <a:lnTo>
                      <a:pt x="76" y="448"/>
                    </a:lnTo>
                    <a:lnTo>
                      <a:pt x="0" y="267"/>
                    </a:lnTo>
                    <a:lnTo>
                      <a:pt x="58" y="192"/>
                    </a:lnTo>
                    <a:lnTo>
                      <a:pt x="58" y="0"/>
                    </a:lnTo>
                    <a:lnTo>
                      <a:pt x="128" y="17"/>
                    </a:lnTo>
                    <a:lnTo>
                      <a:pt x="198" y="1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3" name="Freeform 811">
                <a:extLst>
                  <a:ext uri="{FF2B5EF4-FFF2-40B4-BE49-F238E27FC236}">
                    <a16:creationId xmlns:a16="http://schemas.microsoft.com/office/drawing/2014/main" id="{23B4977C-5793-190C-ACA8-401E3986586E}"/>
                  </a:ext>
                </a:extLst>
              </p:cNvPr>
              <p:cNvSpPr>
                <a:spLocks/>
              </p:cNvSpPr>
              <p:nvPr/>
            </p:nvSpPr>
            <p:spPr bwMode="auto">
              <a:xfrm>
                <a:off x="2664347" y="4329841"/>
                <a:ext cx="36594" cy="101960"/>
              </a:xfrm>
              <a:custGeom>
                <a:avLst/>
                <a:gdLst>
                  <a:gd name="T0" fmla="*/ 0 w 127"/>
                  <a:gd name="T1" fmla="*/ 18 h 384"/>
                  <a:gd name="T2" fmla="*/ 23 w 127"/>
                  <a:gd name="T3" fmla="*/ 384 h 384"/>
                  <a:gd name="T4" fmla="*/ 104 w 127"/>
                  <a:gd name="T5" fmla="*/ 349 h 384"/>
                  <a:gd name="T6" fmla="*/ 92 w 127"/>
                  <a:gd name="T7" fmla="*/ 152 h 384"/>
                  <a:gd name="T8" fmla="*/ 127 w 127"/>
                  <a:gd name="T9" fmla="*/ 100 h 384"/>
                  <a:gd name="T10" fmla="*/ 110 w 127"/>
                  <a:gd name="T11" fmla="*/ 0 h 384"/>
                  <a:gd name="T12" fmla="*/ 0 w 127"/>
                  <a:gd name="T13" fmla="*/ 18 h 384"/>
                  <a:gd name="T14" fmla="*/ 0 60000 65536"/>
                  <a:gd name="T15" fmla="*/ 0 60000 65536"/>
                  <a:gd name="T16" fmla="*/ 0 60000 65536"/>
                  <a:gd name="T17" fmla="*/ 0 60000 65536"/>
                  <a:gd name="T18" fmla="*/ 0 60000 65536"/>
                  <a:gd name="T19" fmla="*/ 0 60000 65536"/>
                  <a:gd name="T20" fmla="*/ 0 60000 65536"/>
                  <a:gd name="T21" fmla="*/ 0 w 127"/>
                  <a:gd name="T22" fmla="*/ 0 h 384"/>
                  <a:gd name="T23" fmla="*/ 127 w 127"/>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384">
                    <a:moveTo>
                      <a:pt x="0" y="18"/>
                    </a:moveTo>
                    <a:lnTo>
                      <a:pt x="23" y="384"/>
                    </a:lnTo>
                    <a:lnTo>
                      <a:pt x="104" y="349"/>
                    </a:lnTo>
                    <a:lnTo>
                      <a:pt x="92" y="152"/>
                    </a:lnTo>
                    <a:lnTo>
                      <a:pt x="127" y="100"/>
                    </a:lnTo>
                    <a:lnTo>
                      <a:pt x="110" y="0"/>
                    </a:lnTo>
                    <a:lnTo>
                      <a:pt x="0"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4" name="Freeform 812">
                <a:extLst>
                  <a:ext uri="{FF2B5EF4-FFF2-40B4-BE49-F238E27FC236}">
                    <a16:creationId xmlns:a16="http://schemas.microsoft.com/office/drawing/2014/main" id="{4C0AE2B3-0372-9CAD-E2B1-F80FF6C01B92}"/>
                  </a:ext>
                </a:extLst>
              </p:cNvPr>
              <p:cNvSpPr>
                <a:spLocks/>
              </p:cNvSpPr>
              <p:nvPr/>
            </p:nvSpPr>
            <p:spPr bwMode="auto">
              <a:xfrm>
                <a:off x="2690485" y="4312362"/>
                <a:ext cx="60118" cy="110700"/>
              </a:xfrm>
              <a:custGeom>
                <a:avLst/>
                <a:gdLst>
                  <a:gd name="T0" fmla="*/ 18 w 210"/>
                  <a:gd name="T1" fmla="*/ 69 h 418"/>
                  <a:gd name="T2" fmla="*/ 30 w 210"/>
                  <a:gd name="T3" fmla="*/ 169 h 418"/>
                  <a:gd name="T4" fmla="*/ 0 w 210"/>
                  <a:gd name="T5" fmla="*/ 221 h 418"/>
                  <a:gd name="T6" fmla="*/ 12 w 210"/>
                  <a:gd name="T7" fmla="*/ 418 h 418"/>
                  <a:gd name="T8" fmla="*/ 122 w 210"/>
                  <a:gd name="T9" fmla="*/ 383 h 418"/>
                  <a:gd name="T10" fmla="*/ 112 w 210"/>
                  <a:gd name="T11" fmla="*/ 204 h 418"/>
                  <a:gd name="T12" fmla="*/ 187 w 210"/>
                  <a:gd name="T13" fmla="*/ 139 h 418"/>
                  <a:gd name="T14" fmla="*/ 210 w 210"/>
                  <a:gd name="T15" fmla="*/ 87 h 418"/>
                  <a:gd name="T16" fmla="*/ 199 w 210"/>
                  <a:gd name="T17" fmla="*/ 0 h 418"/>
                  <a:gd name="T18" fmla="*/ 112 w 210"/>
                  <a:gd name="T19" fmla="*/ 5 h 418"/>
                  <a:gd name="T20" fmla="*/ 88 w 210"/>
                  <a:gd name="T21" fmla="*/ 35 h 418"/>
                  <a:gd name="T22" fmla="*/ 18 w 210"/>
                  <a:gd name="T23" fmla="*/ 69 h 4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0"/>
                  <a:gd name="T37" fmla="*/ 0 h 418"/>
                  <a:gd name="T38" fmla="*/ 210 w 210"/>
                  <a:gd name="T39" fmla="*/ 418 h 4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0" h="418">
                    <a:moveTo>
                      <a:pt x="18" y="69"/>
                    </a:moveTo>
                    <a:lnTo>
                      <a:pt x="30" y="169"/>
                    </a:lnTo>
                    <a:lnTo>
                      <a:pt x="0" y="221"/>
                    </a:lnTo>
                    <a:lnTo>
                      <a:pt x="12" y="418"/>
                    </a:lnTo>
                    <a:lnTo>
                      <a:pt x="122" y="383"/>
                    </a:lnTo>
                    <a:lnTo>
                      <a:pt x="112" y="204"/>
                    </a:lnTo>
                    <a:lnTo>
                      <a:pt x="187" y="139"/>
                    </a:lnTo>
                    <a:lnTo>
                      <a:pt x="210" y="87"/>
                    </a:lnTo>
                    <a:lnTo>
                      <a:pt x="199" y="0"/>
                    </a:lnTo>
                    <a:lnTo>
                      <a:pt x="112" y="5"/>
                    </a:lnTo>
                    <a:lnTo>
                      <a:pt x="88" y="35"/>
                    </a:lnTo>
                    <a:lnTo>
                      <a:pt x="18" y="6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5" name="Freeform 813">
                <a:extLst>
                  <a:ext uri="{FF2B5EF4-FFF2-40B4-BE49-F238E27FC236}">
                    <a16:creationId xmlns:a16="http://schemas.microsoft.com/office/drawing/2014/main" id="{D008B57F-F0ED-5B76-DEDE-FB4DED7DC991}"/>
                  </a:ext>
                </a:extLst>
              </p:cNvPr>
              <p:cNvSpPr>
                <a:spLocks/>
              </p:cNvSpPr>
              <p:nvPr/>
            </p:nvSpPr>
            <p:spPr bwMode="auto">
              <a:xfrm>
                <a:off x="2690485" y="4096789"/>
                <a:ext cx="287523" cy="215573"/>
              </a:xfrm>
              <a:custGeom>
                <a:avLst/>
                <a:gdLst>
                  <a:gd name="T0" fmla="*/ 0 w 1023"/>
                  <a:gd name="T1" fmla="*/ 605 h 790"/>
                  <a:gd name="T2" fmla="*/ 123 w 1023"/>
                  <a:gd name="T3" fmla="*/ 790 h 790"/>
                  <a:gd name="T4" fmla="*/ 210 w 1023"/>
                  <a:gd name="T5" fmla="*/ 785 h 790"/>
                  <a:gd name="T6" fmla="*/ 255 w 1023"/>
                  <a:gd name="T7" fmla="*/ 668 h 790"/>
                  <a:gd name="T8" fmla="*/ 378 w 1023"/>
                  <a:gd name="T9" fmla="*/ 633 h 790"/>
                  <a:gd name="T10" fmla="*/ 424 w 1023"/>
                  <a:gd name="T11" fmla="*/ 698 h 790"/>
                  <a:gd name="T12" fmla="*/ 488 w 1023"/>
                  <a:gd name="T13" fmla="*/ 698 h 790"/>
                  <a:gd name="T14" fmla="*/ 552 w 1023"/>
                  <a:gd name="T15" fmla="*/ 720 h 790"/>
                  <a:gd name="T16" fmla="*/ 662 w 1023"/>
                  <a:gd name="T17" fmla="*/ 668 h 790"/>
                  <a:gd name="T18" fmla="*/ 738 w 1023"/>
                  <a:gd name="T19" fmla="*/ 710 h 790"/>
                  <a:gd name="T20" fmla="*/ 854 w 1023"/>
                  <a:gd name="T21" fmla="*/ 640 h 790"/>
                  <a:gd name="T22" fmla="*/ 854 w 1023"/>
                  <a:gd name="T23" fmla="*/ 588 h 790"/>
                  <a:gd name="T24" fmla="*/ 1023 w 1023"/>
                  <a:gd name="T25" fmla="*/ 389 h 790"/>
                  <a:gd name="T26" fmla="*/ 1023 w 1023"/>
                  <a:gd name="T27" fmla="*/ 239 h 790"/>
                  <a:gd name="T28" fmla="*/ 983 w 1023"/>
                  <a:gd name="T29" fmla="*/ 187 h 790"/>
                  <a:gd name="T30" fmla="*/ 993 w 1023"/>
                  <a:gd name="T31" fmla="*/ 0 h 790"/>
                  <a:gd name="T32" fmla="*/ 913 w 1023"/>
                  <a:gd name="T33" fmla="*/ 65 h 790"/>
                  <a:gd name="T34" fmla="*/ 726 w 1023"/>
                  <a:gd name="T35" fmla="*/ 35 h 790"/>
                  <a:gd name="T36" fmla="*/ 244 w 1023"/>
                  <a:gd name="T37" fmla="*/ 314 h 790"/>
                  <a:gd name="T38" fmla="*/ 175 w 1023"/>
                  <a:gd name="T39" fmla="*/ 529 h 790"/>
                  <a:gd name="T40" fmla="*/ 0 w 1023"/>
                  <a:gd name="T41" fmla="*/ 605 h 7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3"/>
                  <a:gd name="T64" fmla="*/ 0 h 790"/>
                  <a:gd name="T65" fmla="*/ 1023 w 1023"/>
                  <a:gd name="T66" fmla="*/ 790 h 7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3" h="790">
                    <a:moveTo>
                      <a:pt x="0" y="605"/>
                    </a:moveTo>
                    <a:lnTo>
                      <a:pt x="123" y="790"/>
                    </a:lnTo>
                    <a:lnTo>
                      <a:pt x="210" y="785"/>
                    </a:lnTo>
                    <a:lnTo>
                      <a:pt x="255" y="668"/>
                    </a:lnTo>
                    <a:lnTo>
                      <a:pt x="378" y="633"/>
                    </a:lnTo>
                    <a:lnTo>
                      <a:pt x="424" y="698"/>
                    </a:lnTo>
                    <a:lnTo>
                      <a:pt x="488" y="698"/>
                    </a:lnTo>
                    <a:lnTo>
                      <a:pt x="552" y="720"/>
                    </a:lnTo>
                    <a:lnTo>
                      <a:pt x="662" y="668"/>
                    </a:lnTo>
                    <a:lnTo>
                      <a:pt x="738" y="710"/>
                    </a:lnTo>
                    <a:lnTo>
                      <a:pt x="854" y="640"/>
                    </a:lnTo>
                    <a:lnTo>
                      <a:pt x="854" y="588"/>
                    </a:lnTo>
                    <a:lnTo>
                      <a:pt x="1023" y="389"/>
                    </a:lnTo>
                    <a:lnTo>
                      <a:pt x="1023" y="239"/>
                    </a:lnTo>
                    <a:lnTo>
                      <a:pt x="983" y="187"/>
                    </a:lnTo>
                    <a:lnTo>
                      <a:pt x="993" y="0"/>
                    </a:lnTo>
                    <a:lnTo>
                      <a:pt x="913" y="65"/>
                    </a:lnTo>
                    <a:lnTo>
                      <a:pt x="726" y="35"/>
                    </a:lnTo>
                    <a:lnTo>
                      <a:pt x="244" y="314"/>
                    </a:lnTo>
                    <a:lnTo>
                      <a:pt x="175" y="529"/>
                    </a:lnTo>
                    <a:lnTo>
                      <a:pt x="0" y="60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6" name="Freeform 814">
                <a:extLst>
                  <a:ext uri="{FF2B5EF4-FFF2-40B4-BE49-F238E27FC236}">
                    <a16:creationId xmlns:a16="http://schemas.microsoft.com/office/drawing/2014/main" id="{9FF7EC86-2BFF-BF78-B67C-601A5E02C159}"/>
                  </a:ext>
                </a:extLst>
              </p:cNvPr>
              <p:cNvSpPr>
                <a:spLocks/>
              </p:cNvSpPr>
              <p:nvPr/>
            </p:nvSpPr>
            <p:spPr bwMode="auto">
              <a:xfrm>
                <a:off x="2855158" y="3922000"/>
                <a:ext cx="279681" cy="250531"/>
              </a:xfrm>
              <a:custGeom>
                <a:avLst/>
                <a:gdLst>
                  <a:gd name="T0" fmla="*/ 204 w 982"/>
                  <a:gd name="T1" fmla="*/ 0 h 935"/>
                  <a:gd name="T2" fmla="*/ 40 w 982"/>
                  <a:gd name="T3" fmla="*/ 221 h 935"/>
                  <a:gd name="T4" fmla="*/ 47 w 982"/>
                  <a:gd name="T5" fmla="*/ 389 h 935"/>
                  <a:gd name="T6" fmla="*/ 0 w 982"/>
                  <a:gd name="T7" fmla="*/ 487 h 935"/>
                  <a:gd name="T8" fmla="*/ 70 w 982"/>
                  <a:gd name="T9" fmla="*/ 633 h 935"/>
                  <a:gd name="T10" fmla="*/ 151 w 982"/>
                  <a:gd name="T11" fmla="*/ 691 h 935"/>
                  <a:gd name="T12" fmla="*/ 331 w 982"/>
                  <a:gd name="T13" fmla="*/ 721 h 935"/>
                  <a:gd name="T14" fmla="*/ 406 w 982"/>
                  <a:gd name="T15" fmla="*/ 656 h 935"/>
                  <a:gd name="T16" fmla="*/ 901 w 982"/>
                  <a:gd name="T17" fmla="*/ 935 h 935"/>
                  <a:gd name="T18" fmla="*/ 895 w 982"/>
                  <a:gd name="T19" fmla="*/ 883 h 935"/>
                  <a:gd name="T20" fmla="*/ 982 w 982"/>
                  <a:gd name="T21" fmla="*/ 883 h 935"/>
                  <a:gd name="T22" fmla="*/ 930 w 982"/>
                  <a:gd name="T23" fmla="*/ 233 h 935"/>
                  <a:gd name="T24" fmla="*/ 971 w 982"/>
                  <a:gd name="T25" fmla="*/ 203 h 935"/>
                  <a:gd name="T26" fmla="*/ 954 w 982"/>
                  <a:gd name="T27" fmla="*/ 105 h 935"/>
                  <a:gd name="T28" fmla="*/ 808 w 982"/>
                  <a:gd name="T29" fmla="*/ 18 h 935"/>
                  <a:gd name="T30" fmla="*/ 697 w 982"/>
                  <a:gd name="T31" fmla="*/ 35 h 935"/>
                  <a:gd name="T32" fmla="*/ 657 w 982"/>
                  <a:gd name="T33" fmla="*/ 180 h 935"/>
                  <a:gd name="T34" fmla="*/ 616 w 982"/>
                  <a:gd name="T35" fmla="*/ 198 h 935"/>
                  <a:gd name="T36" fmla="*/ 448 w 982"/>
                  <a:gd name="T37" fmla="*/ 110 h 935"/>
                  <a:gd name="T38" fmla="*/ 384 w 982"/>
                  <a:gd name="T39" fmla="*/ 29 h 935"/>
                  <a:gd name="T40" fmla="*/ 204 w 982"/>
                  <a:gd name="T41" fmla="*/ 0 h 9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2"/>
                  <a:gd name="T64" fmla="*/ 0 h 935"/>
                  <a:gd name="T65" fmla="*/ 982 w 982"/>
                  <a:gd name="T66" fmla="*/ 935 h 9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2" h="935">
                    <a:moveTo>
                      <a:pt x="204" y="0"/>
                    </a:moveTo>
                    <a:lnTo>
                      <a:pt x="40" y="221"/>
                    </a:lnTo>
                    <a:lnTo>
                      <a:pt x="47" y="389"/>
                    </a:lnTo>
                    <a:lnTo>
                      <a:pt x="0" y="487"/>
                    </a:lnTo>
                    <a:lnTo>
                      <a:pt x="70" y="633"/>
                    </a:lnTo>
                    <a:lnTo>
                      <a:pt x="151" y="691"/>
                    </a:lnTo>
                    <a:lnTo>
                      <a:pt x="331" y="721"/>
                    </a:lnTo>
                    <a:lnTo>
                      <a:pt x="406" y="656"/>
                    </a:lnTo>
                    <a:lnTo>
                      <a:pt x="901" y="935"/>
                    </a:lnTo>
                    <a:lnTo>
                      <a:pt x="895" y="883"/>
                    </a:lnTo>
                    <a:lnTo>
                      <a:pt x="982" y="883"/>
                    </a:lnTo>
                    <a:lnTo>
                      <a:pt x="930" y="233"/>
                    </a:lnTo>
                    <a:lnTo>
                      <a:pt x="971" y="203"/>
                    </a:lnTo>
                    <a:lnTo>
                      <a:pt x="954" y="105"/>
                    </a:lnTo>
                    <a:lnTo>
                      <a:pt x="808" y="18"/>
                    </a:lnTo>
                    <a:lnTo>
                      <a:pt x="697" y="35"/>
                    </a:lnTo>
                    <a:lnTo>
                      <a:pt x="657" y="180"/>
                    </a:lnTo>
                    <a:lnTo>
                      <a:pt x="616" y="198"/>
                    </a:lnTo>
                    <a:lnTo>
                      <a:pt x="448" y="110"/>
                    </a:lnTo>
                    <a:lnTo>
                      <a:pt x="384" y="29"/>
                    </a:lnTo>
                    <a:lnTo>
                      <a:pt x="20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7" name="Freeform 815">
                <a:extLst>
                  <a:ext uri="{FF2B5EF4-FFF2-40B4-BE49-F238E27FC236}">
                    <a16:creationId xmlns:a16="http://schemas.microsoft.com/office/drawing/2014/main" id="{5E1318F1-5DA6-6472-F4D0-4FD6A9D9FFE8}"/>
                  </a:ext>
                </a:extLst>
              </p:cNvPr>
              <p:cNvSpPr>
                <a:spLocks/>
              </p:cNvSpPr>
              <p:nvPr/>
            </p:nvSpPr>
            <p:spPr bwMode="auto">
              <a:xfrm>
                <a:off x="2724465" y="4268665"/>
                <a:ext cx="227405" cy="189355"/>
              </a:xfrm>
              <a:custGeom>
                <a:avLst/>
                <a:gdLst>
                  <a:gd name="T0" fmla="*/ 731 w 801"/>
                  <a:gd name="T1" fmla="*/ 7 h 698"/>
                  <a:gd name="T2" fmla="*/ 801 w 801"/>
                  <a:gd name="T3" fmla="*/ 146 h 698"/>
                  <a:gd name="T4" fmla="*/ 708 w 801"/>
                  <a:gd name="T5" fmla="*/ 251 h 698"/>
                  <a:gd name="T6" fmla="*/ 725 w 801"/>
                  <a:gd name="T7" fmla="*/ 291 h 698"/>
                  <a:gd name="T8" fmla="*/ 633 w 801"/>
                  <a:gd name="T9" fmla="*/ 349 h 698"/>
                  <a:gd name="T10" fmla="*/ 626 w 801"/>
                  <a:gd name="T11" fmla="*/ 471 h 698"/>
                  <a:gd name="T12" fmla="*/ 574 w 801"/>
                  <a:gd name="T13" fmla="*/ 511 h 698"/>
                  <a:gd name="T14" fmla="*/ 546 w 801"/>
                  <a:gd name="T15" fmla="*/ 471 h 698"/>
                  <a:gd name="T16" fmla="*/ 476 w 801"/>
                  <a:gd name="T17" fmla="*/ 476 h 698"/>
                  <a:gd name="T18" fmla="*/ 382 w 801"/>
                  <a:gd name="T19" fmla="*/ 633 h 698"/>
                  <a:gd name="T20" fmla="*/ 301 w 801"/>
                  <a:gd name="T21" fmla="*/ 698 h 698"/>
                  <a:gd name="T22" fmla="*/ 208 w 801"/>
                  <a:gd name="T23" fmla="*/ 680 h 698"/>
                  <a:gd name="T24" fmla="*/ 127 w 801"/>
                  <a:gd name="T25" fmla="*/ 558 h 698"/>
                  <a:gd name="T26" fmla="*/ 10 w 801"/>
                  <a:gd name="T27" fmla="*/ 535 h 698"/>
                  <a:gd name="T28" fmla="*/ 0 w 801"/>
                  <a:gd name="T29" fmla="*/ 356 h 698"/>
                  <a:gd name="T30" fmla="*/ 75 w 801"/>
                  <a:gd name="T31" fmla="*/ 297 h 698"/>
                  <a:gd name="T32" fmla="*/ 98 w 801"/>
                  <a:gd name="T33" fmla="*/ 239 h 698"/>
                  <a:gd name="T34" fmla="*/ 92 w 801"/>
                  <a:gd name="T35" fmla="*/ 192 h 698"/>
                  <a:gd name="T36" fmla="*/ 87 w 801"/>
                  <a:gd name="T37" fmla="*/ 157 h 698"/>
                  <a:gd name="T38" fmla="*/ 132 w 801"/>
                  <a:gd name="T39" fmla="*/ 35 h 698"/>
                  <a:gd name="T40" fmla="*/ 255 w 801"/>
                  <a:gd name="T41" fmla="*/ 0 h 698"/>
                  <a:gd name="T42" fmla="*/ 301 w 801"/>
                  <a:gd name="T43" fmla="*/ 65 h 698"/>
                  <a:gd name="T44" fmla="*/ 371 w 801"/>
                  <a:gd name="T45" fmla="*/ 65 h 698"/>
                  <a:gd name="T46" fmla="*/ 429 w 801"/>
                  <a:gd name="T47" fmla="*/ 87 h 698"/>
                  <a:gd name="T48" fmla="*/ 539 w 801"/>
                  <a:gd name="T49" fmla="*/ 35 h 698"/>
                  <a:gd name="T50" fmla="*/ 615 w 801"/>
                  <a:gd name="T51" fmla="*/ 77 h 698"/>
                  <a:gd name="T52" fmla="*/ 731 w 801"/>
                  <a:gd name="T53" fmla="*/ 7 h 6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1"/>
                  <a:gd name="T82" fmla="*/ 0 h 698"/>
                  <a:gd name="T83" fmla="*/ 801 w 801"/>
                  <a:gd name="T84" fmla="*/ 698 h 6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1" h="698">
                    <a:moveTo>
                      <a:pt x="731" y="7"/>
                    </a:moveTo>
                    <a:lnTo>
                      <a:pt x="801" y="146"/>
                    </a:lnTo>
                    <a:lnTo>
                      <a:pt x="708" y="251"/>
                    </a:lnTo>
                    <a:lnTo>
                      <a:pt x="725" y="291"/>
                    </a:lnTo>
                    <a:lnTo>
                      <a:pt x="633" y="349"/>
                    </a:lnTo>
                    <a:lnTo>
                      <a:pt x="626" y="471"/>
                    </a:lnTo>
                    <a:lnTo>
                      <a:pt x="574" y="511"/>
                    </a:lnTo>
                    <a:lnTo>
                      <a:pt x="546" y="471"/>
                    </a:lnTo>
                    <a:lnTo>
                      <a:pt x="476" y="476"/>
                    </a:lnTo>
                    <a:lnTo>
                      <a:pt x="382" y="633"/>
                    </a:lnTo>
                    <a:lnTo>
                      <a:pt x="301" y="698"/>
                    </a:lnTo>
                    <a:lnTo>
                      <a:pt x="208" y="680"/>
                    </a:lnTo>
                    <a:lnTo>
                      <a:pt x="127" y="558"/>
                    </a:lnTo>
                    <a:lnTo>
                      <a:pt x="10" y="535"/>
                    </a:lnTo>
                    <a:lnTo>
                      <a:pt x="0" y="356"/>
                    </a:lnTo>
                    <a:lnTo>
                      <a:pt x="75" y="297"/>
                    </a:lnTo>
                    <a:lnTo>
                      <a:pt x="98" y="239"/>
                    </a:lnTo>
                    <a:lnTo>
                      <a:pt x="92" y="192"/>
                    </a:lnTo>
                    <a:lnTo>
                      <a:pt x="87" y="157"/>
                    </a:lnTo>
                    <a:lnTo>
                      <a:pt x="132" y="35"/>
                    </a:lnTo>
                    <a:lnTo>
                      <a:pt x="255" y="0"/>
                    </a:lnTo>
                    <a:lnTo>
                      <a:pt x="301" y="65"/>
                    </a:lnTo>
                    <a:lnTo>
                      <a:pt x="371" y="65"/>
                    </a:lnTo>
                    <a:lnTo>
                      <a:pt x="429" y="87"/>
                    </a:lnTo>
                    <a:lnTo>
                      <a:pt x="539" y="35"/>
                    </a:lnTo>
                    <a:lnTo>
                      <a:pt x="615" y="77"/>
                    </a:lnTo>
                    <a:lnTo>
                      <a:pt x="731" y="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8" name="Freeform 816">
                <a:extLst>
                  <a:ext uri="{FF2B5EF4-FFF2-40B4-BE49-F238E27FC236}">
                    <a16:creationId xmlns:a16="http://schemas.microsoft.com/office/drawing/2014/main" id="{9960281C-4738-B45F-25DD-60B528548A76}"/>
                  </a:ext>
                </a:extLst>
              </p:cNvPr>
              <p:cNvSpPr>
                <a:spLocks/>
              </p:cNvSpPr>
              <p:nvPr/>
            </p:nvSpPr>
            <p:spPr bwMode="auto">
              <a:xfrm>
                <a:off x="2930959" y="4096789"/>
                <a:ext cx="188197" cy="311707"/>
              </a:xfrm>
              <a:custGeom>
                <a:avLst/>
                <a:gdLst>
                  <a:gd name="T0" fmla="*/ 0 w 657"/>
                  <a:gd name="T1" fmla="*/ 640 h 1144"/>
                  <a:gd name="T2" fmla="*/ 105 w 657"/>
                  <a:gd name="T3" fmla="*/ 732 h 1144"/>
                  <a:gd name="T4" fmla="*/ 122 w 657"/>
                  <a:gd name="T5" fmla="*/ 919 h 1144"/>
                  <a:gd name="T6" fmla="*/ 41 w 657"/>
                  <a:gd name="T7" fmla="*/ 919 h 1144"/>
                  <a:gd name="T8" fmla="*/ 129 w 657"/>
                  <a:gd name="T9" fmla="*/ 1058 h 1144"/>
                  <a:gd name="T10" fmla="*/ 82 w 657"/>
                  <a:gd name="T11" fmla="*/ 1144 h 1144"/>
                  <a:gd name="T12" fmla="*/ 320 w 657"/>
                  <a:gd name="T13" fmla="*/ 1058 h 1144"/>
                  <a:gd name="T14" fmla="*/ 413 w 657"/>
                  <a:gd name="T15" fmla="*/ 994 h 1144"/>
                  <a:gd name="T16" fmla="*/ 495 w 657"/>
                  <a:gd name="T17" fmla="*/ 982 h 1144"/>
                  <a:gd name="T18" fmla="*/ 587 w 657"/>
                  <a:gd name="T19" fmla="*/ 866 h 1144"/>
                  <a:gd name="T20" fmla="*/ 628 w 657"/>
                  <a:gd name="T21" fmla="*/ 866 h 1144"/>
                  <a:gd name="T22" fmla="*/ 547 w 657"/>
                  <a:gd name="T23" fmla="*/ 703 h 1144"/>
                  <a:gd name="T24" fmla="*/ 593 w 657"/>
                  <a:gd name="T25" fmla="*/ 529 h 1144"/>
                  <a:gd name="T26" fmla="*/ 657 w 657"/>
                  <a:gd name="T27" fmla="*/ 511 h 1144"/>
                  <a:gd name="T28" fmla="*/ 634 w 657"/>
                  <a:gd name="T29" fmla="*/ 279 h 1144"/>
                  <a:gd name="T30" fmla="*/ 139 w 657"/>
                  <a:gd name="T31" fmla="*/ 0 h 1144"/>
                  <a:gd name="T32" fmla="*/ 129 w 657"/>
                  <a:gd name="T33" fmla="*/ 187 h 1144"/>
                  <a:gd name="T34" fmla="*/ 169 w 657"/>
                  <a:gd name="T35" fmla="*/ 239 h 1144"/>
                  <a:gd name="T36" fmla="*/ 169 w 657"/>
                  <a:gd name="T37" fmla="*/ 389 h 1144"/>
                  <a:gd name="T38" fmla="*/ 0 w 657"/>
                  <a:gd name="T39" fmla="*/ 588 h 1144"/>
                  <a:gd name="T40" fmla="*/ 0 w 657"/>
                  <a:gd name="T41" fmla="*/ 628 h 1144"/>
                  <a:gd name="T42" fmla="*/ 0 w 657"/>
                  <a:gd name="T43" fmla="*/ 640 h 1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7"/>
                  <a:gd name="T67" fmla="*/ 0 h 1144"/>
                  <a:gd name="T68" fmla="*/ 657 w 657"/>
                  <a:gd name="T69" fmla="*/ 1144 h 1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7" h="1144">
                    <a:moveTo>
                      <a:pt x="0" y="640"/>
                    </a:moveTo>
                    <a:lnTo>
                      <a:pt x="105" y="732"/>
                    </a:lnTo>
                    <a:lnTo>
                      <a:pt x="122" y="919"/>
                    </a:lnTo>
                    <a:lnTo>
                      <a:pt x="41" y="919"/>
                    </a:lnTo>
                    <a:lnTo>
                      <a:pt x="129" y="1058"/>
                    </a:lnTo>
                    <a:lnTo>
                      <a:pt x="82" y="1144"/>
                    </a:lnTo>
                    <a:lnTo>
                      <a:pt x="320" y="1058"/>
                    </a:lnTo>
                    <a:lnTo>
                      <a:pt x="413" y="994"/>
                    </a:lnTo>
                    <a:lnTo>
                      <a:pt x="495" y="982"/>
                    </a:lnTo>
                    <a:lnTo>
                      <a:pt x="587" y="866"/>
                    </a:lnTo>
                    <a:lnTo>
                      <a:pt x="628" y="866"/>
                    </a:lnTo>
                    <a:lnTo>
                      <a:pt x="547" y="703"/>
                    </a:lnTo>
                    <a:lnTo>
                      <a:pt x="593" y="529"/>
                    </a:lnTo>
                    <a:lnTo>
                      <a:pt x="657" y="511"/>
                    </a:lnTo>
                    <a:lnTo>
                      <a:pt x="634" y="279"/>
                    </a:lnTo>
                    <a:lnTo>
                      <a:pt x="139" y="0"/>
                    </a:lnTo>
                    <a:lnTo>
                      <a:pt x="129" y="187"/>
                    </a:lnTo>
                    <a:lnTo>
                      <a:pt x="169" y="239"/>
                    </a:lnTo>
                    <a:lnTo>
                      <a:pt x="169" y="389"/>
                    </a:lnTo>
                    <a:lnTo>
                      <a:pt x="0" y="588"/>
                    </a:lnTo>
                    <a:lnTo>
                      <a:pt x="0" y="628"/>
                    </a:lnTo>
                    <a:lnTo>
                      <a:pt x="0" y="64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9" name="Freeform 817">
                <a:extLst>
                  <a:ext uri="{FF2B5EF4-FFF2-40B4-BE49-F238E27FC236}">
                    <a16:creationId xmlns:a16="http://schemas.microsoft.com/office/drawing/2014/main" id="{371F7A60-9DE8-E8C4-944D-D4812EBE7004}"/>
                  </a:ext>
                </a:extLst>
              </p:cNvPr>
              <p:cNvSpPr>
                <a:spLocks/>
              </p:cNvSpPr>
              <p:nvPr/>
            </p:nvSpPr>
            <p:spPr bwMode="auto">
              <a:xfrm>
                <a:off x="3119156" y="3945305"/>
                <a:ext cx="206494" cy="177702"/>
              </a:xfrm>
              <a:custGeom>
                <a:avLst/>
                <a:gdLst>
                  <a:gd name="T0" fmla="*/ 24 w 727"/>
                  <a:gd name="T1" fmla="*/ 10 h 655"/>
                  <a:gd name="T2" fmla="*/ 256 w 727"/>
                  <a:gd name="T3" fmla="*/ 80 h 655"/>
                  <a:gd name="T4" fmla="*/ 366 w 727"/>
                  <a:gd name="T5" fmla="*/ 0 h 655"/>
                  <a:gd name="T6" fmla="*/ 546 w 727"/>
                  <a:gd name="T7" fmla="*/ 45 h 655"/>
                  <a:gd name="T8" fmla="*/ 598 w 727"/>
                  <a:gd name="T9" fmla="*/ 115 h 655"/>
                  <a:gd name="T10" fmla="*/ 605 w 727"/>
                  <a:gd name="T11" fmla="*/ 150 h 655"/>
                  <a:gd name="T12" fmla="*/ 581 w 727"/>
                  <a:gd name="T13" fmla="*/ 261 h 655"/>
                  <a:gd name="T14" fmla="*/ 488 w 727"/>
                  <a:gd name="T15" fmla="*/ 162 h 655"/>
                  <a:gd name="T16" fmla="*/ 430 w 727"/>
                  <a:gd name="T17" fmla="*/ 127 h 655"/>
                  <a:gd name="T18" fmla="*/ 465 w 727"/>
                  <a:gd name="T19" fmla="*/ 232 h 655"/>
                  <a:gd name="T20" fmla="*/ 727 w 727"/>
                  <a:gd name="T21" fmla="*/ 609 h 655"/>
                  <a:gd name="T22" fmla="*/ 41 w 727"/>
                  <a:gd name="T23" fmla="*/ 655 h 655"/>
                  <a:gd name="T24" fmla="*/ 0 w 727"/>
                  <a:gd name="T25" fmla="*/ 145 h 655"/>
                  <a:gd name="T26" fmla="*/ 41 w 727"/>
                  <a:gd name="T27" fmla="*/ 115 h 655"/>
                  <a:gd name="T28" fmla="*/ 24 w 727"/>
                  <a:gd name="T29" fmla="*/ 10 h 6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7"/>
                  <a:gd name="T46" fmla="*/ 0 h 655"/>
                  <a:gd name="T47" fmla="*/ 727 w 727"/>
                  <a:gd name="T48" fmla="*/ 655 h 6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7" h="655">
                    <a:moveTo>
                      <a:pt x="24" y="10"/>
                    </a:moveTo>
                    <a:lnTo>
                      <a:pt x="256" y="80"/>
                    </a:lnTo>
                    <a:lnTo>
                      <a:pt x="366" y="0"/>
                    </a:lnTo>
                    <a:lnTo>
                      <a:pt x="546" y="45"/>
                    </a:lnTo>
                    <a:lnTo>
                      <a:pt x="598" y="115"/>
                    </a:lnTo>
                    <a:lnTo>
                      <a:pt x="605" y="150"/>
                    </a:lnTo>
                    <a:lnTo>
                      <a:pt x="581" y="261"/>
                    </a:lnTo>
                    <a:lnTo>
                      <a:pt x="488" y="162"/>
                    </a:lnTo>
                    <a:lnTo>
                      <a:pt x="430" y="127"/>
                    </a:lnTo>
                    <a:lnTo>
                      <a:pt x="465" y="232"/>
                    </a:lnTo>
                    <a:lnTo>
                      <a:pt x="727" y="609"/>
                    </a:lnTo>
                    <a:lnTo>
                      <a:pt x="41" y="655"/>
                    </a:lnTo>
                    <a:lnTo>
                      <a:pt x="0" y="145"/>
                    </a:lnTo>
                    <a:lnTo>
                      <a:pt x="41" y="115"/>
                    </a:lnTo>
                    <a:lnTo>
                      <a:pt x="24" y="1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0" name="Freeform 818">
                <a:extLst>
                  <a:ext uri="{FF2B5EF4-FFF2-40B4-BE49-F238E27FC236}">
                    <a16:creationId xmlns:a16="http://schemas.microsoft.com/office/drawing/2014/main" id="{12A2A6CD-7880-300D-7B6A-A55FB78FAB84}"/>
                  </a:ext>
                </a:extLst>
              </p:cNvPr>
              <p:cNvSpPr>
                <a:spLocks/>
              </p:cNvSpPr>
              <p:nvPr/>
            </p:nvSpPr>
            <p:spPr bwMode="auto">
              <a:xfrm>
                <a:off x="2831633" y="4271578"/>
                <a:ext cx="141148" cy="218486"/>
              </a:xfrm>
              <a:custGeom>
                <a:avLst/>
                <a:gdLst>
                  <a:gd name="T0" fmla="*/ 0 w 495"/>
                  <a:gd name="T1" fmla="*/ 626 h 807"/>
                  <a:gd name="T2" fmla="*/ 87 w 495"/>
                  <a:gd name="T3" fmla="*/ 679 h 807"/>
                  <a:gd name="T4" fmla="*/ 82 w 495"/>
                  <a:gd name="T5" fmla="*/ 807 h 807"/>
                  <a:gd name="T6" fmla="*/ 495 w 495"/>
                  <a:gd name="T7" fmla="*/ 807 h 807"/>
                  <a:gd name="T8" fmla="*/ 488 w 495"/>
                  <a:gd name="T9" fmla="*/ 720 h 807"/>
                  <a:gd name="T10" fmla="*/ 408 w 495"/>
                  <a:gd name="T11" fmla="*/ 574 h 807"/>
                  <a:gd name="T12" fmla="*/ 483 w 495"/>
                  <a:gd name="T13" fmla="*/ 412 h 807"/>
                  <a:gd name="T14" fmla="*/ 390 w 495"/>
                  <a:gd name="T15" fmla="*/ 279 h 807"/>
                  <a:gd name="T16" fmla="*/ 471 w 495"/>
                  <a:gd name="T17" fmla="*/ 279 h 807"/>
                  <a:gd name="T18" fmla="*/ 454 w 495"/>
                  <a:gd name="T19" fmla="*/ 92 h 807"/>
                  <a:gd name="T20" fmla="*/ 349 w 495"/>
                  <a:gd name="T21" fmla="*/ 0 h 807"/>
                  <a:gd name="T22" fmla="*/ 419 w 495"/>
                  <a:gd name="T23" fmla="*/ 139 h 807"/>
                  <a:gd name="T24" fmla="*/ 314 w 495"/>
                  <a:gd name="T25" fmla="*/ 244 h 807"/>
                  <a:gd name="T26" fmla="*/ 343 w 495"/>
                  <a:gd name="T27" fmla="*/ 284 h 807"/>
                  <a:gd name="T28" fmla="*/ 251 w 495"/>
                  <a:gd name="T29" fmla="*/ 337 h 807"/>
                  <a:gd name="T30" fmla="*/ 244 w 495"/>
                  <a:gd name="T31" fmla="*/ 447 h 807"/>
                  <a:gd name="T32" fmla="*/ 192 w 495"/>
                  <a:gd name="T33" fmla="*/ 504 h 807"/>
                  <a:gd name="T34" fmla="*/ 164 w 495"/>
                  <a:gd name="T35" fmla="*/ 464 h 807"/>
                  <a:gd name="T36" fmla="*/ 94 w 495"/>
                  <a:gd name="T37" fmla="*/ 469 h 807"/>
                  <a:gd name="T38" fmla="*/ 0 w 495"/>
                  <a:gd name="T39" fmla="*/ 626 h 8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95"/>
                  <a:gd name="T61" fmla="*/ 0 h 807"/>
                  <a:gd name="T62" fmla="*/ 495 w 495"/>
                  <a:gd name="T63" fmla="*/ 807 h 8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95" h="807">
                    <a:moveTo>
                      <a:pt x="0" y="626"/>
                    </a:moveTo>
                    <a:lnTo>
                      <a:pt x="87" y="679"/>
                    </a:lnTo>
                    <a:lnTo>
                      <a:pt x="82" y="807"/>
                    </a:lnTo>
                    <a:lnTo>
                      <a:pt x="495" y="807"/>
                    </a:lnTo>
                    <a:lnTo>
                      <a:pt x="488" y="720"/>
                    </a:lnTo>
                    <a:lnTo>
                      <a:pt x="408" y="574"/>
                    </a:lnTo>
                    <a:lnTo>
                      <a:pt x="483" y="412"/>
                    </a:lnTo>
                    <a:lnTo>
                      <a:pt x="390" y="279"/>
                    </a:lnTo>
                    <a:lnTo>
                      <a:pt x="471" y="279"/>
                    </a:lnTo>
                    <a:lnTo>
                      <a:pt x="454" y="92"/>
                    </a:lnTo>
                    <a:lnTo>
                      <a:pt x="349" y="0"/>
                    </a:lnTo>
                    <a:lnTo>
                      <a:pt x="419" y="139"/>
                    </a:lnTo>
                    <a:lnTo>
                      <a:pt x="314" y="244"/>
                    </a:lnTo>
                    <a:lnTo>
                      <a:pt x="343" y="284"/>
                    </a:lnTo>
                    <a:lnTo>
                      <a:pt x="251" y="337"/>
                    </a:lnTo>
                    <a:lnTo>
                      <a:pt x="244" y="447"/>
                    </a:lnTo>
                    <a:lnTo>
                      <a:pt x="192" y="504"/>
                    </a:lnTo>
                    <a:lnTo>
                      <a:pt x="164" y="464"/>
                    </a:lnTo>
                    <a:lnTo>
                      <a:pt x="94" y="469"/>
                    </a:lnTo>
                    <a:lnTo>
                      <a:pt x="0" y="62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1" name="Freeform 819">
                <a:extLst>
                  <a:ext uri="{FF2B5EF4-FFF2-40B4-BE49-F238E27FC236}">
                    <a16:creationId xmlns:a16="http://schemas.microsoft.com/office/drawing/2014/main" id="{68F2536A-17BA-7554-9BEF-588C72F0856C}"/>
                  </a:ext>
                </a:extLst>
              </p:cNvPr>
              <p:cNvSpPr>
                <a:spLocks/>
              </p:cNvSpPr>
              <p:nvPr/>
            </p:nvSpPr>
            <p:spPr bwMode="auto">
              <a:xfrm>
                <a:off x="3087790" y="4108442"/>
                <a:ext cx="290137" cy="346665"/>
              </a:xfrm>
              <a:custGeom>
                <a:avLst/>
                <a:gdLst>
                  <a:gd name="T0" fmla="*/ 848 w 1028"/>
                  <a:gd name="T1" fmla="*/ 0 h 1284"/>
                  <a:gd name="T2" fmla="*/ 157 w 1028"/>
                  <a:gd name="T3" fmla="*/ 46 h 1284"/>
                  <a:gd name="T4" fmla="*/ 168 w 1028"/>
                  <a:gd name="T5" fmla="*/ 186 h 1284"/>
                  <a:gd name="T6" fmla="*/ 75 w 1028"/>
                  <a:gd name="T7" fmla="*/ 180 h 1284"/>
                  <a:gd name="T8" fmla="*/ 110 w 1028"/>
                  <a:gd name="T9" fmla="*/ 470 h 1284"/>
                  <a:gd name="T10" fmla="*/ 46 w 1028"/>
                  <a:gd name="T11" fmla="*/ 488 h 1284"/>
                  <a:gd name="T12" fmla="*/ 0 w 1028"/>
                  <a:gd name="T13" fmla="*/ 662 h 1284"/>
                  <a:gd name="T14" fmla="*/ 116 w 1028"/>
                  <a:gd name="T15" fmla="*/ 918 h 1284"/>
                  <a:gd name="T16" fmla="*/ 220 w 1028"/>
                  <a:gd name="T17" fmla="*/ 1000 h 1284"/>
                  <a:gd name="T18" fmla="*/ 232 w 1028"/>
                  <a:gd name="T19" fmla="*/ 1035 h 1284"/>
                  <a:gd name="T20" fmla="*/ 307 w 1028"/>
                  <a:gd name="T21" fmla="*/ 1075 h 1284"/>
                  <a:gd name="T22" fmla="*/ 354 w 1028"/>
                  <a:gd name="T23" fmla="*/ 1185 h 1284"/>
                  <a:gd name="T24" fmla="*/ 412 w 1028"/>
                  <a:gd name="T25" fmla="*/ 1220 h 1284"/>
                  <a:gd name="T26" fmla="*/ 470 w 1028"/>
                  <a:gd name="T27" fmla="*/ 1220 h 1284"/>
                  <a:gd name="T28" fmla="*/ 499 w 1028"/>
                  <a:gd name="T29" fmla="*/ 1243 h 1284"/>
                  <a:gd name="T30" fmla="*/ 522 w 1028"/>
                  <a:gd name="T31" fmla="*/ 1214 h 1284"/>
                  <a:gd name="T32" fmla="*/ 587 w 1028"/>
                  <a:gd name="T33" fmla="*/ 1284 h 1284"/>
                  <a:gd name="T34" fmla="*/ 726 w 1028"/>
                  <a:gd name="T35" fmla="*/ 1272 h 1284"/>
                  <a:gd name="T36" fmla="*/ 848 w 1028"/>
                  <a:gd name="T37" fmla="*/ 1202 h 1284"/>
                  <a:gd name="T38" fmla="*/ 930 w 1028"/>
                  <a:gd name="T39" fmla="*/ 1197 h 1284"/>
                  <a:gd name="T40" fmla="*/ 912 w 1028"/>
                  <a:gd name="T41" fmla="*/ 1127 h 1284"/>
                  <a:gd name="T42" fmla="*/ 825 w 1028"/>
                  <a:gd name="T43" fmla="*/ 1092 h 1284"/>
                  <a:gd name="T44" fmla="*/ 819 w 1028"/>
                  <a:gd name="T45" fmla="*/ 982 h 1284"/>
                  <a:gd name="T46" fmla="*/ 743 w 1028"/>
                  <a:gd name="T47" fmla="*/ 988 h 1284"/>
                  <a:gd name="T48" fmla="*/ 743 w 1028"/>
                  <a:gd name="T49" fmla="*/ 948 h 1284"/>
                  <a:gd name="T50" fmla="*/ 825 w 1028"/>
                  <a:gd name="T51" fmla="*/ 883 h 1284"/>
                  <a:gd name="T52" fmla="*/ 831 w 1028"/>
                  <a:gd name="T53" fmla="*/ 773 h 1284"/>
                  <a:gd name="T54" fmla="*/ 941 w 1028"/>
                  <a:gd name="T55" fmla="*/ 610 h 1284"/>
                  <a:gd name="T56" fmla="*/ 923 w 1028"/>
                  <a:gd name="T57" fmla="*/ 488 h 1284"/>
                  <a:gd name="T58" fmla="*/ 941 w 1028"/>
                  <a:gd name="T59" fmla="*/ 390 h 1284"/>
                  <a:gd name="T60" fmla="*/ 1028 w 1028"/>
                  <a:gd name="T61" fmla="*/ 296 h 1284"/>
                  <a:gd name="T62" fmla="*/ 935 w 1028"/>
                  <a:gd name="T63" fmla="*/ 244 h 1284"/>
                  <a:gd name="T64" fmla="*/ 923 w 1028"/>
                  <a:gd name="T65" fmla="*/ 122 h 1284"/>
                  <a:gd name="T66" fmla="*/ 848 w 1028"/>
                  <a:gd name="T67" fmla="*/ 0 h 12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8"/>
                  <a:gd name="T103" fmla="*/ 0 h 1284"/>
                  <a:gd name="T104" fmla="*/ 1028 w 1028"/>
                  <a:gd name="T105" fmla="*/ 1284 h 12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8" h="1284">
                    <a:moveTo>
                      <a:pt x="848" y="0"/>
                    </a:moveTo>
                    <a:lnTo>
                      <a:pt x="157" y="46"/>
                    </a:lnTo>
                    <a:lnTo>
                      <a:pt x="168" y="186"/>
                    </a:lnTo>
                    <a:lnTo>
                      <a:pt x="75" y="180"/>
                    </a:lnTo>
                    <a:lnTo>
                      <a:pt x="110" y="470"/>
                    </a:lnTo>
                    <a:lnTo>
                      <a:pt x="46" y="488"/>
                    </a:lnTo>
                    <a:lnTo>
                      <a:pt x="0" y="662"/>
                    </a:lnTo>
                    <a:lnTo>
                      <a:pt x="116" y="918"/>
                    </a:lnTo>
                    <a:lnTo>
                      <a:pt x="220" y="1000"/>
                    </a:lnTo>
                    <a:lnTo>
                      <a:pt x="232" y="1035"/>
                    </a:lnTo>
                    <a:lnTo>
                      <a:pt x="307" y="1075"/>
                    </a:lnTo>
                    <a:lnTo>
                      <a:pt x="354" y="1185"/>
                    </a:lnTo>
                    <a:lnTo>
                      <a:pt x="412" y="1220"/>
                    </a:lnTo>
                    <a:lnTo>
                      <a:pt x="470" y="1220"/>
                    </a:lnTo>
                    <a:lnTo>
                      <a:pt x="499" y="1243"/>
                    </a:lnTo>
                    <a:lnTo>
                      <a:pt x="522" y="1214"/>
                    </a:lnTo>
                    <a:lnTo>
                      <a:pt x="587" y="1284"/>
                    </a:lnTo>
                    <a:lnTo>
                      <a:pt x="726" y="1272"/>
                    </a:lnTo>
                    <a:lnTo>
                      <a:pt x="848" y="1202"/>
                    </a:lnTo>
                    <a:lnTo>
                      <a:pt x="930" y="1197"/>
                    </a:lnTo>
                    <a:lnTo>
                      <a:pt x="912" y="1127"/>
                    </a:lnTo>
                    <a:lnTo>
                      <a:pt x="825" y="1092"/>
                    </a:lnTo>
                    <a:lnTo>
                      <a:pt x="819" y="982"/>
                    </a:lnTo>
                    <a:lnTo>
                      <a:pt x="743" y="988"/>
                    </a:lnTo>
                    <a:lnTo>
                      <a:pt x="743" y="948"/>
                    </a:lnTo>
                    <a:lnTo>
                      <a:pt x="825" y="883"/>
                    </a:lnTo>
                    <a:lnTo>
                      <a:pt x="831" y="773"/>
                    </a:lnTo>
                    <a:lnTo>
                      <a:pt x="941" y="610"/>
                    </a:lnTo>
                    <a:lnTo>
                      <a:pt x="923" y="488"/>
                    </a:lnTo>
                    <a:lnTo>
                      <a:pt x="941" y="390"/>
                    </a:lnTo>
                    <a:lnTo>
                      <a:pt x="1028" y="296"/>
                    </a:lnTo>
                    <a:lnTo>
                      <a:pt x="935" y="244"/>
                    </a:lnTo>
                    <a:lnTo>
                      <a:pt x="923" y="122"/>
                    </a:lnTo>
                    <a:lnTo>
                      <a:pt x="84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2" name="Freeform 820">
                <a:extLst>
                  <a:ext uri="{FF2B5EF4-FFF2-40B4-BE49-F238E27FC236}">
                    <a16:creationId xmlns:a16="http://schemas.microsoft.com/office/drawing/2014/main" id="{7E73558D-3B4A-3911-BE86-63CE58B3F44D}"/>
                  </a:ext>
                </a:extLst>
              </p:cNvPr>
              <p:cNvSpPr>
                <a:spLocks/>
              </p:cNvSpPr>
              <p:nvPr/>
            </p:nvSpPr>
            <p:spPr bwMode="auto">
              <a:xfrm>
                <a:off x="2949256" y="4329841"/>
                <a:ext cx="237860" cy="142744"/>
              </a:xfrm>
              <a:custGeom>
                <a:avLst/>
                <a:gdLst>
                  <a:gd name="T0" fmla="*/ 35 w 842"/>
                  <a:gd name="T1" fmla="*/ 279 h 517"/>
                  <a:gd name="T2" fmla="*/ 0 w 842"/>
                  <a:gd name="T3" fmla="*/ 354 h 517"/>
                  <a:gd name="T4" fmla="*/ 75 w 842"/>
                  <a:gd name="T5" fmla="*/ 500 h 517"/>
                  <a:gd name="T6" fmla="*/ 145 w 842"/>
                  <a:gd name="T7" fmla="*/ 459 h 517"/>
                  <a:gd name="T8" fmla="*/ 267 w 842"/>
                  <a:gd name="T9" fmla="*/ 517 h 517"/>
                  <a:gd name="T10" fmla="*/ 290 w 842"/>
                  <a:gd name="T11" fmla="*/ 418 h 517"/>
                  <a:gd name="T12" fmla="*/ 359 w 842"/>
                  <a:gd name="T13" fmla="*/ 383 h 517"/>
                  <a:gd name="T14" fmla="*/ 516 w 842"/>
                  <a:gd name="T15" fmla="*/ 430 h 517"/>
                  <a:gd name="T16" fmla="*/ 621 w 842"/>
                  <a:gd name="T17" fmla="*/ 366 h 517"/>
                  <a:gd name="T18" fmla="*/ 691 w 842"/>
                  <a:gd name="T19" fmla="*/ 371 h 517"/>
                  <a:gd name="T20" fmla="*/ 749 w 842"/>
                  <a:gd name="T21" fmla="*/ 343 h 517"/>
                  <a:gd name="T22" fmla="*/ 842 w 842"/>
                  <a:gd name="T23" fmla="*/ 361 h 517"/>
                  <a:gd name="T24" fmla="*/ 795 w 842"/>
                  <a:gd name="T25" fmla="*/ 256 h 517"/>
                  <a:gd name="T26" fmla="*/ 720 w 842"/>
                  <a:gd name="T27" fmla="*/ 216 h 517"/>
                  <a:gd name="T28" fmla="*/ 715 w 842"/>
                  <a:gd name="T29" fmla="*/ 181 h 517"/>
                  <a:gd name="T30" fmla="*/ 621 w 842"/>
                  <a:gd name="T31" fmla="*/ 111 h 517"/>
                  <a:gd name="T32" fmla="*/ 563 w 842"/>
                  <a:gd name="T33" fmla="*/ 0 h 517"/>
                  <a:gd name="T34" fmla="*/ 528 w 842"/>
                  <a:gd name="T35" fmla="*/ 6 h 517"/>
                  <a:gd name="T36" fmla="*/ 436 w 842"/>
                  <a:gd name="T37" fmla="*/ 122 h 517"/>
                  <a:gd name="T38" fmla="*/ 354 w 842"/>
                  <a:gd name="T39" fmla="*/ 134 h 517"/>
                  <a:gd name="T40" fmla="*/ 267 w 842"/>
                  <a:gd name="T41" fmla="*/ 192 h 517"/>
                  <a:gd name="T42" fmla="*/ 35 w 842"/>
                  <a:gd name="T43" fmla="*/ 279 h 5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42"/>
                  <a:gd name="T67" fmla="*/ 0 h 517"/>
                  <a:gd name="T68" fmla="*/ 842 w 842"/>
                  <a:gd name="T69" fmla="*/ 517 h 5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42" h="517">
                    <a:moveTo>
                      <a:pt x="35" y="279"/>
                    </a:moveTo>
                    <a:lnTo>
                      <a:pt x="0" y="354"/>
                    </a:lnTo>
                    <a:lnTo>
                      <a:pt x="75" y="500"/>
                    </a:lnTo>
                    <a:lnTo>
                      <a:pt x="145" y="459"/>
                    </a:lnTo>
                    <a:lnTo>
                      <a:pt x="267" y="517"/>
                    </a:lnTo>
                    <a:lnTo>
                      <a:pt x="290" y="418"/>
                    </a:lnTo>
                    <a:lnTo>
                      <a:pt x="359" y="383"/>
                    </a:lnTo>
                    <a:lnTo>
                      <a:pt x="516" y="430"/>
                    </a:lnTo>
                    <a:lnTo>
                      <a:pt x="621" y="366"/>
                    </a:lnTo>
                    <a:lnTo>
                      <a:pt x="691" y="371"/>
                    </a:lnTo>
                    <a:lnTo>
                      <a:pt x="749" y="343"/>
                    </a:lnTo>
                    <a:lnTo>
                      <a:pt x="842" y="361"/>
                    </a:lnTo>
                    <a:lnTo>
                      <a:pt x="795" y="256"/>
                    </a:lnTo>
                    <a:lnTo>
                      <a:pt x="720" y="216"/>
                    </a:lnTo>
                    <a:lnTo>
                      <a:pt x="715" y="181"/>
                    </a:lnTo>
                    <a:lnTo>
                      <a:pt x="621" y="111"/>
                    </a:lnTo>
                    <a:lnTo>
                      <a:pt x="563" y="0"/>
                    </a:lnTo>
                    <a:lnTo>
                      <a:pt x="528" y="6"/>
                    </a:lnTo>
                    <a:lnTo>
                      <a:pt x="436" y="122"/>
                    </a:lnTo>
                    <a:lnTo>
                      <a:pt x="354" y="134"/>
                    </a:lnTo>
                    <a:lnTo>
                      <a:pt x="267" y="192"/>
                    </a:lnTo>
                    <a:lnTo>
                      <a:pt x="35" y="27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3" name="Freeform 821">
                <a:extLst>
                  <a:ext uri="{FF2B5EF4-FFF2-40B4-BE49-F238E27FC236}">
                    <a16:creationId xmlns:a16="http://schemas.microsoft.com/office/drawing/2014/main" id="{2490653A-6D08-9089-DD64-D57BEE67AD20}"/>
                  </a:ext>
                </a:extLst>
              </p:cNvPr>
              <p:cNvSpPr>
                <a:spLocks/>
              </p:cNvSpPr>
              <p:nvPr/>
            </p:nvSpPr>
            <p:spPr bwMode="auto">
              <a:xfrm>
                <a:off x="3299511" y="4190010"/>
                <a:ext cx="263998" cy="265096"/>
              </a:xfrm>
              <a:custGeom>
                <a:avLst/>
                <a:gdLst>
                  <a:gd name="T0" fmla="*/ 280 w 942"/>
                  <a:gd name="T1" fmla="*/ 0 h 988"/>
                  <a:gd name="T2" fmla="*/ 361 w 942"/>
                  <a:gd name="T3" fmla="*/ 186 h 988"/>
                  <a:gd name="T4" fmla="*/ 581 w 942"/>
                  <a:gd name="T5" fmla="*/ 343 h 988"/>
                  <a:gd name="T6" fmla="*/ 518 w 942"/>
                  <a:gd name="T7" fmla="*/ 407 h 988"/>
                  <a:gd name="T8" fmla="*/ 506 w 942"/>
                  <a:gd name="T9" fmla="*/ 477 h 988"/>
                  <a:gd name="T10" fmla="*/ 634 w 942"/>
                  <a:gd name="T11" fmla="*/ 453 h 988"/>
                  <a:gd name="T12" fmla="*/ 593 w 942"/>
                  <a:gd name="T13" fmla="*/ 500 h 988"/>
                  <a:gd name="T14" fmla="*/ 658 w 942"/>
                  <a:gd name="T15" fmla="*/ 593 h 988"/>
                  <a:gd name="T16" fmla="*/ 756 w 942"/>
                  <a:gd name="T17" fmla="*/ 640 h 988"/>
                  <a:gd name="T18" fmla="*/ 942 w 942"/>
                  <a:gd name="T19" fmla="*/ 640 h 988"/>
                  <a:gd name="T20" fmla="*/ 797 w 942"/>
                  <a:gd name="T21" fmla="*/ 831 h 988"/>
                  <a:gd name="T22" fmla="*/ 529 w 942"/>
                  <a:gd name="T23" fmla="*/ 953 h 988"/>
                  <a:gd name="T24" fmla="*/ 454 w 942"/>
                  <a:gd name="T25" fmla="*/ 924 h 988"/>
                  <a:gd name="T26" fmla="*/ 402 w 942"/>
                  <a:gd name="T27" fmla="*/ 988 h 988"/>
                  <a:gd name="T28" fmla="*/ 332 w 942"/>
                  <a:gd name="T29" fmla="*/ 982 h 988"/>
                  <a:gd name="T30" fmla="*/ 239 w 942"/>
                  <a:gd name="T31" fmla="*/ 894 h 988"/>
                  <a:gd name="T32" fmla="*/ 187 w 942"/>
                  <a:gd name="T33" fmla="*/ 894 h 988"/>
                  <a:gd name="T34" fmla="*/ 169 w 942"/>
                  <a:gd name="T35" fmla="*/ 831 h 988"/>
                  <a:gd name="T36" fmla="*/ 82 w 942"/>
                  <a:gd name="T37" fmla="*/ 796 h 988"/>
                  <a:gd name="T38" fmla="*/ 76 w 942"/>
                  <a:gd name="T39" fmla="*/ 686 h 988"/>
                  <a:gd name="T40" fmla="*/ 0 w 942"/>
                  <a:gd name="T41" fmla="*/ 692 h 988"/>
                  <a:gd name="T42" fmla="*/ 0 w 942"/>
                  <a:gd name="T43" fmla="*/ 652 h 988"/>
                  <a:gd name="T44" fmla="*/ 82 w 942"/>
                  <a:gd name="T45" fmla="*/ 587 h 988"/>
                  <a:gd name="T46" fmla="*/ 88 w 942"/>
                  <a:gd name="T47" fmla="*/ 477 h 988"/>
                  <a:gd name="T48" fmla="*/ 198 w 942"/>
                  <a:gd name="T49" fmla="*/ 314 h 988"/>
                  <a:gd name="T50" fmla="*/ 180 w 942"/>
                  <a:gd name="T51" fmla="*/ 186 h 988"/>
                  <a:gd name="T52" fmla="*/ 198 w 942"/>
                  <a:gd name="T53" fmla="*/ 94 h 988"/>
                  <a:gd name="T54" fmla="*/ 280 w 942"/>
                  <a:gd name="T55" fmla="*/ 0 h 9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2"/>
                  <a:gd name="T85" fmla="*/ 0 h 988"/>
                  <a:gd name="T86" fmla="*/ 942 w 942"/>
                  <a:gd name="T87" fmla="*/ 988 h 9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2" h="988">
                    <a:moveTo>
                      <a:pt x="280" y="0"/>
                    </a:moveTo>
                    <a:lnTo>
                      <a:pt x="361" y="186"/>
                    </a:lnTo>
                    <a:lnTo>
                      <a:pt x="581" y="343"/>
                    </a:lnTo>
                    <a:lnTo>
                      <a:pt x="518" y="407"/>
                    </a:lnTo>
                    <a:lnTo>
                      <a:pt x="506" y="477"/>
                    </a:lnTo>
                    <a:lnTo>
                      <a:pt x="634" y="453"/>
                    </a:lnTo>
                    <a:lnTo>
                      <a:pt x="593" y="500"/>
                    </a:lnTo>
                    <a:lnTo>
                      <a:pt x="658" y="593"/>
                    </a:lnTo>
                    <a:lnTo>
                      <a:pt x="756" y="640"/>
                    </a:lnTo>
                    <a:lnTo>
                      <a:pt x="942" y="640"/>
                    </a:lnTo>
                    <a:lnTo>
                      <a:pt x="797" y="831"/>
                    </a:lnTo>
                    <a:lnTo>
                      <a:pt x="529" y="953"/>
                    </a:lnTo>
                    <a:lnTo>
                      <a:pt x="454" y="924"/>
                    </a:lnTo>
                    <a:lnTo>
                      <a:pt x="402" y="988"/>
                    </a:lnTo>
                    <a:lnTo>
                      <a:pt x="332" y="982"/>
                    </a:lnTo>
                    <a:lnTo>
                      <a:pt x="239" y="894"/>
                    </a:lnTo>
                    <a:lnTo>
                      <a:pt x="187" y="894"/>
                    </a:lnTo>
                    <a:lnTo>
                      <a:pt x="169" y="831"/>
                    </a:lnTo>
                    <a:lnTo>
                      <a:pt x="82" y="796"/>
                    </a:lnTo>
                    <a:lnTo>
                      <a:pt x="76" y="686"/>
                    </a:lnTo>
                    <a:lnTo>
                      <a:pt x="0" y="692"/>
                    </a:lnTo>
                    <a:lnTo>
                      <a:pt x="0" y="652"/>
                    </a:lnTo>
                    <a:lnTo>
                      <a:pt x="82" y="587"/>
                    </a:lnTo>
                    <a:lnTo>
                      <a:pt x="88" y="477"/>
                    </a:lnTo>
                    <a:lnTo>
                      <a:pt x="198" y="314"/>
                    </a:lnTo>
                    <a:lnTo>
                      <a:pt x="180" y="186"/>
                    </a:lnTo>
                    <a:lnTo>
                      <a:pt x="198" y="94"/>
                    </a:lnTo>
                    <a:lnTo>
                      <a:pt x="28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4" name="Freeform 822">
                <a:extLst>
                  <a:ext uri="{FF2B5EF4-FFF2-40B4-BE49-F238E27FC236}">
                    <a16:creationId xmlns:a16="http://schemas.microsoft.com/office/drawing/2014/main" id="{F1273BF0-3219-D8F7-0D33-B2B58F7B37BD}"/>
                  </a:ext>
                </a:extLst>
              </p:cNvPr>
              <p:cNvSpPr>
                <a:spLocks/>
              </p:cNvSpPr>
              <p:nvPr/>
            </p:nvSpPr>
            <p:spPr bwMode="auto">
              <a:xfrm>
                <a:off x="3443273" y="4283230"/>
                <a:ext cx="33980" cy="34958"/>
              </a:xfrm>
              <a:custGeom>
                <a:avLst/>
                <a:gdLst>
                  <a:gd name="T0" fmla="*/ 64 w 122"/>
                  <a:gd name="T1" fmla="*/ 0 h 134"/>
                  <a:gd name="T2" fmla="*/ 6 w 122"/>
                  <a:gd name="T3" fmla="*/ 64 h 134"/>
                  <a:gd name="T4" fmla="*/ 0 w 122"/>
                  <a:gd name="T5" fmla="*/ 134 h 134"/>
                  <a:gd name="T6" fmla="*/ 122 w 122"/>
                  <a:gd name="T7" fmla="*/ 110 h 134"/>
                  <a:gd name="T8" fmla="*/ 64 w 122"/>
                  <a:gd name="T9" fmla="*/ 0 h 134"/>
                  <a:gd name="T10" fmla="*/ 0 60000 65536"/>
                  <a:gd name="T11" fmla="*/ 0 60000 65536"/>
                  <a:gd name="T12" fmla="*/ 0 60000 65536"/>
                  <a:gd name="T13" fmla="*/ 0 60000 65536"/>
                  <a:gd name="T14" fmla="*/ 0 60000 65536"/>
                  <a:gd name="T15" fmla="*/ 0 w 122"/>
                  <a:gd name="T16" fmla="*/ 0 h 134"/>
                  <a:gd name="T17" fmla="*/ 122 w 122"/>
                  <a:gd name="T18" fmla="*/ 134 h 134"/>
                </a:gdLst>
                <a:ahLst/>
                <a:cxnLst>
                  <a:cxn ang="T10">
                    <a:pos x="T0" y="T1"/>
                  </a:cxn>
                  <a:cxn ang="T11">
                    <a:pos x="T2" y="T3"/>
                  </a:cxn>
                  <a:cxn ang="T12">
                    <a:pos x="T4" y="T5"/>
                  </a:cxn>
                  <a:cxn ang="T13">
                    <a:pos x="T6" y="T7"/>
                  </a:cxn>
                  <a:cxn ang="T14">
                    <a:pos x="T8" y="T9"/>
                  </a:cxn>
                </a:cxnLst>
                <a:rect l="T15" t="T16" r="T17" b="T18"/>
                <a:pathLst>
                  <a:path w="122" h="134">
                    <a:moveTo>
                      <a:pt x="64" y="0"/>
                    </a:moveTo>
                    <a:lnTo>
                      <a:pt x="6" y="64"/>
                    </a:lnTo>
                    <a:lnTo>
                      <a:pt x="0" y="134"/>
                    </a:lnTo>
                    <a:lnTo>
                      <a:pt x="122" y="110"/>
                    </a:lnTo>
                    <a:lnTo>
                      <a:pt x="6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5" name="Freeform 823">
                <a:extLst>
                  <a:ext uri="{FF2B5EF4-FFF2-40B4-BE49-F238E27FC236}">
                    <a16:creationId xmlns:a16="http://schemas.microsoft.com/office/drawing/2014/main" id="{0C3595A9-D374-8F97-74D8-4976407B67DC}"/>
                  </a:ext>
                </a:extLst>
              </p:cNvPr>
              <p:cNvSpPr>
                <a:spLocks/>
              </p:cNvSpPr>
              <p:nvPr/>
            </p:nvSpPr>
            <p:spPr bwMode="auto">
              <a:xfrm>
                <a:off x="3438045" y="4291970"/>
                <a:ext cx="185583" cy="250531"/>
              </a:xfrm>
              <a:custGeom>
                <a:avLst/>
                <a:gdLst>
                  <a:gd name="T0" fmla="*/ 140 w 651"/>
                  <a:gd name="T1" fmla="*/ 75 h 929"/>
                  <a:gd name="T2" fmla="*/ 157 w 651"/>
                  <a:gd name="T3" fmla="*/ 117 h 929"/>
                  <a:gd name="T4" fmla="*/ 297 w 651"/>
                  <a:gd name="T5" fmla="*/ 105 h 929"/>
                  <a:gd name="T6" fmla="*/ 436 w 651"/>
                  <a:gd name="T7" fmla="*/ 87 h 929"/>
                  <a:gd name="T8" fmla="*/ 535 w 651"/>
                  <a:gd name="T9" fmla="*/ 58 h 929"/>
                  <a:gd name="T10" fmla="*/ 611 w 651"/>
                  <a:gd name="T11" fmla="*/ 0 h 929"/>
                  <a:gd name="T12" fmla="*/ 651 w 651"/>
                  <a:gd name="T13" fmla="*/ 82 h 929"/>
                  <a:gd name="T14" fmla="*/ 448 w 651"/>
                  <a:gd name="T15" fmla="*/ 540 h 929"/>
                  <a:gd name="T16" fmla="*/ 35 w 651"/>
                  <a:gd name="T17" fmla="*/ 929 h 929"/>
                  <a:gd name="T18" fmla="*/ 0 w 651"/>
                  <a:gd name="T19" fmla="*/ 848 h 929"/>
                  <a:gd name="T20" fmla="*/ 30 w 651"/>
                  <a:gd name="T21" fmla="*/ 575 h 929"/>
                  <a:gd name="T22" fmla="*/ 303 w 651"/>
                  <a:gd name="T23" fmla="*/ 453 h 929"/>
                  <a:gd name="T24" fmla="*/ 448 w 651"/>
                  <a:gd name="T25" fmla="*/ 262 h 929"/>
                  <a:gd name="T26" fmla="*/ 262 w 651"/>
                  <a:gd name="T27" fmla="*/ 262 h 929"/>
                  <a:gd name="T28" fmla="*/ 164 w 651"/>
                  <a:gd name="T29" fmla="*/ 215 h 929"/>
                  <a:gd name="T30" fmla="*/ 99 w 651"/>
                  <a:gd name="T31" fmla="*/ 122 h 929"/>
                  <a:gd name="T32" fmla="*/ 140 w 651"/>
                  <a:gd name="T33" fmla="*/ 75 h 9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1"/>
                  <a:gd name="T52" fmla="*/ 0 h 929"/>
                  <a:gd name="T53" fmla="*/ 651 w 651"/>
                  <a:gd name="T54" fmla="*/ 929 h 9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1" h="929">
                    <a:moveTo>
                      <a:pt x="140" y="75"/>
                    </a:moveTo>
                    <a:lnTo>
                      <a:pt x="157" y="117"/>
                    </a:lnTo>
                    <a:lnTo>
                      <a:pt x="297" y="105"/>
                    </a:lnTo>
                    <a:lnTo>
                      <a:pt x="436" y="87"/>
                    </a:lnTo>
                    <a:lnTo>
                      <a:pt x="535" y="58"/>
                    </a:lnTo>
                    <a:lnTo>
                      <a:pt x="611" y="0"/>
                    </a:lnTo>
                    <a:lnTo>
                      <a:pt x="651" y="82"/>
                    </a:lnTo>
                    <a:lnTo>
                      <a:pt x="448" y="540"/>
                    </a:lnTo>
                    <a:lnTo>
                      <a:pt x="35" y="929"/>
                    </a:lnTo>
                    <a:lnTo>
                      <a:pt x="0" y="848"/>
                    </a:lnTo>
                    <a:lnTo>
                      <a:pt x="30" y="575"/>
                    </a:lnTo>
                    <a:lnTo>
                      <a:pt x="303" y="453"/>
                    </a:lnTo>
                    <a:lnTo>
                      <a:pt x="448" y="262"/>
                    </a:lnTo>
                    <a:lnTo>
                      <a:pt x="262" y="262"/>
                    </a:lnTo>
                    <a:lnTo>
                      <a:pt x="164" y="215"/>
                    </a:lnTo>
                    <a:lnTo>
                      <a:pt x="99" y="122"/>
                    </a:lnTo>
                    <a:lnTo>
                      <a:pt x="140" y="7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6" name="Freeform 824">
                <a:extLst>
                  <a:ext uri="{FF2B5EF4-FFF2-40B4-BE49-F238E27FC236}">
                    <a16:creationId xmlns:a16="http://schemas.microsoft.com/office/drawing/2014/main" id="{834CB47D-A568-1FB7-9C22-B637A6B44C7A}"/>
                  </a:ext>
                </a:extLst>
              </p:cNvPr>
              <p:cNvSpPr>
                <a:spLocks/>
              </p:cNvSpPr>
              <p:nvPr/>
            </p:nvSpPr>
            <p:spPr bwMode="auto">
              <a:xfrm>
                <a:off x="2852544" y="4487151"/>
                <a:ext cx="33980" cy="23305"/>
              </a:xfrm>
              <a:custGeom>
                <a:avLst/>
                <a:gdLst>
                  <a:gd name="T0" fmla="*/ 18 w 122"/>
                  <a:gd name="T1" fmla="*/ 0 h 81"/>
                  <a:gd name="T2" fmla="*/ 122 w 122"/>
                  <a:gd name="T3" fmla="*/ 6 h 81"/>
                  <a:gd name="T4" fmla="*/ 111 w 122"/>
                  <a:gd name="T5" fmla="*/ 81 h 81"/>
                  <a:gd name="T6" fmla="*/ 0 w 122"/>
                  <a:gd name="T7" fmla="*/ 76 h 81"/>
                  <a:gd name="T8" fmla="*/ 18 w 122"/>
                  <a:gd name="T9" fmla="*/ 0 h 81"/>
                  <a:gd name="T10" fmla="*/ 0 60000 65536"/>
                  <a:gd name="T11" fmla="*/ 0 60000 65536"/>
                  <a:gd name="T12" fmla="*/ 0 60000 65536"/>
                  <a:gd name="T13" fmla="*/ 0 60000 65536"/>
                  <a:gd name="T14" fmla="*/ 0 60000 65536"/>
                  <a:gd name="T15" fmla="*/ 0 w 122"/>
                  <a:gd name="T16" fmla="*/ 0 h 81"/>
                  <a:gd name="T17" fmla="*/ 122 w 122"/>
                  <a:gd name="T18" fmla="*/ 81 h 81"/>
                </a:gdLst>
                <a:ahLst/>
                <a:cxnLst>
                  <a:cxn ang="T10">
                    <a:pos x="T0" y="T1"/>
                  </a:cxn>
                  <a:cxn ang="T11">
                    <a:pos x="T2" y="T3"/>
                  </a:cxn>
                  <a:cxn ang="T12">
                    <a:pos x="T4" y="T5"/>
                  </a:cxn>
                  <a:cxn ang="T13">
                    <a:pos x="T6" y="T7"/>
                  </a:cxn>
                  <a:cxn ang="T14">
                    <a:pos x="T8" y="T9"/>
                  </a:cxn>
                </a:cxnLst>
                <a:rect l="T15" t="T16" r="T17" b="T18"/>
                <a:pathLst>
                  <a:path w="122" h="81">
                    <a:moveTo>
                      <a:pt x="18" y="0"/>
                    </a:moveTo>
                    <a:lnTo>
                      <a:pt x="122" y="6"/>
                    </a:lnTo>
                    <a:lnTo>
                      <a:pt x="111" y="81"/>
                    </a:lnTo>
                    <a:lnTo>
                      <a:pt x="0" y="76"/>
                    </a:lnTo>
                    <a:lnTo>
                      <a:pt x="1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7" name="Freeform 825">
                <a:extLst>
                  <a:ext uri="{FF2B5EF4-FFF2-40B4-BE49-F238E27FC236}">
                    <a16:creationId xmlns:a16="http://schemas.microsoft.com/office/drawing/2014/main" id="{9495756A-9DF1-F051-C914-1BEE7E4A2FAF}"/>
                  </a:ext>
                </a:extLst>
              </p:cNvPr>
              <p:cNvSpPr>
                <a:spLocks/>
              </p:cNvSpPr>
              <p:nvPr/>
            </p:nvSpPr>
            <p:spPr bwMode="auto">
              <a:xfrm>
                <a:off x="2839475" y="4490064"/>
                <a:ext cx="107168" cy="128178"/>
              </a:xfrm>
              <a:custGeom>
                <a:avLst/>
                <a:gdLst>
                  <a:gd name="T0" fmla="*/ 156 w 371"/>
                  <a:gd name="T1" fmla="*/ 0 h 476"/>
                  <a:gd name="T2" fmla="*/ 308 w 371"/>
                  <a:gd name="T3" fmla="*/ 0 h 476"/>
                  <a:gd name="T4" fmla="*/ 313 w 371"/>
                  <a:gd name="T5" fmla="*/ 52 h 476"/>
                  <a:gd name="T6" fmla="*/ 354 w 371"/>
                  <a:gd name="T7" fmla="*/ 46 h 476"/>
                  <a:gd name="T8" fmla="*/ 371 w 371"/>
                  <a:gd name="T9" fmla="*/ 307 h 476"/>
                  <a:gd name="T10" fmla="*/ 191 w 371"/>
                  <a:gd name="T11" fmla="*/ 319 h 476"/>
                  <a:gd name="T12" fmla="*/ 203 w 371"/>
                  <a:gd name="T13" fmla="*/ 476 h 476"/>
                  <a:gd name="T14" fmla="*/ 151 w 371"/>
                  <a:gd name="T15" fmla="*/ 389 h 476"/>
                  <a:gd name="T16" fmla="*/ 46 w 371"/>
                  <a:gd name="T17" fmla="*/ 290 h 476"/>
                  <a:gd name="T18" fmla="*/ 0 w 371"/>
                  <a:gd name="T19" fmla="*/ 203 h 476"/>
                  <a:gd name="T20" fmla="*/ 34 w 371"/>
                  <a:gd name="T21" fmla="*/ 70 h 476"/>
                  <a:gd name="T22" fmla="*/ 145 w 371"/>
                  <a:gd name="T23" fmla="*/ 75 h 476"/>
                  <a:gd name="T24" fmla="*/ 156 w 371"/>
                  <a:gd name="T25" fmla="*/ 0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476"/>
                  <a:gd name="T41" fmla="*/ 371 w 371"/>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476">
                    <a:moveTo>
                      <a:pt x="156" y="0"/>
                    </a:moveTo>
                    <a:lnTo>
                      <a:pt x="308" y="0"/>
                    </a:lnTo>
                    <a:lnTo>
                      <a:pt x="313" y="52"/>
                    </a:lnTo>
                    <a:lnTo>
                      <a:pt x="354" y="46"/>
                    </a:lnTo>
                    <a:lnTo>
                      <a:pt x="371" y="307"/>
                    </a:lnTo>
                    <a:lnTo>
                      <a:pt x="191" y="319"/>
                    </a:lnTo>
                    <a:lnTo>
                      <a:pt x="203" y="476"/>
                    </a:lnTo>
                    <a:lnTo>
                      <a:pt x="151" y="389"/>
                    </a:lnTo>
                    <a:lnTo>
                      <a:pt x="46" y="290"/>
                    </a:lnTo>
                    <a:lnTo>
                      <a:pt x="0" y="203"/>
                    </a:lnTo>
                    <a:lnTo>
                      <a:pt x="34" y="70"/>
                    </a:lnTo>
                    <a:lnTo>
                      <a:pt x="145" y="75"/>
                    </a:lnTo>
                    <a:lnTo>
                      <a:pt x="15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8" name="Freeform 826">
                <a:extLst>
                  <a:ext uri="{FF2B5EF4-FFF2-40B4-BE49-F238E27FC236}">
                    <a16:creationId xmlns:a16="http://schemas.microsoft.com/office/drawing/2014/main" id="{3E8DA6F5-BE88-1B54-5D7B-3CF297D7142B}"/>
                  </a:ext>
                </a:extLst>
              </p:cNvPr>
              <p:cNvSpPr>
                <a:spLocks/>
              </p:cNvSpPr>
              <p:nvPr/>
            </p:nvSpPr>
            <p:spPr bwMode="auto">
              <a:xfrm>
                <a:off x="2894365" y="4455106"/>
                <a:ext cx="130692" cy="160223"/>
              </a:xfrm>
              <a:custGeom>
                <a:avLst/>
                <a:gdLst>
                  <a:gd name="T0" fmla="*/ 0 w 454"/>
                  <a:gd name="T1" fmla="*/ 447 h 599"/>
                  <a:gd name="T2" fmla="*/ 12 w 454"/>
                  <a:gd name="T3" fmla="*/ 599 h 599"/>
                  <a:gd name="T4" fmla="*/ 82 w 454"/>
                  <a:gd name="T5" fmla="*/ 592 h 599"/>
                  <a:gd name="T6" fmla="*/ 122 w 454"/>
                  <a:gd name="T7" fmla="*/ 552 h 599"/>
                  <a:gd name="T8" fmla="*/ 204 w 454"/>
                  <a:gd name="T9" fmla="*/ 557 h 599"/>
                  <a:gd name="T10" fmla="*/ 285 w 454"/>
                  <a:gd name="T11" fmla="*/ 512 h 599"/>
                  <a:gd name="T12" fmla="*/ 291 w 454"/>
                  <a:gd name="T13" fmla="*/ 395 h 599"/>
                  <a:gd name="T14" fmla="*/ 413 w 454"/>
                  <a:gd name="T15" fmla="*/ 279 h 599"/>
                  <a:gd name="T16" fmla="*/ 454 w 454"/>
                  <a:gd name="T17" fmla="*/ 58 h 599"/>
                  <a:gd name="T18" fmla="*/ 332 w 454"/>
                  <a:gd name="T19" fmla="*/ 0 h 599"/>
                  <a:gd name="T20" fmla="*/ 267 w 454"/>
                  <a:gd name="T21" fmla="*/ 41 h 599"/>
                  <a:gd name="T22" fmla="*/ 274 w 454"/>
                  <a:gd name="T23" fmla="*/ 128 h 599"/>
                  <a:gd name="T24" fmla="*/ 117 w 454"/>
                  <a:gd name="T25" fmla="*/ 128 h 599"/>
                  <a:gd name="T26" fmla="*/ 122 w 454"/>
                  <a:gd name="T27" fmla="*/ 180 h 599"/>
                  <a:gd name="T28" fmla="*/ 169 w 454"/>
                  <a:gd name="T29" fmla="*/ 186 h 599"/>
                  <a:gd name="T30" fmla="*/ 180 w 454"/>
                  <a:gd name="T31" fmla="*/ 435 h 599"/>
                  <a:gd name="T32" fmla="*/ 0 w 454"/>
                  <a:gd name="T33" fmla="*/ 447 h 5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4"/>
                  <a:gd name="T52" fmla="*/ 0 h 599"/>
                  <a:gd name="T53" fmla="*/ 454 w 454"/>
                  <a:gd name="T54" fmla="*/ 599 h 5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4" h="599">
                    <a:moveTo>
                      <a:pt x="0" y="447"/>
                    </a:moveTo>
                    <a:lnTo>
                      <a:pt x="12" y="599"/>
                    </a:lnTo>
                    <a:lnTo>
                      <a:pt x="82" y="592"/>
                    </a:lnTo>
                    <a:lnTo>
                      <a:pt x="122" y="552"/>
                    </a:lnTo>
                    <a:lnTo>
                      <a:pt x="204" y="557"/>
                    </a:lnTo>
                    <a:lnTo>
                      <a:pt x="285" y="512"/>
                    </a:lnTo>
                    <a:lnTo>
                      <a:pt x="291" y="395"/>
                    </a:lnTo>
                    <a:lnTo>
                      <a:pt x="413" y="279"/>
                    </a:lnTo>
                    <a:lnTo>
                      <a:pt x="454" y="58"/>
                    </a:lnTo>
                    <a:lnTo>
                      <a:pt x="332" y="0"/>
                    </a:lnTo>
                    <a:lnTo>
                      <a:pt x="267" y="41"/>
                    </a:lnTo>
                    <a:lnTo>
                      <a:pt x="274" y="128"/>
                    </a:lnTo>
                    <a:lnTo>
                      <a:pt x="117" y="128"/>
                    </a:lnTo>
                    <a:lnTo>
                      <a:pt x="122" y="180"/>
                    </a:lnTo>
                    <a:lnTo>
                      <a:pt x="169" y="186"/>
                    </a:lnTo>
                    <a:lnTo>
                      <a:pt x="180" y="435"/>
                    </a:lnTo>
                    <a:lnTo>
                      <a:pt x="0" y="44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9" name="Freeform 827">
                <a:extLst>
                  <a:ext uri="{FF2B5EF4-FFF2-40B4-BE49-F238E27FC236}">
                    <a16:creationId xmlns:a16="http://schemas.microsoft.com/office/drawing/2014/main" id="{CF084B14-1ACB-E0DF-2B09-66391FBA1CB2}"/>
                  </a:ext>
                </a:extLst>
              </p:cNvPr>
              <p:cNvSpPr>
                <a:spLocks/>
              </p:cNvSpPr>
              <p:nvPr/>
            </p:nvSpPr>
            <p:spPr bwMode="auto">
              <a:xfrm>
                <a:off x="2896979" y="4612416"/>
                <a:ext cx="20911" cy="23305"/>
              </a:xfrm>
              <a:custGeom>
                <a:avLst/>
                <a:gdLst>
                  <a:gd name="T0" fmla="*/ 76 w 76"/>
                  <a:gd name="T1" fmla="*/ 0 h 82"/>
                  <a:gd name="T2" fmla="*/ 0 w 76"/>
                  <a:gd name="T3" fmla="*/ 5 h 82"/>
                  <a:gd name="T4" fmla="*/ 41 w 76"/>
                  <a:gd name="T5" fmla="*/ 82 h 82"/>
                  <a:gd name="T6" fmla="*/ 76 w 76"/>
                  <a:gd name="T7" fmla="*/ 0 h 82"/>
                  <a:gd name="T8" fmla="*/ 0 60000 65536"/>
                  <a:gd name="T9" fmla="*/ 0 60000 65536"/>
                  <a:gd name="T10" fmla="*/ 0 60000 65536"/>
                  <a:gd name="T11" fmla="*/ 0 60000 65536"/>
                  <a:gd name="T12" fmla="*/ 0 w 76"/>
                  <a:gd name="T13" fmla="*/ 0 h 82"/>
                  <a:gd name="T14" fmla="*/ 76 w 76"/>
                  <a:gd name="T15" fmla="*/ 82 h 82"/>
                </a:gdLst>
                <a:ahLst/>
                <a:cxnLst>
                  <a:cxn ang="T8">
                    <a:pos x="T0" y="T1"/>
                  </a:cxn>
                  <a:cxn ang="T9">
                    <a:pos x="T2" y="T3"/>
                  </a:cxn>
                  <a:cxn ang="T10">
                    <a:pos x="T4" y="T5"/>
                  </a:cxn>
                  <a:cxn ang="T11">
                    <a:pos x="T6" y="T7"/>
                  </a:cxn>
                </a:cxnLst>
                <a:rect l="T12" t="T13" r="T14" b="T15"/>
                <a:pathLst>
                  <a:path w="76" h="82">
                    <a:moveTo>
                      <a:pt x="76" y="0"/>
                    </a:moveTo>
                    <a:lnTo>
                      <a:pt x="0" y="5"/>
                    </a:lnTo>
                    <a:lnTo>
                      <a:pt x="41" y="82"/>
                    </a:lnTo>
                    <a:lnTo>
                      <a:pt x="7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60" name="Freeform 828">
                <a:extLst>
                  <a:ext uri="{FF2B5EF4-FFF2-40B4-BE49-F238E27FC236}">
                    <a16:creationId xmlns:a16="http://schemas.microsoft.com/office/drawing/2014/main" id="{FFC3325F-B95F-DDD5-739D-F567247681E0}"/>
                  </a:ext>
                </a:extLst>
              </p:cNvPr>
              <p:cNvSpPr>
                <a:spLocks/>
              </p:cNvSpPr>
              <p:nvPr/>
            </p:nvSpPr>
            <p:spPr bwMode="auto">
              <a:xfrm>
                <a:off x="2907435" y="4423062"/>
                <a:ext cx="355483" cy="343751"/>
              </a:xfrm>
              <a:custGeom>
                <a:avLst/>
                <a:gdLst>
                  <a:gd name="T0" fmla="*/ 0 w 1244"/>
                  <a:gd name="T1" fmla="*/ 785 h 1266"/>
                  <a:gd name="T2" fmla="*/ 35 w 1244"/>
                  <a:gd name="T3" fmla="*/ 703 h 1266"/>
                  <a:gd name="T4" fmla="*/ 75 w 1244"/>
                  <a:gd name="T5" fmla="*/ 668 h 1266"/>
                  <a:gd name="T6" fmla="*/ 116 w 1244"/>
                  <a:gd name="T7" fmla="*/ 663 h 1266"/>
                  <a:gd name="T8" fmla="*/ 168 w 1244"/>
                  <a:gd name="T9" fmla="*/ 673 h 1266"/>
                  <a:gd name="T10" fmla="*/ 238 w 1244"/>
                  <a:gd name="T11" fmla="*/ 628 h 1266"/>
                  <a:gd name="T12" fmla="*/ 244 w 1244"/>
                  <a:gd name="T13" fmla="*/ 511 h 1266"/>
                  <a:gd name="T14" fmla="*/ 366 w 1244"/>
                  <a:gd name="T15" fmla="*/ 395 h 1266"/>
                  <a:gd name="T16" fmla="*/ 430 w 1244"/>
                  <a:gd name="T17" fmla="*/ 75 h 1266"/>
                  <a:gd name="T18" fmla="*/ 499 w 1244"/>
                  <a:gd name="T19" fmla="*/ 40 h 1266"/>
                  <a:gd name="T20" fmla="*/ 656 w 1244"/>
                  <a:gd name="T21" fmla="*/ 87 h 1266"/>
                  <a:gd name="T22" fmla="*/ 773 w 1244"/>
                  <a:gd name="T23" fmla="*/ 18 h 1266"/>
                  <a:gd name="T24" fmla="*/ 831 w 1244"/>
                  <a:gd name="T25" fmla="*/ 28 h 1266"/>
                  <a:gd name="T26" fmla="*/ 889 w 1244"/>
                  <a:gd name="T27" fmla="*/ 0 h 1266"/>
                  <a:gd name="T28" fmla="*/ 976 w 1244"/>
                  <a:gd name="T29" fmla="*/ 23 h 1266"/>
                  <a:gd name="T30" fmla="*/ 1040 w 1244"/>
                  <a:gd name="T31" fmla="*/ 58 h 1266"/>
                  <a:gd name="T32" fmla="*/ 1098 w 1244"/>
                  <a:gd name="T33" fmla="*/ 58 h 1266"/>
                  <a:gd name="T34" fmla="*/ 1127 w 1244"/>
                  <a:gd name="T35" fmla="*/ 81 h 1266"/>
                  <a:gd name="T36" fmla="*/ 1150 w 1244"/>
                  <a:gd name="T37" fmla="*/ 52 h 1266"/>
                  <a:gd name="T38" fmla="*/ 1215 w 1244"/>
                  <a:gd name="T39" fmla="*/ 128 h 1266"/>
                  <a:gd name="T40" fmla="*/ 1220 w 1244"/>
                  <a:gd name="T41" fmla="*/ 185 h 1266"/>
                  <a:gd name="T42" fmla="*/ 1244 w 1244"/>
                  <a:gd name="T43" fmla="*/ 227 h 1266"/>
                  <a:gd name="T44" fmla="*/ 1168 w 1244"/>
                  <a:gd name="T45" fmla="*/ 296 h 1266"/>
                  <a:gd name="T46" fmla="*/ 1139 w 1244"/>
                  <a:gd name="T47" fmla="*/ 453 h 1266"/>
                  <a:gd name="T48" fmla="*/ 1115 w 1244"/>
                  <a:gd name="T49" fmla="*/ 511 h 1266"/>
                  <a:gd name="T50" fmla="*/ 1115 w 1244"/>
                  <a:gd name="T51" fmla="*/ 761 h 1266"/>
                  <a:gd name="T52" fmla="*/ 1197 w 1244"/>
                  <a:gd name="T53" fmla="*/ 842 h 1266"/>
                  <a:gd name="T54" fmla="*/ 1197 w 1244"/>
                  <a:gd name="T55" fmla="*/ 883 h 1266"/>
                  <a:gd name="T56" fmla="*/ 1070 w 1244"/>
                  <a:gd name="T57" fmla="*/ 900 h 1266"/>
                  <a:gd name="T58" fmla="*/ 1035 w 1244"/>
                  <a:gd name="T59" fmla="*/ 1022 h 1266"/>
                  <a:gd name="T60" fmla="*/ 1092 w 1244"/>
                  <a:gd name="T61" fmla="*/ 1029 h 1266"/>
                  <a:gd name="T62" fmla="*/ 1058 w 1244"/>
                  <a:gd name="T63" fmla="*/ 1144 h 1266"/>
                  <a:gd name="T64" fmla="*/ 1133 w 1244"/>
                  <a:gd name="T65" fmla="*/ 1179 h 1266"/>
                  <a:gd name="T66" fmla="*/ 1162 w 1244"/>
                  <a:gd name="T67" fmla="*/ 1156 h 1266"/>
                  <a:gd name="T68" fmla="*/ 1168 w 1244"/>
                  <a:gd name="T69" fmla="*/ 1266 h 1266"/>
                  <a:gd name="T70" fmla="*/ 1110 w 1244"/>
                  <a:gd name="T71" fmla="*/ 1266 h 1266"/>
                  <a:gd name="T72" fmla="*/ 965 w 1244"/>
                  <a:gd name="T73" fmla="*/ 1156 h 1266"/>
                  <a:gd name="T74" fmla="*/ 965 w 1244"/>
                  <a:gd name="T75" fmla="*/ 1179 h 1266"/>
                  <a:gd name="T76" fmla="*/ 923 w 1244"/>
                  <a:gd name="T77" fmla="*/ 1179 h 1266"/>
                  <a:gd name="T78" fmla="*/ 837 w 1244"/>
                  <a:gd name="T79" fmla="*/ 1116 h 1266"/>
                  <a:gd name="T80" fmla="*/ 785 w 1244"/>
                  <a:gd name="T81" fmla="*/ 1121 h 1266"/>
                  <a:gd name="T82" fmla="*/ 779 w 1244"/>
                  <a:gd name="T83" fmla="*/ 1092 h 1266"/>
                  <a:gd name="T84" fmla="*/ 651 w 1244"/>
                  <a:gd name="T85" fmla="*/ 1104 h 1266"/>
                  <a:gd name="T86" fmla="*/ 599 w 1244"/>
                  <a:gd name="T87" fmla="*/ 854 h 1266"/>
                  <a:gd name="T88" fmla="*/ 564 w 1244"/>
                  <a:gd name="T89" fmla="*/ 854 h 1266"/>
                  <a:gd name="T90" fmla="*/ 552 w 1244"/>
                  <a:gd name="T91" fmla="*/ 813 h 1266"/>
                  <a:gd name="T92" fmla="*/ 494 w 1244"/>
                  <a:gd name="T93" fmla="*/ 819 h 1266"/>
                  <a:gd name="T94" fmla="*/ 489 w 1244"/>
                  <a:gd name="T95" fmla="*/ 889 h 1266"/>
                  <a:gd name="T96" fmla="*/ 343 w 1244"/>
                  <a:gd name="T97" fmla="*/ 900 h 1266"/>
                  <a:gd name="T98" fmla="*/ 337 w 1244"/>
                  <a:gd name="T99" fmla="*/ 872 h 1266"/>
                  <a:gd name="T100" fmla="*/ 314 w 1244"/>
                  <a:gd name="T101" fmla="*/ 872 h 1266"/>
                  <a:gd name="T102" fmla="*/ 273 w 1244"/>
                  <a:gd name="T103" fmla="*/ 750 h 1266"/>
                  <a:gd name="T104" fmla="*/ 0 w 1244"/>
                  <a:gd name="T105" fmla="*/ 785 h 12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44"/>
                  <a:gd name="T160" fmla="*/ 0 h 1266"/>
                  <a:gd name="T161" fmla="*/ 1244 w 1244"/>
                  <a:gd name="T162" fmla="*/ 1266 h 12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44" h="1266">
                    <a:moveTo>
                      <a:pt x="0" y="785"/>
                    </a:moveTo>
                    <a:lnTo>
                      <a:pt x="35" y="703"/>
                    </a:lnTo>
                    <a:lnTo>
                      <a:pt x="75" y="668"/>
                    </a:lnTo>
                    <a:lnTo>
                      <a:pt x="116" y="663"/>
                    </a:lnTo>
                    <a:lnTo>
                      <a:pt x="168" y="673"/>
                    </a:lnTo>
                    <a:lnTo>
                      <a:pt x="238" y="628"/>
                    </a:lnTo>
                    <a:lnTo>
                      <a:pt x="244" y="511"/>
                    </a:lnTo>
                    <a:lnTo>
                      <a:pt x="366" y="395"/>
                    </a:lnTo>
                    <a:lnTo>
                      <a:pt x="430" y="75"/>
                    </a:lnTo>
                    <a:lnTo>
                      <a:pt x="499" y="40"/>
                    </a:lnTo>
                    <a:lnTo>
                      <a:pt x="656" y="87"/>
                    </a:lnTo>
                    <a:lnTo>
                      <a:pt x="773" y="18"/>
                    </a:lnTo>
                    <a:lnTo>
                      <a:pt x="831" y="28"/>
                    </a:lnTo>
                    <a:lnTo>
                      <a:pt x="889" y="0"/>
                    </a:lnTo>
                    <a:lnTo>
                      <a:pt x="976" y="23"/>
                    </a:lnTo>
                    <a:lnTo>
                      <a:pt x="1040" y="58"/>
                    </a:lnTo>
                    <a:lnTo>
                      <a:pt x="1098" y="58"/>
                    </a:lnTo>
                    <a:lnTo>
                      <a:pt x="1127" y="81"/>
                    </a:lnTo>
                    <a:lnTo>
                      <a:pt x="1150" y="52"/>
                    </a:lnTo>
                    <a:lnTo>
                      <a:pt x="1215" y="128"/>
                    </a:lnTo>
                    <a:lnTo>
                      <a:pt x="1220" y="185"/>
                    </a:lnTo>
                    <a:lnTo>
                      <a:pt x="1244" y="227"/>
                    </a:lnTo>
                    <a:lnTo>
                      <a:pt x="1168" y="296"/>
                    </a:lnTo>
                    <a:lnTo>
                      <a:pt x="1139" y="453"/>
                    </a:lnTo>
                    <a:lnTo>
                      <a:pt x="1115" y="511"/>
                    </a:lnTo>
                    <a:lnTo>
                      <a:pt x="1115" y="761"/>
                    </a:lnTo>
                    <a:lnTo>
                      <a:pt x="1197" y="842"/>
                    </a:lnTo>
                    <a:lnTo>
                      <a:pt x="1197" y="883"/>
                    </a:lnTo>
                    <a:lnTo>
                      <a:pt x="1070" y="900"/>
                    </a:lnTo>
                    <a:lnTo>
                      <a:pt x="1035" y="1022"/>
                    </a:lnTo>
                    <a:lnTo>
                      <a:pt x="1092" y="1029"/>
                    </a:lnTo>
                    <a:lnTo>
                      <a:pt x="1058" y="1144"/>
                    </a:lnTo>
                    <a:lnTo>
                      <a:pt x="1133" y="1179"/>
                    </a:lnTo>
                    <a:lnTo>
                      <a:pt x="1162" y="1156"/>
                    </a:lnTo>
                    <a:lnTo>
                      <a:pt x="1168" y="1266"/>
                    </a:lnTo>
                    <a:lnTo>
                      <a:pt x="1110" y="1266"/>
                    </a:lnTo>
                    <a:lnTo>
                      <a:pt x="965" y="1156"/>
                    </a:lnTo>
                    <a:lnTo>
                      <a:pt x="965" y="1179"/>
                    </a:lnTo>
                    <a:lnTo>
                      <a:pt x="923" y="1179"/>
                    </a:lnTo>
                    <a:lnTo>
                      <a:pt x="837" y="1116"/>
                    </a:lnTo>
                    <a:lnTo>
                      <a:pt x="785" y="1121"/>
                    </a:lnTo>
                    <a:lnTo>
                      <a:pt x="779" y="1092"/>
                    </a:lnTo>
                    <a:lnTo>
                      <a:pt x="651" y="1104"/>
                    </a:lnTo>
                    <a:lnTo>
                      <a:pt x="599" y="854"/>
                    </a:lnTo>
                    <a:lnTo>
                      <a:pt x="564" y="854"/>
                    </a:lnTo>
                    <a:lnTo>
                      <a:pt x="552" y="813"/>
                    </a:lnTo>
                    <a:lnTo>
                      <a:pt x="494" y="819"/>
                    </a:lnTo>
                    <a:lnTo>
                      <a:pt x="489" y="889"/>
                    </a:lnTo>
                    <a:lnTo>
                      <a:pt x="343" y="900"/>
                    </a:lnTo>
                    <a:lnTo>
                      <a:pt x="337" y="872"/>
                    </a:lnTo>
                    <a:lnTo>
                      <a:pt x="314" y="872"/>
                    </a:lnTo>
                    <a:lnTo>
                      <a:pt x="273" y="750"/>
                    </a:lnTo>
                    <a:lnTo>
                      <a:pt x="0" y="78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61" name="Freeform 829">
                <a:extLst>
                  <a:ext uri="{FF2B5EF4-FFF2-40B4-BE49-F238E27FC236}">
                    <a16:creationId xmlns:a16="http://schemas.microsoft.com/office/drawing/2014/main" id="{51B23C76-7D32-EA1B-3C4E-9B21E61C4644}"/>
                  </a:ext>
                </a:extLst>
              </p:cNvPr>
              <p:cNvSpPr>
                <a:spLocks/>
              </p:cNvSpPr>
              <p:nvPr/>
            </p:nvSpPr>
            <p:spPr bwMode="auto">
              <a:xfrm>
                <a:off x="3231551" y="4437627"/>
                <a:ext cx="99326" cy="104873"/>
              </a:xfrm>
              <a:custGeom>
                <a:avLst/>
                <a:gdLst>
                  <a:gd name="T0" fmla="*/ 291 w 343"/>
                  <a:gd name="T1" fmla="*/ 0 h 383"/>
                  <a:gd name="T2" fmla="*/ 343 w 343"/>
                  <a:gd name="T3" fmla="*/ 169 h 383"/>
                  <a:gd name="T4" fmla="*/ 291 w 343"/>
                  <a:gd name="T5" fmla="*/ 244 h 383"/>
                  <a:gd name="T6" fmla="*/ 267 w 343"/>
                  <a:gd name="T7" fmla="*/ 261 h 383"/>
                  <a:gd name="T8" fmla="*/ 256 w 343"/>
                  <a:gd name="T9" fmla="*/ 343 h 383"/>
                  <a:gd name="T10" fmla="*/ 0 w 343"/>
                  <a:gd name="T11" fmla="*/ 383 h 383"/>
                  <a:gd name="T12" fmla="*/ 23 w 343"/>
                  <a:gd name="T13" fmla="*/ 238 h 383"/>
                  <a:gd name="T14" fmla="*/ 99 w 343"/>
                  <a:gd name="T15" fmla="*/ 169 h 383"/>
                  <a:gd name="T16" fmla="*/ 75 w 343"/>
                  <a:gd name="T17" fmla="*/ 127 h 383"/>
                  <a:gd name="T18" fmla="*/ 70 w 343"/>
                  <a:gd name="T19" fmla="*/ 64 h 383"/>
                  <a:gd name="T20" fmla="*/ 214 w 343"/>
                  <a:gd name="T21" fmla="*/ 52 h 383"/>
                  <a:gd name="T22" fmla="*/ 291 w 343"/>
                  <a:gd name="T23" fmla="*/ 0 h 3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383"/>
                  <a:gd name="T38" fmla="*/ 343 w 343"/>
                  <a:gd name="T39" fmla="*/ 383 h 3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383">
                    <a:moveTo>
                      <a:pt x="291" y="0"/>
                    </a:moveTo>
                    <a:lnTo>
                      <a:pt x="343" y="169"/>
                    </a:lnTo>
                    <a:lnTo>
                      <a:pt x="291" y="244"/>
                    </a:lnTo>
                    <a:lnTo>
                      <a:pt x="267" y="261"/>
                    </a:lnTo>
                    <a:lnTo>
                      <a:pt x="256" y="343"/>
                    </a:lnTo>
                    <a:lnTo>
                      <a:pt x="0" y="383"/>
                    </a:lnTo>
                    <a:lnTo>
                      <a:pt x="23" y="238"/>
                    </a:lnTo>
                    <a:lnTo>
                      <a:pt x="99" y="169"/>
                    </a:lnTo>
                    <a:lnTo>
                      <a:pt x="75" y="127"/>
                    </a:lnTo>
                    <a:lnTo>
                      <a:pt x="70" y="64"/>
                    </a:lnTo>
                    <a:lnTo>
                      <a:pt x="214" y="52"/>
                    </a:lnTo>
                    <a:lnTo>
                      <a:pt x="291"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62" name="Freeform 830">
                <a:extLst>
                  <a:ext uri="{FF2B5EF4-FFF2-40B4-BE49-F238E27FC236}">
                    <a16:creationId xmlns:a16="http://schemas.microsoft.com/office/drawing/2014/main" id="{32F4E403-D970-7307-25A1-F1A8605D15DE}"/>
                  </a:ext>
                </a:extLst>
              </p:cNvPr>
              <p:cNvSpPr>
                <a:spLocks/>
              </p:cNvSpPr>
              <p:nvPr/>
            </p:nvSpPr>
            <p:spPr bwMode="auto">
              <a:xfrm>
                <a:off x="3304739" y="4431801"/>
                <a:ext cx="146375" cy="171876"/>
              </a:xfrm>
              <a:custGeom>
                <a:avLst/>
                <a:gdLst>
                  <a:gd name="T0" fmla="*/ 0 w 506"/>
                  <a:gd name="T1" fmla="*/ 373 h 635"/>
                  <a:gd name="T2" fmla="*/ 145 w 506"/>
                  <a:gd name="T3" fmla="*/ 436 h 635"/>
                  <a:gd name="T4" fmla="*/ 232 w 506"/>
                  <a:gd name="T5" fmla="*/ 530 h 635"/>
                  <a:gd name="T6" fmla="*/ 296 w 506"/>
                  <a:gd name="T7" fmla="*/ 553 h 635"/>
                  <a:gd name="T8" fmla="*/ 337 w 506"/>
                  <a:gd name="T9" fmla="*/ 623 h 635"/>
                  <a:gd name="T10" fmla="*/ 384 w 506"/>
                  <a:gd name="T11" fmla="*/ 635 h 635"/>
                  <a:gd name="T12" fmla="*/ 506 w 506"/>
                  <a:gd name="T13" fmla="*/ 413 h 635"/>
                  <a:gd name="T14" fmla="*/ 459 w 506"/>
                  <a:gd name="T15" fmla="*/ 314 h 635"/>
                  <a:gd name="T16" fmla="*/ 499 w 506"/>
                  <a:gd name="T17" fmla="*/ 59 h 635"/>
                  <a:gd name="T18" fmla="*/ 424 w 506"/>
                  <a:gd name="T19" fmla="*/ 30 h 635"/>
                  <a:gd name="T20" fmla="*/ 372 w 506"/>
                  <a:gd name="T21" fmla="*/ 94 h 635"/>
                  <a:gd name="T22" fmla="*/ 302 w 506"/>
                  <a:gd name="T23" fmla="*/ 88 h 635"/>
                  <a:gd name="T24" fmla="*/ 215 w 506"/>
                  <a:gd name="T25" fmla="*/ 0 h 635"/>
                  <a:gd name="T26" fmla="*/ 70 w 506"/>
                  <a:gd name="T27" fmla="*/ 12 h 635"/>
                  <a:gd name="T28" fmla="*/ 40 w 506"/>
                  <a:gd name="T29" fmla="*/ 30 h 635"/>
                  <a:gd name="T30" fmla="*/ 87 w 506"/>
                  <a:gd name="T31" fmla="*/ 199 h 635"/>
                  <a:gd name="T32" fmla="*/ 35 w 506"/>
                  <a:gd name="T33" fmla="*/ 268 h 635"/>
                  <a:gd name="T34" fmla="*/ 11 w 506"/>
                  <a:gd name="T35" fmla="*/ 286 h 635"/>
                  <a:gd name="T36" fmla="*/ 0 w 506"/>
                  <a:gd name="T37" fmla="*/ 373 h 6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6"/>
                  <a:gd name="T58" fmla="*/ 0 h 635"/>
                  <a:gd name="T59" fmla="*/ 506 w 506"/>
                  <a:gd name="T60" fmla="*/ 635 h 6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6" h="635">
                    <a:moveTo>
                      <a:pt x="0" y="373"/>
                    </a:moveTo>
                    <a:lnTo>
                      <a:pt x="145" y="436"/>
                    </a:lnTo>
                    <a:lnTo>
                      <a:pt x="232" y="530"/>
                    </a:lnTo>
                    <a:lnTo>
                      <a:pt x="296" y="553"/>
                    </a:lnTo>
                    <a:lnTo>
                      <a:pt x="337" y="623"/>
                    </a:lnTo>
                    <a:lnTo>
                      <a:pt x="384" y="635"/>
                    </a:lnTo>
                    <a:lnTo>
                      <a:pt x="506" y="413"/>
                    </a:lnTo>
                    <a:lnTo>
                      <a:pt x="459" y="314"/>
                    </a:lnTo>
                    <a:lnTo>
                      <a:pt x="499" y="59"/>
                    </a:lnTo>
                    <a:lnTo>
                      <a:pt x="424" y="30"/>
                    </a:lnTo>
                    <a:lnTo>
                      <a:pt x="372" y="94"/>
                    </a:lnTo>
                    <a:lnTo>
                      <a:pt x="302" y="88"/>
                    </a:lnTo>
                    <a:lnTo>
                      <a:pt x="215" y="0"/>
                    </a:lnTo>
                    <a:lnTo>
                      <a:pt x="70" y="12"/>
                    </a:lnTo>
                    <a:lnTo>
                      <a:pt x="40" y="30"/>
                    </a:lnTo>
                    <a:lnTo>
                      <a:pt x="87" y="199"/>
                    </a:lnTo>
                    <a:lnTo>
                      <a:pt x="35" y="268"/>
                    </a:lnTo>
                    <a:lnTo>
                      <a:pt x="11" y="286"/>
                    </a:lnTo>
                    <a:lnTo>
                      <a:pt x="0" y="37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63" name="Freeform 831">
                <a:extLst>
                  <a:ext uri="{FF2B5EF4-FFF2-40B4-BE49-F238E27FC236}">
                    <a16:creationId xmlns:a16="http://schemas.microsoft.com/office/drawing/2014/main" id="{DAB08EC8-E575-6ECA-F39D-7FC35D38FF4E}"/>
                  </a:ext>
                </a:extLst>
              </p:cNvPr>
              <p:cNvSpPr>
                <a:spLocks/>
              </p:cNvSpPr>
              <p:nvPr/>
            </p:nvSpPr>
            <p:spPr bwMode="auto">
              <a:xfrm>
                <a:off x="3226324" y="4530848"/>
                <a:ext cx="206494" cy="201007"/>
              </a:xfrm>
              <a:custGeom>
                <a:avLst/>
                <a:gdLst>
                  <a:gd name="T0" fmla="*/ 122 w 727"/>
                  <a:gd name="T1" fmla="*/ 23 h 743"/>
                  <a:gd name="T2" fmla="*/ 94 w 727"/>
                  <a:gd name="T3" fmla="*/ 116 h 743"/>
                  <a:gd name="T4" fmla="*/ 129 w 727"/>
                  <a:gd name="T5" fmla="*/ 168 h 743"/>
                  <a:gd name="T6" fmla="*/ 0 w 727"/>
                  <a:gd name="T7" fmla="*/ 319 h 743"/>
                  <a:gd name="T8" fmla="*/ 0 w 727"/>
                  <a:gd name="T9" fmla="*/ 360 h 743"/>
                  <a:gd name="T10" fmla="*/ 82 w 727"/>
                  <a:gd name="T11" fmla="*/ 441 h 743"/>
                  <a:gd name="T12" fmla="*/ 82 w 727"/>
                  <a:gd name="T13" fmla="*/ 482 h 743"/>
                  <a:gd name="T14" fmla="*/ 256 w 727"/>
                  <a:gd name="T15" fmla="*/ 569 h 743"/>
                  <a:gd name="T16" fmla="*/ 321 w 727"/>
                  <a:gd name="T17" fmla="*/ 743 h 743"/>
                  <a:gd name="T18" fmla="*/ 367 w 727"/>
                  <a:gd name="T19" fmla="*/ 715 h 743"/>
                  <a:gd name="T20" fmla="*/ 518 w 727"/>
                  <a:gd name="T21" fmla="*/ 732 h 743"/>
                  <a:gd name="T22" fmla="*/ 547 w 727"/>
                  <a:gd name="T23" fmla="*/ 685 h 743"/>
                  <a:gd name="T24" fmla="*/ 727 w 727"/>
                  <a:gd name="T25" fmla="*/ 673 h 743"/>
                  <a:gd name="T26" fmla="*/ 692 w 727"/>
                  <a:gd name="T27" fmla="*/ 593 h 743"/>
                  <a:gd name="T28" fmla="*/ 692 w 727"/>
                  <a:gd name="T29" fmla="*/ 394 h 743"/>
                  <a:gd name="T30" fmla="*/ 663 w 727"/>
                  <a:gd name="T31" fmla="*/ 366 h 743"/>
                  <a:gd name="T32" fmla="*/ 670 w 727"/>
                  <a:gd name="T33" fmla="*/ 255 h 743"/>
                  <a:gd name="T34" fmla="*/ 623 w 727"/>
                  <a:gd name="T35" fmla="*/ 250 h 743"/>
                  <a:gd name="T36" fmla="*/ 582 w 727"/>
                  <a:gd name="T37" fmla="*/ 180 h 743"/>
                  <a:gd name="T38" fmla="*/ 518 w 727"/>
                  <a:gd name="T39" fmla="*/ 157 h 743"/>
                  <a:gd name="T40" fmla="*/ 431 w 727"/>
                  <a:gd name="T41" fmla="*/ 63 h 743"/>
                  <a:gd name="T42" fmla="*/ 286 w 727"/>
                  <a:gd name="T43" fmla="*/ 0 h 743"/>
                  <a:gd name="T44" fmla="*/ 122 w 727"/>
                  <a:gd name="T45" fmla="*/ 23 h 7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27"/>
                  <a:gd name="T70" fmla="*/ 0 h 743"/>
                  <a:gd name="T71" fmla="*/ 727 w 727"/>
                  <a:gd name="T72" fmla="*/ 743 h 7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27" h="743">
                    <a:moveTo>
                      <a:pt x="122" y="23"/>
                    </a:moveTo>
                    <a:lnTo>
                      <a:pt x="94" y="116"/>
                    </a:lnTo>
                    <a:lnTo>
                      <a:pt x="129" y="168"/>
                    </a:lnTo>
                    <a:lnTo>
                      <a:pt x="0" y="319"/>
                    </a:lnTo>
                    <a:lnTo>
                      <a:pt x="0" y="360"/>
                    </a:lnTo>
                    <a:lnTo>
                      <a:pt x="82" y="441"/>
                    </a:lnTo>
                    <a:lnTo>
                      <a:pt x="82" y="482"/>
                    </a:lnTo>
                    <a:lnTo>
                      <a:pt x="256" y="569"/>
                    </a:lnTo>
                    <a:lnTo>
                      <a:pt x="321" y="743"/>
                    </a:lnTo>
                    <a:lnTo>
                      <a:pt x="367" y="715"/>
                    </a:lnTo>
                    <a:lnTo>
                      <a:pt x="518" y="732"/>
                    </a:lnTo>
                    <a:lnTo>
                      <a:pt x="547" y="685"/>
                    </a:lnTo>
                    <a:lnTo>
                      <a:pt x="727" y="673"/>
                    </a:lnTo>
                    <a:lnTo>
                      <a:pt x="692" y="593"/>
                    </a:lnTo>
                    <a:lnTo>
                      <a:pt x="692" y="394"/>
                    </a:lnTo>
                    <a:lnTo>
                      <a:pt x="663" y="366"/>
                    </a:lnTo>
                    <a:lnTo>
                      <a:pt x="670" y="255"/>
                    </a:lnTo>
                    <a:lnTo>
                      <a:pt x="623" y="250"/>
                    </a:lnTo>
                    <a:lnTo>
                      <a:pt x="582" y="180"/>
                    </a:lnTo>
                    <a:lnTo>
                      <a:pt x="518" y="157"/>
                    </a:lnTo>
                    <a:lnTo>
                      <a:pt x="431" y="63"/>
                    </a:lnTo>
                    <a:lnTo>
                      <a:pt x="286" y="0"/>
                    </a:lnTo>
                    <a:lnTo>
                      <a:pt x="122"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24" name="Freeform 832">
                <a:extLst>
                  <a:ext uri="{FF2B5EF4-FFF2-40B4-BE49-F238E27FC236}">
                    <a16:creationId xmlns:a16="http://schemas.microsoft.com/office/drawing/2014/main" id="{0A75758A-9A18-D5B6-912B-E062751352B6}"/>
                  </a:ext>
                </a:extLst>
              </p:cNvPr>
              <p:cNvSpPr>
                <a:spLocks/>
              </p:cNvSpPr>
              <p:nvPr/>
            </p:nvSpPr>
            <p:spPr bwMode="auto">
              <a:xfrm>
                <a:off x="3226324" y="4568719"/>
                <a:ext cx="36594" cy="49524"/>
              </a:xfrm>
              <a:custGeom>
                <a:avLst/>
                <a:gdLst>
                  <a:gd name="T0" fmla="*/ 0 w 129"/>
                  <a:gd name="T1" fmla="*/ 186 h 186"/>
                  <a:gd name="T2" fmla="*/ 129 w 129"/>
                  <a:gd name="T3" fmla="*/ 35 h 186"/>
                  <a:gd name="T4" fmla="*/ 117 w 129"/>
                  <a:gd name="T5" fmla="*/ 17 h 186"/>
                  <a:gd name="T6" fmla="*/ 65 w 129"/>
                  <a:gd name="T7" fmla="*/ 0 h 186"/>
                  <a:gd name="T8" fmla="*/ 0 w 129"/>
                  <a:gd name="T9" fmla="*/ 35 h 186"/>
                  <a:gd name="T10" fmla="*/ 0 w 129"/>
                  <a:gd name="T11" fmla="*/ 186 h 186"/>
                  <a:gd name="T12" fmla="*/ 0 60000 65536"/>
                  <a:gd name="T13" fmla="*/ 0 60000 65536"/>
                  <a:gd name="T14" fmla="*/ 0 60000 65536"/>
                  <a:gd name="T15" fmla="*/ 0 60000 65536"/>
                  <a:gd name="T16" fmla="*/ 0 60000 65536"/>
                  <a:gd name="T17" fmla="*/ 0 60000 65536"/>
                  <a:gd name="T18" fmla="*/ 0 w 129"/>
                  <a:gd name="T19" fmla="*/ 0 h 186"/>
                  <a:gd name="T20" fmla="*/ 129 w 129"/>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129" h="186">
                    <a:moveTo>
                      <a:pt x="0" y="186"/>
                    </a:moveTo>
                    <a:lnTo>
                      <a:pt x="129" y="35"/>
                    </a:lnTo>
                    <a:lnTo>
                      <a:pt x="117" y="17"/>
                    </a:lnTo>
                    <a:lnTo>
                      <a:pt x="65" y="0"/>
                    </a:lnTo>
                    <a:lnTo>
                      <a:pt x="0" y="35"/>
                    </a:lnTo>
                    <a:lnTo>
                      <a:pt x="0" y="18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25" name="Freeform 833">
                <a:extLst>
                  <a:ext uri="{FF2B5EF4-FFF2-40B4-BE49-F238E27FC236}">
                    <a16:creationId xmlns:a16="http://schemas.microsoft.com/office/drawing/2014/main" id="{6F0B23C7-75A9-A0BF-09F3-AB7A4F94E07F}"/>
                  </a:ext>
                </a:extLst>
              </p:cNvPr>
              <p:cNvSpPr>
                <a:spLocks/>
              </p:cNvSpPr>
              <p:nvPr/>
            </p:nvSpPr>
            <p:spPr bwMode="auto">
              <a:xfrm>
                <a:off x="3226324" y="4536674"/>
                <a:ext cx="33980" cy="40784"/>
              </a:xfrm>
              <a:custGeom>
                <a:avLst/>
                <a:gdLst>
                  <a:gd name="T0" fmla="*/ 0 w 122"/>
                  <a:gd name="T1" fmla="*/ 87 h 145"/>
                  <a:gd name="T2" fmla="*/ 0 w 122"/>
                  <a:gd name="T3" fmla="*/ 145 h 145"/>
                  <a:gd name="T4" fmla="*/ 65 w 122"/>
                  <a:gd name="T5" fmla="*/ 110 h 145"/>
                  <a:gd name="T6" fmla="*/ 117 w 122"/>
                  <a:gd name="T7" fmla="*/ 127 h 145"/>
                  <a:gd name="T8" fmla="*/ 94 w 122"/>
                  <a:gd name="T9" fmla="*/ 87 h 145"/>
                  <a:gd name="T10" fmla="*/ 122 w 122"/>
                  <a:gd name="T11" fmla="*/ 0 h 145"/>
                  <a:gd name="T12" fmla="*/ 24 w 122"/>
                  <a:gd name="T13" fmla="*/ 17 h 145"/>
                  <a:gd name="T14" fmla="*/ 0 w 122"/>
                  <a:gd name="T15" fmla="*/ 87 h 145"/>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145"/>
                  <a:gd name="T26" fmla="*/ 122 w 122"/>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145">
                    <a:moveTo>
                      <a:pt x="0" y="87"/>
                    </a:moveTo>
                    <a:lnTo>
                      <a:pt x="0" y="145"/>
                    </a:lnTo>
                    <a:lnTo>
                      <a:pt x="65" y="110"/>
                    </a:lnTo>
                    <a:lnTo>
                      <a:pt x="117" y="127"/>
                    </a:lnTo>
                    <a:lnTo>
                      <a:pt x="94" y="87"/>
                    </a:lnTo>
                    <a:lnTo>
                      <a:pt x="122" y="0"/>
                    </a:lnTo>
                    <a:lnTo>
                      <a:pt x="24" y="17"/>
                    </a:lnTo>
                    <a:lnTo>
                      <a:pt x="0" y="8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27" name="Freeform 834">
                <a:extLst>
                  <a:ext uri="{FF2B5EF4-FFF2-40B4-BE49-F238E27FC236}">
                    <a16:creationId xmlns:a16="http://schemas.microsoft.com/office/drawing/2014/main" id="{4842EBC1-E63B-06A4-BD5E-2DE64A65F972}"/>
                  </a:ext>
                </a:extLst>
              </p:cNvPr>
              <p:cNvSpPr>
                <a:spLocks/>
              </p:cNvSpPr>
              <p:nvPr/>
            </p:nvSpPr>
            <p:spPr bwMode="auto">
              <a:xfrm>
                <a:off x="2902207" y="4626982"/>
                <a:ext cx="227405" cy="230139"/>
              </a:xfrm>
              <a:custGeom>
                <a:avLst/>
                <a:gdLst>
                  <a:gd name="T0" fmla="*/ 17 w 802"/>
                  <a:gd name="T1" fmla="*/ 35 h 859"/>
                  <a:gd name="T2" fmla="*/ 92 w 802"/>
                  <a:gd name="T3" fmla="*/ 157 h 859"/>
                  <a:gd name="T4" fmla="*/ 52 w 802"/>
                  <a:gd name="T5" fmla="*/ 244 h 859"/>
                  <a:gd name="T6" fmla="*/ 75 w 802"/>
                  <a:gd name="T7" fmla="*/ 331 h 859"/>
                  <a:gd name="T8" fmla="*/ 122 w 802"/>
                  <a:gd name="T9" fmla="*/ 354 h 859"/>
                  <a:gd name="T10" fmla="*/ 110 w 802"/>
                  <a:gd name="T11" fmla="*/ 453 h 859"/>
                  <a:gd name="T12" fmla="*/ 17 w 802"/>
                  <a:gd name="T13" fmla="*/ 568 h 859"/>
                  <a:gd name="T14" fmla="*/ 0 w 802"/>
                  <a:gd name="T15" fmla="*/ 696 h 859"/>
                  <a:gd name="T16" fmla="*/ 0 w 802"/>
                  <a:gd name="T17" fmla="*/ 835 h 859"/>
                  <a:gd name="T18" fmla="*/ 92 w 802"/>
                  <a:gd name="T19" fmla="*/ 772 h 859"/>
                  <a:gd name="T20" fmla="*/ 157 w 802"/>
                  <a:gd name="T21" fmla="*/ 824 h 859"/>
                  <a:gd name="T22" fmla="*/ 429 w 802"/>
                  <a:gd name="T23" fmla="*/ 778 h 859"/>
                  <a:gd name="T24" fmla="*/ 598 w 802"/>
                  <a:gd name="T25" fmla="*/ 859 h 859"/>
                  <a:gd name="T26" fmla="*/ 732 w 802"/>
                  <a:gd name="T27" fmla="*/ 824 h 859"/>
                  <a:gd name="T28" fmla="*/ 656 w 802"/>
                  <a:gd name="T29" fmla="*/ 760 h 859"/>
                  <a:gd name="T30" fmla="*/ 656 w 802"/>
                  <a:gd name="T31" fmla="*/ 505 h 859"/>
                  <a:gd name="T32" fmla="*/ 767 w 802"/>
                  <a:gd name="T33" fmla="*/ 493 h 859"/>
                  <a:gd name="T34" fmla="*/ 755 w 802"/>
                  <a:gd name="T35" fmla="*/ 418 h 859"/>
                  <a:gd name="T36" fmla="*/ 802 w 802"/>
                  <a:gd name="T37" fmla="*/ 418 h 859"/>
                  <a:gd name="T38" fmla="*/ 796 w 802"/>
                  <a:gd name="T39" fmla="*/ 342 h 859"/>
                  <a:gd name="T40" fmla="*/ 668 w 802"/>
                  <a:gd name="T41" fmla="*/ 354 h 859"/>
                  <a:gd name="T42" fmla="*/ 616 w 802"/>
                  <a:gd name="T43" fmla="*/ 104 h 859"/>
                  <a:gd name="T44" fmla="*/ 581 w 802"/>
                  <a:gd name="T45" fmla="*/ 104 h 859"/>
                  <a:gd name="T46" fmla="*/ 569 w 802"/>
                  <a:gd name="T47" fmla="*/ 63 h 859"/>
                  <a:gd name="T48" fmla="*/ 511 w 802"/>
                  <a:gd name="T49" fmla="*/ 69 h 859"/>
                  <a:gd name="T50" fmla="*/ 506 w 802"/>
                  <a:gd name="T51" fmla="*/ 139 h 859"/>
                  <a:gd name="T52" fmla="*/ 360 w 802"/>
                  <a:gd name="T53" fmla="*/ 150 h 859"/>
                  <a:gd name="T54" fmla="*/ 354 w 802"/>
                  <a:gd name="T55" fmla="*/ 122 h 859"/>
                  <a:gd name="T56" fmla="*/ 331 w 802"/>
                  <a:gd name="T57" fmla="*/ 122 h 859"/>
                  <a:gd name="T58" fmla="*/ 290 w 802"/>
                  <a:gd name="T59" fmla="*/ 0 h 859"/>
                  <a:gd name="T60" fmla="*/ 17 w 802"/>
                  <a:gd name="T61" fmla="*/ 35 h 8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02"/>
                  <a:gd name="T94" fmla="*/ 0 h 859"/>
                  <a:gd name="T95" fmla="*/ 802 w 802"/>
                  <a:gd name="T96" fmla="*/ 859 h 8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02" h="859">
                    <a:moveTo>
                      <a:pt x="17" y="35"/>
                    </a:moveTo>
                    <a:lnTo>
                      <a:pt x="92" y="157"/>
                    </a:lnTo>
                    <a:lnTo>
                      <a:pt x="52" y="244"/>
                    </a:lnTo>
                    <a:lnTo>
                      <a:pt x="75" y="331"/>
                    </a:lnTo>
                    <a:lnTo>
                      <a:pt x="122" y="354"/>
                    </a:lnTo>
                    <a:lnTo>
                      <a:pt x="110" y="453"/>
                    </a:lnTo>
                    <a:lnTo>
                      <a:pt x="17" y="568"/>
                    </a:lnTo>
                    <a:lnTo>
                      <a:pt x="0" y="696"/>
                    </a:lnTo>
                    <a:lnTo>
                      <a:pt x="0" y="835"/>
                    </a:lnTo>
                    <a:lnTo>
                      <a:pt x="92" y="772"/>
                    </a:lnTo>
                    <a:lnTo>
                      <a:pt x="157" y="824"/>
                    </a:lnTo>
                    <a:lnTo>
                      <a:pt x="429" y="778"/>
                    </a:lnTo>
                    <a:lnTo>
                      <a:pt x="598" y="859"/>
                    </a:lnTo>
                    <a:lnTo>
                      <a:pt x="732" y="824"/>
                    </a:lnTo>
                    <a:lnTo>
                      <a:pt x="656" y="760"/>
                    </a:lnTo>
                    <a:lnTo>
                      <a:pt x="656" y="505"/>
                    </a:lnTo>
                    <a:lnTo>
                      <a:pt x="767" y="493"/>
                    </a:lnTo>
                    <a:lnTo>
                      <a:pt x="755" y="418"/>
                    </a:lnTo>
                    <a:lnTo>
                      <a:pt x="802" y="418"/>
                    </a:lnTo>
                    <a:lnTo>
                      <a:pt x="796" y="342"/>
                    </a:lnTo>
                    <a:lnTo>
                      <a:pt x="668" y="354"/>
                    </a:lnTo>
                    <a:lnTo>
                      <a:pt x="616" y="104"/>
                    </a:lnTo>
                    <a:lnTo>
                      <a:pt x="581" y="104"/>
                    </a:lnTo>
                    <a:lnTo>
                      <a:pt x="569" y="63"/>
                    </a:lnTo>
                    <a:lnTo>
                      <a:pt x="511" y="69"/>
                    </a:lnTo>
                    <a:lnTo>
                      <a:pt x="506" y="139"/>
                    </a:lnTo>
                    <a:lnTo>
                      <a:pt x="360" y="150"/>
                    </a:lnTo>
                    <a:lnTo>
                      <a:pt x="354" y="122"/>
                    </a:lnTo>
                    <a:lnTo>
                      <a:pt x="331" y="122"/>
                    </a:lnTo>
                    <a:lnTo>
                      <a:pt x="290" y="0"/>
                    </a:lnTo>
                    <a:lnTo>
                      <a:pt x="17" y="3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28" name="Freeform 835">
                <a:extLst>
                  <a:ext uri="{FF2B5EF4-FFF2-40B4-BE49-F238E27FC236}">
                    <a16:creationId xmlns:a16="http://schemas.microsoft.com/office/drawing/2014/main" id="{C5A8B3AE-4FCD-768B-EC3E-4047DA4682F2}"/>
                  </a:ext>
                </a:extLst>
              </p:cNvPr>
              <p:cNvSpPr>
                <a:spLocks/>
              </p:cNvSpPr>
              <p:nvPr/>
            </p:nvSpPr>
            <p:spPr bwMode="auto">
              <a:xfrm>
                <a:off x="3087790" y="4661940"/>
                <a:ext cx="224791" cy="189355"/>
              </a:xfrm>
              <a:custGeom>
                <a:avLst/>
                <a:gdLst>
                  <a:gd name="T0" fmla="*/ 779 w 779"/>
                  <a:gd name="T1" fmla="*/ 203 h 702"/>
                  <a:gd name="T2" fmla="*/ 720 w 779"/>
                  <a:gd name="T3" fmla="*/ 296 h 702"/>
                  <a:gd name="T4" fmla="*/ 680 w 779"/>
                  <a:gd name="T5" fmla="*/ 325 h 702"/>
                  <a:gd name="T6" fmla="*/ 686 w 779"/>
                  <a:gd name="T7" fmla="*/ 413 h 702"/>
                  <a:gd name="T8" fmla="*/ 523 w 779"/>
                  <a:gd name="T9" fmla="*/ 482 h 702"/>
                  <a:gd name="T10" fmla="*/ 553 w 779"/>
                  <a:gd name="T11" fmla="*/ 535 h 702"/>
                  <a:gd name="T12" fmla="*/ 483 w 779"/>
                  <a:gd name="T13" fmla="*/ 540 h 702"/>
                  <a:gd name="T14" fmla="*/ 337 w 779"/>
                  <a:gd name="T15" fmla="*/ 702 h 702"/>
                  <a:gd name="T16" fmla="*/ 221 w 779"/>
                  <a:gd name="T17" fmla="*/ 697 h 702"/>
                  <a:gd name="T18" fmla="*/ 157 w 779"/>
                  <a:gd name="T19" fmla="*/ 662 h 702"/>
                  <a:gd name="T20" fmla="*/ 76 w 779"/>
                  <a:gd name="T21" fmla="*/ 691 h 702"/>
                  <a:gd name="T22" fmla="*/ 0 w 779"/>
                  <a:gd name="T23" fmla="*/ 627 h 702"/>
                  <a:gd name="T24" fmla="*/ 0 w 779"/>
                  <a:gd name="T25" fmla="*/ 372 h 702"/>
                  <a:gd name="T26" fmla="*/ 105 w 779"/>
                  <a:gd name="T27" fmla="*/ 355 h 702"/>
                  <a:gd name="T28" fmla="*/ 99 w 779"/>
                  <a:gd name="T29" fmla="*/ 285 h 702"/>
                  <a:gd name="T30" fmla="*/ 146 w 779"/>
                  <a:gd name="T31" fmla="*/ 285 h 702"/>
                  <a:gd name="T32" fmla="*/ 146 w 779"/>
                  <a:gd name="T33" fmla="*/ 238 h 702"/>
                  <a:gd name="T34" fmla="*/ 204 w 779"/>
                  <a:gd name="T35" fmla="*/ 233 h 702"/>
                  <a:gd name="T36" fmla="*/ 284 w 779"/>
                  <a:gd name="T37" fmla="*/ 303 h 702"/>
                  <a:gd name="T38" fmla="*/ 326 w 779"/>
                  <a:gd name="T39" fmla="*/ 296 h 702"/>
                  <a:gd name="T40" fmla="*/ 326 w 779"/>
                  <a:gd name="T41" fmla="*/ 273 h 702"/>
                  <a:gd name="T42" fmla="*/ 476 w 779"/>
                  <a:gd name="T43" fmla="*/ 383 h 702"/>
                  <a:gd name="T44" fmla="*/ 529 w 779"/>
                  <a:gd name="T45" fmla="*/ 383 h 702"/>
                  <a:gd name="T46" fmla="*/ 523 w 779"/>
                  <a:gd name="T47" fmla="*/ 273 h 702"/>
                  <a:gd name="T48" fmla="*/ 494 w 779"/>
                  <a:gd name="T49" fmla="*/ 296 h 702"/>
                  <a:gd name="T50" fmla="*/ 419 w 779"/>
                  <a:gd name="T51" fmla="*/ 261 h 702"/>
                  <a:gd name="T52" fmla="*/ 453 w 779"/>
                  <a:gd name="T53" fmla="*/ 146 h 702"/>
                  <a:gd name="T54" fmla="*/ 396 w 779"/>
                  <a:gd name="T55" fmla="*/ 139 h 702"/>
                  <a:gd name="T56" fmla="*/ 431 w 779"/>
                  <a:gd name="T57" fmla="*/ 17 h 702"/>
                  <a:gd name="T58" fmla="*/ 558 w 779"/>
                  <a:gd name="T59" fmla="*/ 0 h 702"/>
                  <a:gd name="T60" fmla="*/ 732 w 779"/>
                  <a:gd name="T61" fmla="*/ 87 h 702"/>
                  <a:gd name="T62" fmla="*/ 779 w 779"/>
                  <a:gd name="T63" fmla="*/ 203 h 7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9"/>
                  <a:gd name="T97" fmla="*/ 0 h 702"/>
                  <a:gd name="T98" fmla="*/ 779 w 779"/>
                  <a:gd name="T99" fmla="*/ 702 h 7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9" h="702">
                    <a:moveTo>
                      <a:pt x="779" y="203"/>
                    </a:moveTo>
                    <a:lnTo>
                      <a:pt x="720" y="296"/>
                    </a:lnTo>
                    <a:lnTo>
                      <a:pt x="680" y="325"/>
                    </a:lnTo>
                    <a:lnTo>
                      <a:pt x="686" y="413"/>
                    </a:lnTo>
                    <a:lnTo>
                      <a:pt x="523" y="482"/>
                    </a:lnTo>
                    <a:lnTo>
                      <a:pt x="553" y="535"/>
                    </a:lnTo>
                    <a:lnTo>
                      <a:pt x="483" y="540"/>
                    </a:lnTo>
                    <a:lnTo>
                      <a:pt x="337" y="702"/>
                    </a:lnTo>
                    <a:lnTo>
                      <a:pt x="221" y="697"/>
                    </a:lnTo>
                    <a:lnTo>
                      <a:pt x="157" y="662"/>
                    </a:lnTo>
                    <a:lnTo>
                      <a:pt x="76" y="691"/>
                    </a:lnTo>
                    <a:lnTo>
                      <a:pt x="0" y="627"/>
                    </a:lnTo>
                    <a:lnTo>
                      <a:pt x="0" y="372"/>
                    </a:lnTo>
                    <a:lnTo>
                      <a:pt x="105" y="355"/>
                    </a:lnTo>
                    <a:lnTo>
                      <a:pt x="99" y="285"/>
                    </a:lnTo>
                    <a:lnTo>
                      <a:pt x="146" y="285"/>
                    </a:lnTo>
                    <a:lnTo>
                      <a:pt x="146" y="238"/>
                    </a:lnTo>
                    <a:lnTo>
                      <a:pt x="204" y="233"/>
                    </a:lnTo>
                    <a:lnTo>
                      <a:pt x="284" y="303"/>
                    </a:lnTo>
                    <a:lnTo>
                      <a:pt x="326" y="296"/>
                    </a:lnTo>
                    <a:lnTo>
                      <a:pt x="326" y="273"/>
                    </a:lnTo>
                    <a:lnTo>
                      <a:pt x="476" y="383"/>
                    </a:lnTo>
                    <a:lnTo>
                      <a:pt x="529" y="383"/>
                    </a:lnTo>
                    <a:lnTo>
                      <a:pt x="523" y="273"/>
                    </a:lnTo>
                    <a:lnTo>
                      <a:pt x="494" y="296"/>
                    </a:lnTo>
                    <a:lnTo>
                      <a:pt x="419" y="261"/>
                    </a:lnTo>
                    <a:lnTo>
                      <a:pt x="453" y="146"/>
                    </a:lnTo>
                    <a:lnTo>
                      <a:pt x="396" y="139"/>
                    </a:lnTo>
                    <a:lnTo>
                      <a:pt x="431" y="17"/>
                    </a:lnTo>
                    <a:lnTo>
                      <a:pt x="558" y="0"/>
                    </a:lnTo>
                    <a:lnTo>
                      <a:pt x="732" y="87"/>
                    </a:lnTo>
                    <a:lnTo>
                      <a:pt x="779" y="20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29" name="Freeform 836">
                <a:extLst>
                  <a:ext uri="{FF2B5EF4-FFF2-40B4-BE49-F238E27FC236}">
                    <a16:creationId xmlns:a16="http://schemas.microsoft.com/office/drawing/2014/main" id="{BEEAA1BF-BD78-ACB8-61E7-4EBA683D18FB}"/>
                  </a:ext>
                </a:extLst>
              </p:cNvPr>
              <p:cNvSpPr>
                <a:spLocks/>
              </p:cNvSpPr>
              <p:nvPr/>
            </p:nvSpPr>
            <p:spPr bwMode="auto">
              <a:xfrm>
                <a:off x="3283828" y="4717289"/>
                <a:ext cx="52277" cy="125265"/>
              </a:xfrm>
              <a:custGeom>
                <a:avLst/>
                <a:gdLst>
                  <a:gd name="T0" fmla="*/ 6 w 192"/>
                  <a:gd name="T1" fmla="*/ 215 h 459"/>
                  <a:gd name="T2" fmla="*/ 105 w 192"/>
                  <a:gd name="T3" fmla="*/ 249 h 459"/>
                  <a:gd name="T4" fmla="*/ 145 w 192"/>
                  <a:gd name="T5" fmla="*/ 459 h 459"/>
                  <a:gd name="T6" fmla="*/ 187 w 192"/>
                  <a:gd name="T7" fmla="*/ 371 h 459"/>
                  <a:gd name="T8" fmla="*/ 192 w 192"/>
                  <a:gd name="T9" fmla="*/ 225 h 459"/>
                  <a:gd name="T10" fmla="*/ 99 w 192"/>
                  <a:gd name="T11" fmla="*/ 0 h 459"/>
                  <a:gd name="T12" fmla="*/ 40 w 192"/>
                  <a:gd name="T13" fmla="*/ 93 h 459"/>
                  <a:gd name="T14" fmla="*/ 0 w 192"/>
                  <a:gd name="T15" fmla="*/ 127 h 459"/>
                  <a:gd name="T16" fmla="*/ 6 w 192"/>
                  <a:gd name="T17" fmla="*/ 215 h 4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459"/>
                  <a:gd name="T29" fmla="*/ 192 w 192"/>
                  <a:gd name="T30" fmla="*/ 459 h 4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459">
                    <a:moveTo>
                      <a:pt x="6" y="215"/>
                    </a:moveTo>
                    <a:lnTo>
                      <a:pt x="105" y="249"/>
                    </a:lnTo>
                    <a:lnTo>
                      <a:pt x="145" y="459"/>
                    </a:lnTo>
                    <a:lnTo>
                      <a:pt x="187" y="371"/>
                    </a:lnTo>
                    <a:lnTo>
                      <a:pt x="192" y="225"/>
                    </a:lnTo>
                    <a:lnTo>
                      <a:pt x="99" y="0"/>
                    </a:lnTo>
                    <a:lnTo>
                      <a:pt x="40" y="93"/>
                    </a:lnTo>
                    <a:lnTo>
                      <a:pt x="0" y="127"/>
                    </a:lnTo>
                    <a:lnTo>
                      <a:pt x="6" y="21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0" name="Freeform 837">
                <a:extLst>
                  <a:ext uri="{FF2B5EF4-FFF2-40B4-BE49-F238E27FC236}">
                    <a16:creationId xmlns:a16="http://schemas.microsoft.com/office/drawing/2014/main" id="{DC30B197-CE0B-C5D4-BCC5-8E220EDCEFC4}"/>
                  </a:ext>
                </a:extLst>
              </p:cNvPr>
              <p:cNvSpPr>
                <a:spLocks/>
              </p:cNvSpPr>
              <p:nvPr/>
            </p:nvSpPr>
            <p:spPr bwMode="auto">
              <a:xfrm>
                <a:off x="2902207" y="4833815"/>
                <a:ext cx="172514" cy="235965"/>
              </a:xfrm>
              <a:custGeom>
                <a:avLst/>
                <a:gdLst>
                  <a:gd name="T0" fmla="*/ 610 w 610"/>
                  <a:gd name="T1" fmla="*/ 87 h 860"/>
                  <a:gd name="T2" fmla="*/ 598 w 610"/>
                  <a:gd name="T3" fmla="*/ 314 h 860"/>
                  <a:gd name="T4" fmla="*/ 516 w 610"/>
                  <a:gd name="T5" fmla="*/ 366 h 860"/>
                  <a:gd name="T6" fmla="*/ 516 w 610"/>
                  <a:gd name="T7" fmla="*/ 796 h 860"/>
                  <a:gd name="T8" fmla="*/ 464 w 610"/>
                  <a:gd name="T9" fmla="*/ 860 h 860"/>
                  <a:gd name="T10" fmla="*/ 389 w 610"/>
                  <a:gd name="T11" fmla="*/ 837 h 860"/>
                  <a:gd name="T12" fmla="*/ 383 w 610"/>
                  <a:gd name="T13" fmla="*/ 755 h 860"/>
                  <a:gd name="T14" fmla="*/ 337 w 610"/>
                  <a:gd name="T15" fmla="*/ 825 h 860"/>
                  <a:gd name="T16" fmla="*/ 237 w 610"/>
                  <a:gd name="T17" fmla="*/ 703 h 860"/>
                  <a:gd name="T18" fmla="*/ 174 w 610"/>
                  <a:gd name="T19" fmla="*/ 349 h 860"/>
                  <a:gd name="T20" fmla="*/ 110 w 610"/>
                  <a:gd name="T21" fmla="*/ 290 h 860"/>
                  <a:gd name="T22" fmla="*/ 0 w 610"/>
                  <a:gd name="T23" fmla="*/ 63 h 860"/>
                  <a:gd name="T24" fmla="*/ 92 w 610"/>
                  <a:gd name="T25" fmla="*/ 0 h 860"/>
                  <a:gd name="T26" fmla="*/ 157 w 610"/>
                  <a:gd name="T27" fmla="*/ 52 h 860"/>
                  <a:gd name="T28" fmla="*/ 429 w 610"/>
                  <a:gd name="T29" fmla="*/ 6 h 860"/>
                  <a:gd name="T30" fmla="*/ 610 w 610"/>
                  <a:gd name="T31" fmla="*/ 87 h 8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0"/>
                  <a:gd name="T49" fmla="*/ 0 h 860"/>
                  <a:gd name="T50" fmla="*/ 610 w 610"/>
                  <a:gd name="T51" fmla="*/ 860 h 8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0" h="860">
                    <a:moveTo>
                      <a:pt x="610" y="87"/>
                    </a:moveTo>
                    <a:lnTo>
                      <a:pt x="598" y="314"/>
                    </a:lnTo>
                    <a:lnTo>
                      <a:pt x="516" y="366"/>
                    </a:lnTo>
                    <a:lnTo>
                      <a:pt x="516" y="796"/>
                    </a:lnTo>
                    <a:lnTo>
                      <a:pt x="464" y="860"/>
                    </a:lnTo>
                    <a:lnTo>
                      <a:pt x="389" y="837"/>
                    </a:lnTo>
                    <a:lnTo>
                      <a:pt x="383" y="755"/>
                    </a:lnTo>
                    <a:lnTo>
                      <a:pt x="337" y="825"/>
                    </a:lnTo>
                    <a:lnTo>
                      <a:pt x="237" y="703"/>
                    </a:lnTo>
                    <a:lnTo>
                      <a:pt x="174" y="349"/>
                    </a:lnTo>
                    <a:lnTo>
                      <a:pt x="110" y="290"/>
                    </a:lnTo>
                    <a:lnTo>
                      <a:pt x="0" y="63"/>
                    </a:lnTo>
                    <a:lnTo>
                      <a:pt x="92" y="0"/>
                    </a:lnTo>
                    <a:lnTo>
                      <a:pt x="157" y="52"/>
                    </a:lnTo>
                    <a:lnTo>
                      <a:pt x="429" y="6"/>
                    </a:lnTo>
                    <a:lnTo>
                      <a:pt x="610" y="8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1" name="Freeform 838">
                <a:extLst>
                  <a:ext uri="{FF2B5EF4-FFF2-40B4-BE49-F238E27FC236}">
                    <a16:creationId xmlns:a16="http://schemas.microsoft.com/office/drawing/2014/main" id="{9668481D-AAB7-45FA-8503-F90C88BCAD95}"/>
                  </a:ext>
                </a:extLst>
              </p:cNvPr>
              <p:cNvSpPr>
                <a:spLocks/>
              </p:cNvSpPr>
              <p:nvPr/>
            </p:nvSpPr>
            <p:spPr bwMode="auto">
              <a:xfrm>
                <a:off x="3239393" y="4711463"/>
                <a:ext cx="193425" cy="308794"/>
              </a:xfrm>
              <a:custGeom>
                <a:avLst/>
                <a:gdLst>
                  <a:gd name="T0" fmla="*/ 30 w 680"/>
                  <a:gd name="T1" fmla="*/ 355 h 1144"/>
                  <a:gd name="T2" fmla="*/ 175 w 680"/>
                  <a:gd name="T3" fmla="*/ 453 h 1144"/>
                  <a:gd name="T4" fmla="*/ 187 w 680"/>
                  <a:gd name="T5" fmla="*/ 564 h 1144"/>
                  <a:gd name="T6" fmla="*/ 128 w 680"/>
                  <a:gd name="T7" fmla="*/ 569 h 1144"/>
                  <a:gd name="T8" fmla="*/ 163 w 680"/>
                  <a:gd name="T9" fmla="*/ 662 h 1144"/>
                  <a:gd name="T10" fmla="*/ 47 w 680"/>
                  <a:gd name="T11" fmla="*/ 831 h 1144"/>
                  <a:gd name="T12" fmla="*/ 82 w 680"/>
                  <a:gd name="T13" fmla="*/ 1132 h 1144"/>
                  <a:gd name="T14" fmla="*/ 145 w 680"/>
                  <a:gd name="T15" fmla="*/ 1144 h 1144"/>
                  <a:gd name="T16" fmla="*/ 175 w 680"/>
                  <a:gd name="T17" fmla="*/ 1028 h 1144"/>
                  <a:gd name="T18" fmla="*/ 320 w 680"/>
                  <a:gd name="T19" fmla="*/ 923 h 1144"/>
                  <a:gd name="T20" fmla="*/ 309 w 680"/>
                  <a:gd name="T21" fmla="*/ 709 h 1144"/>
                  <a:gd name="T22" fmla="*/ 267 w 680"/>
                  <a:gd name="T23" fmla="*/ 686 h 1144"/>
                  <a:gd name="T24" fmla="*/ 291 w 680"/>
                  <a:gd name="T25" fmla="*/ 627 h 1144"/>
                  <a:gd name="T26" fmla="*/ 378 w 680"/>
                  <a:gd name="T27" fmla="*/ 569 h 1144"/>
                  <a:gd name="T28" fmla="*/ 407 w 680"/>
                  <a:gd name="T29" fmla="*/ 517 h 1144"/>
                  <a:gd name="T30" fmla="*/ 640 w 680"/>
                  <a:gd name="T31" fmla="*/ 343 h 1144"/>
                  <a:gd name="T32" fmla="*/ 680 w 680"/>
                  <a:gd name="T33" fmla="*/ 0 h 1144"/>
                  <a:gd name="T34" fmla="*/ 500 w 680"/>
                  <a:gd name="T35" fmla="*/ 23 h 1144"/>
                  <a:gd name="T36" fmla="*/ 471 w 680"/>
                  <a:gd name="T37" fmla="*/ 70 h 1144"/>
                  <a:gd name="T38" fmla="*/ 332 w 680"/>
                  <a:gd name="T39" fmla="*/ 53 h 1144"/>
                  <a:gd name="T40" fmla="*/ 274 w 680"/>
                  <a:gd name="T41" fmla="*/ 81 h 1144"/>
                  <a:gd name="T42" fmla="*/ 344 w 680"/>
                  <a:gd name="T43" fmla="*/ 233 h 1144"/>
                  <a:gd name="T44" fmla="*/ 344 w 680"/>
                  <a:gd name="T45" fmla="*/ 400 h 1144"/>
                  <a:gd name="T46" fmla="*/ 302 w 680"/>
                  <a:gd name="T47" fmla="*/ 477 h 1144"/>
                  <a:gd name="T48" fmla="*/ 262 w 680"/>
                  <a:gd name="T49" fmla="*/ 267 h 1144"/>
                  <a:gd name="T50" fmla="*/ 163 w 680"/>
                  <a:gd name="T51" fmla="*/ 233 h 1144"/>
                  <a:gd name="T52" fmla="*/ 0 w 680"/>
                  <a:gd name="T53" fmla="*/ 302 h 1144"/>
                  <a:gd name="T54" fmla="*/ 30 w 680"/>
                  <a:gd name="T55" fmla="*/ 355 h 1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80"/>
                  <a:gd name="T85" fmla="*/ 0 h 1144"/>
                  <a:gd name="T86" fmla="*/ 680 w 680"/>
                  <a:gd name="T87" fmla="*/ 1144 h 11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80" h="1144">
                    <a:moveTo>
                      <a:pt x="30" y="355"/>
                    </a:moveTo>
                    <a:lnTo>
                      <a:pt x="175" y="453"/>
                    </a:lnTo>
                    <a:lnTo>
                      <a:pt x="187" y="564"/>
                    </a:lnTo>
                    <a:lnTo>
                      <a:pt x="128" y="569"/>
                    </a:lnTo>
                    <a:lnTo>
                      <a:pt x="163" y="662"/>
                    </a:lnTo>
                    <a:lnTo>
                      <a:pt x="47" y="831"/>
                    </a:lnTo>
                    <a:lnTo>
                      <a:pt x="82" y="1132"/>
                    </a:lnTo>
                    <a:lnTo>
                      <a:pt x="145" y="1144"/>
                    </a:lnTo>
                    <a:lnTo>
                      <a:pt x="175" y="1028"/>
                    </a:lnTo>
                    <a:lnTo>
                      <a:pt x="320" y="923"/>
                    </a:lnTo>
                    <a:lnTo>
                      <a:pt x="309" y="709"/>
                    </a:lnTo>
                    <a:lnTo>
                      <a:pt x="267" y="686"/>
                    </a:lnTo>
                    <a:lnTo>
                      <a:pt x="291" y="627"/>
                    </a:lnTo>
                    <a:lnTo>
                      <a:pt x="378" y="569"/>
                    </a:lnTo>
                    <a:lnTo>
                      <a:pt x="407" y="517"/>
                    </a:lnTo>
                    <a:lnTo>
                      <a:pt x="640" y="343"/>
                    </a:lnTo>
                    <a:lnTo>
                      <a:pt x="680" y="0"/>
                    </a:lnTo>
                    <a:lnTo>
                      <a:pt x="500" y="23"/>
                    </a:lnTo>
                    <a:lnTo>
                      <a:pt x="471" y="70"/>
                    </a:lnTo>
                    <a:lnTo>
                      <a:pt x="332" y="53"/>
                    </a:lnTo>
                    <a:lnTo>
                      <a:pt x="274" y="81"/>
                    </a:lnTo>
                    <a:lnTo>
                      <a:pt x="344" y="233"/>
                    </a:lnTo>
                    <a:lnTo>
                      <a:pt x="344" y="400"/>
                    </a:lnTo>
                    <a:lnTo>
                      <a:pt x="302" y="477"/>
                    </a:lnTo>
                    <a:lnTo>
                      <a:pt x="262" y="267"/>
                    </a:lnTo>
                    <a:lnTo>
                      <a:pt x="163" y="233"/>
                    </a:lnTo>
                    <a:lnTo>
                      <a:pt x="0" y="302"/>
                    </a:lnTo>
                    <a:lnTo>
                      <a:pt x="30" y="35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2" name="Freeform 839">
                <a:extLst>
                  <a:ext uri="{FF2B5EF4-FFF2-40B4-BE49-F238E27FC236}">
                    <a16:creationId xmlns:a16="http://schemas.microsoft.com/office/drawing/2014/main" id="{3F869DC8-E684-A358-E209-69A750014B72}"/>
                  </a:ext>
                </a:extLst>
              </p:cNvPr>
              <p:cNvSpPr>
                <a:spLocks/>
              </p:cNvSpPr>
              <p:nvPr/>
            </p:nvSpPr>
            <p:spPr bwMode="auto">
              <a:xfrm>
                <a:off x="3153136" y="4807597"/>
                <a:ext cx="138534" cy="128178"/>
              </a:xfrm>
              <a:custGeom>
                <a:avLst/>
                <a:gdLst>
                  <a:gd name="T0" fmla="*/ 0 w 489"/>
                  <a:gd name="T1" fmla="*/ 162 h 476"/>
                  <a:gd name="T2" fmla="*/ 63 w 489"/>
                  <a:gd name="T3" fmla="*/ 336 h 476"/>
                  <a:gd name="T4" fmla="*/ 116 w 489"/>
                  <a:gd name="T5" fmla="*/ 336 h 476"/>
                  <a:gd name="T6" fmla="*/ 133 w 489"/>
                  <a:gd name="T7" fmla="*/ 389 h 476"/>
                  <a:gd name="T8" fmla="*/ 349 w 489"/>
                  <a:gd name="T9" fmla="*/ 476 h 476"/>
                  <a:gd name="T10" fmla="*/ 465 w 489"/>
                  <a:gd name="T11" fmla="*/ 307 h 476"/>
                  <a:gd name="T12" fmla="*/ 430 w 489"/>
                  <a:gd name="T13" fmla="*/ 214 h 476"/>
                  <a:gd name="T14" fmla="*/ 489 w 489"/>
                  <a:gd name="T15" fmla="*/ 209 h 476"/>
                  <a:gd name="T16" fmla="*/ 477 w 489"/>
                  <a:gd name="T17" fmla="*/ 98 h 476"/>
                  <a:gd name="T18" fmla="*/ 332 w 489"/>
                  <a:gd name="T19" fmla="*/ 0 h 476"/>
                  <a:gd name="T20" fmla="*/ 262 w 489"/>
                  <a:gd name="T21" fmla="*/ 5 h 476"/>
                  <a:gd name="T22" fmla="*/ 116 w 489"/>
                  <a:gd name="T23" fmla="*/ 167 h 476"/>
                  <a:gd name="T24" fmla="*/ 0 w 489"/>
                  <a:gd name="T25" fmla="*/ 162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
                  <a:gd name="T40" fmla="*/ 0 h 476"/>
                  <a:gd name="T41" fmla="*/ 489 w 489"/>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 h="476">
                    <a:moveTo>
                      <a:pt x="0" y="162"/>
                    </a:moveTo>
                    <a:lnTo>
                      <a:pt x="63" y="336"/>
                    </a:lnTo>
                    <a:lnTo>
                      <a:pt x="116" y="336"/>
                    </a:lnTo>
                    <a:lnTo>
                      <a:pt x="133" y="389"/>
                    </a:lnTo>
                    <a:lnTo>
                      <a:pt x="349" y="476"/>
                    </a:lnTo>
                    <a:lnTo>
                      <a:pt x="465" y="307"/>
                    </a:lnTo>
                    <a:lnTo>
                      <a:pt x="430" y="214"/>
                    </a:lnTo>
                    <a:lnTo>
                      <a:pt x="489" y="209"/>
                    </a:lnTo>
                    <a:lnTo>
                      <a:pt x="477" y="98"/>
                    </a:lnTo>
                    <a:lnTo>
                      <a:pt x="332" y="0"/>
                    </a:lnTo>
                    <a:lnTo>
                      <a:pt x="262" y="5"/>
                    </a:lnTo>
                    <a:lnTo>
                      <a:pt x="116" y="167"/>
                    </a:lnTo>
                    <a:lnTo>
                      <a:pt x="0" y="16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3" name="Freeform 840">
                <a:extLst>
                  <a:ext uri="{FF2B5EF4-FFF2-40B4-BE49-F238E27FC236}">
                    <a16:creationId xmlns:a16="http://schemas.microsoft.com/office/drawing/2014/main" id="{97063850-76B6-2738-EBAA-782DB4D3107C}"/>
                  </a:ext>
                </a:extLst>
              </p:cNvPr>
              <p:cNvSpPr>
                <a:spLocks/>
              </p:cNvSpPr>
              <p:nvPr/>
            </p:nvSpPr>
            <p:spPr bwMode="auto">
              <a:xfrm>
                <a:off x="3051196" y="4842555"/>
                <a:ext cx="167286" cy="183528"/>
              </a:xfrm>
              <a:custGeom>
                <a:avLst/>
                <a:gdLst>
                  <a:gd name="T0" fmla="*/ 0 w 593"/>
                  <a:gd name="T1" fmla="*/ 622 h 674"/>
                  <a:gd name="T2" fmla="*/ 53 w 593"/>
                  <a:gd name="T3" fmla="*/ 674 h 674"/>
                  <a:gd name="T4" fmla="*/ 135 w 593"/>
                  <a:gd name="T5" fmla="*/ 640 h 674"/>
                  <a:gd name="T6" fmla="*/ 216 w 593"/>
                  <a:gd name="T7" fmla="*/ 552 h 674"/>
                  <a:gd name="T8" fmla="*/ 338 w 593"/>
                  <a:gd name="T9" fmla="*/ 581 h 674"/>
                  <a:gd name="T10" fmla="*/ 379 w 593"/>
                  <a:gd name="T11" fmla="*/ 552 h 674"/>
                  <a:gd name="T12" fmla="*/ 361 w 593"/>
                  <a:gd name="T13" fmla="*/ 488 h 674"/>
                  <a:gd name="T14" fmla="*/ 593 w 593"/>
                  <a:gd name="T15" fmla="*/ 296 h 674"/>
                  <a:gd name="T16" fmla="*/ 501 w 593"/>
                  <a:gd name="T17" fmla="*/ 262 h 674"/>
                  <a:gd name="T18" fmla="*/ 477 w 593"/>
                  <a:gd name="T19" fmla="*/ 209 h 674"/>
                  <a:gd name="T20" fmla="*/ 424 w 593"/>
                  <a:gd name="T21" fmla="*/ 209 h 674"/>
                  <a:gd name="T22" fmla="*/ 361 w 593"/>
                  <a:gd name="T23" fmla="*/ 35 h 674"/>
                  <a:gd name="T24" fmla="*/ 297 w 593"/>
                  <a:gd name="T25" fmla="*/ 0 h 674"/>
                  <a:gd name="T26" fmla="*/ 94 w 593"/>
                  <a:gd name="T27" fmla="*/ 64 h 674"/>
                  <a:gd name="T28" fmla="*/ 82 w 593"/>
                  <a:gd name="T29" fmla="*/ 291 h 674"/>
                  <a:gd name="T30" fmla="*/ 0 w 593"/>
                  <a:gd name="T31" fmla="*/ 337 h 674"/>
                  <a:gd name="T32" fmla="*/ 0 w 593"/>
                  <a:gd name="T33" fmla="*/ 622 h 6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3"/>
                  <a:gd name="T52" fmla="*/ 0 h 674"/>
                  <a:gd name="T53" fmla="*/ 593 w 593"/>
                  <a:gd name="T54" fmla="*/ 674 h 6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3" h="674">
                    <a:moveTo>
                      <a:pt x="0" y="622"/>
                    </a:moveTo>
                    <a:lnTo>
                      <a:pt x="53" y="674"/>
                    </a:lnTo>
                    <a:lnTo>
                      <a:pt x="135" y="640"/>
                    </a:lnTo>
                    <a:lnTo>
                      <a:pt x="216" y="552"/>
                    </a:lnTo>
                    <a:lnTo>
                      <a:pt x="338" y="581"/>
                    </a:lnTo>
                    <a:lnTo>
                      <a:pt x="379" y="552"/>
                    </a:lnTo>
                    <a:lnTo>
                      <a:pt x="361" y="488"/>
                    </a:lnTo>
                    <a:lnTo>
                      <a:pt x="593" y="296"/>
                    </a:lnTo>
                    <a:lnTo>
                      <a:pt x="501" y="262"/>
                    </a:lnTo>
                    <a:lnTo>
                      <a:pt x="477" y="209"/>
                    </a:lnTo>
                    <a:lnTo>
                      <a:pt x="424" y="209"/>
                    </a:lnTo>
                    <a:lnTo>
                      <a:pt x="361" y="35"/>
                    </a:lnTo>
                    <a:lnTo>
                      <a:pt x="297" y="0"/>
                    </a:lnTo>
                    <a:lnTo>
                      <a:pt x="94" y="64"/>
                    </a:lnTo>
                    <a:lnTo>
                      <a:pt x="82" y="291"/>
                    </a:lnTo>
                    <a:lnTo>
                      <a:pt x="0" y="337"/>
                    </a:lnTo>
                    <a:lnTo>
                      <a:pt x="0" y="62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4" name="Freeform 841">
                <a:extLst>
                  <a:ext uri="{FF2B5EF4-FFF2-40B4-BE49-F238E27FC236}">
                    <a16:creationId xmlns:a16="http://schemas.microsoft.com/office/drawing/2014/main" id="{57219873-8BBF-478B-BD89-69F98E93EA46}"/>
                  </a:ext>
                </a:extLst>
              </p:cNvPr>
              <p:cNvSpPr>
                <a:spLocks/>
              </p:cNvSpPr>
              <p:nvPr/>
            </p:nvSpPr>
            <p:spPr bwMode="auto">
              <a:xfrm>
                <a:off x="2998919" y="4921210"/>
                <a:ext cx="279681" cy="265096"/>
              </a:xfrm>
              <a:custGeom>
                <a:avLst/>
                <a:gdLst>
                  <a:gd name="T0" fmla="*/ 0 w 982"/>
                  <a:gd name="T1" fmla="*/ 500 h 970"/>
                  <a:gd name="T2" fmla="*/ 110 w 982"/>
                  <a:gd name="T3" fmla="*/ 710 h 970"/>
                  <a:gd name="T4" fmla="*/ 87 w 982"/>
                  <a:gd name="T5" fmla="*/ 831 h 970"/>
                  <a:gd name="T6" fmla="*/ 127 w 982"/>
                  <a:gd name="T7" fmla="*/ 942 h 970"/>
                  <a:gd name="T8" fmla="*/ 203 w 982"/>
                  <a:gd name="T9" fmla="*/ 970 h 970"/>
                  <a:gd name="T10" fmla="*/ 296 w 982"/>
                  <a:gd name="T11" fmla="*/ 907 h 970"/>
                  <a:gd name="T12" fmla="*/ 418 w 982"/>
                  <a:gd name="T13" fmla="*/ 895 h 970"/>
                  <a:gd name="T14" fmla="*/ 593 w 982"/>
                  <a:gd name="T15" fmla="*/ 814 h 970"/>
                  <a:gd name="T16" fmla="*/ 755 w 982"/>
                  <a:gd name="T17" fmla="*/ 721 h 970"/>
                  <a:gd name="T18" fmla="*/ 964 w 982"/>
                  <a:gd name="T19" fmla="*/ 431 h 970"/>
                  <a:gd name="T20" fmla="*/ 982 w 982"/>
                  <a:gd name="T21" fmla="*/ 366 h 970"/>
                  <a:gd name="T22" fmla="*/ 924 w 982"/>
                  <a:gd name="T23" fmla="*/ 354 h 970"/>
                  <a:gd name="T24" fmla="*/ 860 w 982"/>
                  <a:gd name="T25" fmla="*/ 413 h 970"/>
                  <a:gd name="T26" fmla="*/ 819 w 982"/>
                  <a:gd name="T27" fmla="*/ 407 h 970"/>
                  <a:gd name="T28" fmla="*/ 842 w 982"/>
                  <a:gd name="T29" fmla="*/ 332 h 970"/>
                  <a:gd name="T30" fmla="*/ 848 w 982"/>
                  <a:gd name="T31" fmla="*/ 302 h 970"/>
                  <a:gd name="T32" fmla="*/ 924 w 982"/>
                  <a:gd name="T33" fmla="*/ 302 h 970"/>
                  <a:gd name="T34" fmla="*/ 889 w 982"/>
                  <a:gd name="T35" fmla="*/ 53 h 970"/>
                  <a:gd name="T36" fmla="*/ 760 w 982"/>
                  <a:gd name="T37" fmla="*/ 0 h 970"/>
                  <a:gd name="T38" fmla="*/ 540 w 982"/>
                  <a:gd name="T39" fmla="*/ 175 h 970"/>
                  <a:gd name="T40" fmla="*/ 558 w 982"/>
                  <a:gd name="T41" fmla="*/ 256 h 970"/>
                  <a:gd name="T42" fmla="*/ 517 w 982"/>
                  <a:gd name="T43" fmla="*/ 285 h 970"/>
                  <a:gd name="T44" fmla="*/ 395 w 982"/>
                  <a:gd name="T45" fmla="*/ 256 h 970"/>
                  <a:gd name="T46" fmla="*/ 326 w 982"/>
                  <a:gd name="T47" fmla="*/ 332 h 970"/>
                  <a:gd name="T48" fmla="*/ 232 w 982"/>
                  <a:gd name="T49" fmla="*/ 378 h 970"/>
                  <a:gd name="T50" fmla="*/ 179 w 982"/>
                  <a:gd name="T51" fmla="*/ 326 h 970"/>
                  <a:gd name="T52" fmla="*/ 179 w 982"/>
                  <a:gd name="T53" fmla="*/ 477 h 970"/>
                  <a:gd name="T54" fmla="*/ 127 w 982"/>
                  <a:gd name="T55" fmla="*/ 541 h 970"/>
                  <a:gd name="T56" fmla="*/ 64 w 982"/>
                  <a:gd name="T57" fmla="*/ 518 h 970"/>
                  <a:gd name="T58" fmla="*/ 46 w 982"/>
                  <a:gd name="T59" fmla="*/ 436 h 970"/>
                  <a:gd name="T60" fmla="*/ 0 w 982"/>
                  <a:gd name="T61" fmla="*/ 500 h 9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82"/>
                  <a:gd name="T94" fmla="*/ 0 h 970"/>
                  <a:gd name="T95" fmla="*/ 982 w 982"/>
                  <a:gd name="T96" fmla="*/ 970 h 9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82" h="970">
                    <a:moveTo>
                      <a:pt x="0" y="500"/>
                    </a:moveTo>
                    <a:lnTo>
                      <a:pt x="110" y="710"/>
                    </a:lnTo>
                    <a:lnTo>
                      <a:pt x="87" y="831"/>
                    </a:lnTo>
                    <a:lnTo>
                      <a:pt x="127" y="942"/>
                    </a:lnTo>
                    <a:lnTo>
                      <a:pt x="203" y="970"/>
                    </a:lnTo>
                    <a:lnTo>
                      <a:pt x="296" y="907"/>
                    </a:lnTo>
                    <a:lnTo>
                      <a:pt x="418" y="895"/>
                    </a:lnTo>
                    <a:lnTo>
                      <a:pt x="593" y="814"/>
                    </a:lnTo>
                    <a:lnTo>
                      <a:pt x="755" y="721"/>
                    </a:lnTo>
                    <a:lnTo>
                      <a:pt x="964" y="431"/>
                    </a:lnTo>
                    <a:lnTo>
                      <a:pt x="982" y="366"/>
                    </a:lnTo>
                    <a:lnTo>
                      <a:pt x="924" y="354"/>
                    </a:lnTo>
                    <a:lnTo>
                      <a:pt x="860" y="413"/>
                    </a:lnTo>
                    <a:lnTo>
                      <a:pt x="819" y="407"/>
                    </a:lnTo>
                    <a:lnTo>
                      <a:pt x="842" y="332"/>
                    </a:lnTo>
                    <a:lnTo>
                      <a:pt x="848" y="302"/>
                    </a:lnTo>
                    <a:lnTo>
                      <a:pt x="924" y="302"/>
                    </a:lnTo>
                    <a:lnTo>
                      <a:pt x="889" y="53"/>
                    </a:lnTo>
                    <a:lnTo>
                      <a:pt x="760" y="0"/>
                    </a:lnTo>
                    <a:lnTo>
                      <a:pt x="540" y="175"/>
                    </a:lnTo>
                    <a:lnTo>
                      <a:pt x="558" y="256"/>
                    </a:lnTo>
                    <a:lnTo>
                      <a:pt x="517" y="285"/>
                    </a:lnTo>
                    <a:lnTo>
                      <a:pt x="395" y="256"/>
                    </a:lnTo>
                    <a:lnTo>
                      <a:pt x="326" y="332"/>
                    </a:lnTo>
                    <a:lnTo>
                      <a:pt x="232" y="378"/>
                    </a:lnTo>
                    <a:lnTo>
                      <a:pt x="179" y="326"/>
                    </a:lnTo>
                    <a:lnTo>
                      <a:pt x="179" y="477"/>
                    </a:lnTo>
                    <a:lnTo>
                      <a:pt x="127" y="541"/>
                    </a:lnTo>
                    <a:lnTo>
                      <a:pt x="64" y="518"/>
                    </a:lnTo>
                    <a:lnTo>
                      <a:pt x="46" y="436"/>
                    </a:lnTo>
                    <a:lnTo>
                      <a:pt x="0" y="50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5" name="Freeform 842">
                <a:extLst>
                  <a:ext uri="{FF2B5EF4-FFF2-40B4-BE49-F238E27FC236}">
                    <a16:creationId xmlns:a16="http://schemas.microsoft.com/office/drawing/2014/main" id="{89CD1CF7-17E1-885F-941A-5B4F6790A918}"/>
                  </a:ext>
                </a:extLst>
              </p:cNvPr>
              <p:cNvSpPr>
                <a:spLocks/>
              </p:cNvSpPr>
              <p:nvPr/>
            </p:nvSpPr>
            <p:spPr bwMode="auto">
              <a:xfrm>
                <a:off x="3228938" y="5002778"/>
                <a:ext cx="33980" cy="32045"/>
              </a:xfrm>
              <a:custGeom>
                <a:avLst/>
                <a:gdLst>
                  <a:gd name="T0" fmla="*/ 104 w 116"/>
                  <a:gd name="T1" fmla="*/ 0 h 111"/>
                  <a:gd name="T2" fmla="*/ 41 w 116"/>
                  <a:gd name="T3" fmla="*/ 0 h 111"/>
                  <a:gd name="T4" fmla="*/ 0 w 116"/>
                  <a:gd name="T5" fmla="*/ 99 h 111"/>
                  <a:gd name="T6" fmla="*/ 47 w 116"/>
                  <a:gd name="T7" fmla="*/ 111 h 111"/>
                  <a:gd name="T8" fmla="*/ 116 w 116"/>
                  <a:gd name="T9" fmla="*/ 52 h 111"/>
                  <a:gd name="T10" fmla="*/ 104 w 116"/>
                  <a:gd name="T11" fmla="*/ 0 h 111"/>
                  <a:gd name="T12" fmla="*/ 0 60000 65536"/>
                  <a:gd name="T13" fmla="*/ 0 60000 65536"/>
                  <a:gd name="T14" fmla="*/ 0 60000 65536"/>
                  <a:gd name="T15" fmla="*/ 0 60000 65536"/>
                  <a:gd name="T16" fmla="*/ 0 60000 65536"/>
                  <a:gd name="T17" fmla="*/ 0 60000 65536"/>
                  <a:gd name="T18" fmla="*/ 0 w 116"/>
                  <a:gd name="T19" fmla="*/ 0 h 111"/>
                  <a:gd name="T20" fmla="*/ 116 w 116"/>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16" h="111">
                    <a:moveTo>
                      <a:pt x="104" y="0"/>
                    </a:moveTo>
                    <a:lnTo>
                      <a:pt x="41" y="0"/>
                    </a:lnTo>
                    <a:lnTo>
                      <a:pt x="0" y="99"/>
                    </a:lnTo>
                    <a:lnTo>
                      <a:pt x="47" y="111"/>
                    </a:lnTo>
                    <a:lnTo>
                      <a:pt x="116" y="52"/>
                    </a:lnTo>
                    <a:lnTo>
                      <a:pt x="10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6" name="Freeform 843">
                <a:extLst>
                  <a:ext uri="{FF2B5EF4-FFF2-40B4-BE49-F238E27FC236}">
                    <a16:creationId xmlns:a16="http://schemas.microsoft.com/office/drawing/2014/main" id="{E906D345-9B30-D96F-A8B2-DCC3A9C742C4}"/>
                  </a:ext>
                </a:extLst>
              </p:cNvPr>
              <p:cNvSpPr>
                <a:spLocks/>
              </p:cNvSpPr>
              <p:nvPr/>
            </p:nvSpPr>
            <p:spPr bwMode="auto">
              <a:xfrm>
                <a:off x="3174047" y="5052301"/>
                <a:ext cx="36594" cy="40784"/>
              </a:xfrm>
              <a:custGeom>
                <a:avLst/>
                <a:gdLst>
                  <a:gd name="T0" fmla="*/ 98 w 133"/>
                  <a:gd name="T1" fmla="*/ 0 h 145"/>
                  <a:gd name="T2" fmla="*/ 17 w 133"/>
                  <a:gd name="T3" fmla="*/ 23 h 145"/>
                  <a:gd name="T4" fmla="*/ 0 w 133"/>
                  <a:gd name="T5" fmla="*/ 81 h 145"/>
                  <a:gd name="T6" fmla="*/ 28 w 133"/>
                  <a:gd name="T7" fmla="*/ 145 h 145"/>
                  <a:gd name="T8" fmla="*/ 81 w 133"/>
                  <a:gd name="T9" fmla="*/ 145 h 145"/>
                  <a:gd name="T10" fmla="*/ 133 w 133"/>
                  <a:gd name="T11" fmla="*/ 70 h 145"/>
                  <a:gd name="T12" fmla="*/ 133 w 133"/>
                  <a:gd name="T13" fmla="*/ 40 h 145"/>
                  <a:gd name="T14" fmla="*/ 128 w 133"/>
                  <a:gd name="T15" fmla="*/ 17 h 145"/>
                  <a:gd name="T16" fmla="*/ 98 w 133"/>
                  <a:gd name="T17" fmla="*/ 0 h 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
                  <a:gd name="T28" fmla="*/ 0 h 145"/>
                  <a:gd name="T29" fmla="*/ 133 w 133"/>
                  <a:gd name="T30" fmla="*/ 145 h 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 h="145">
                    <a:moveTo>
                      <a:pt x="98" y="0"/>
                    </a:moveTo>
                    <a:lnTo>
                      <a:pt x="17" y="23"/>
                    </a:lnTo>
                    <a:lnTo>
                      <a:pt x="0" y="81"/>
                    </a:lnTo>
                    <a:lnTo>
                      <a:pt x="28" y="145"/>
                    </a:lnTo>
                    <a:lnTo>
                      <a:pt x="81" y="145"/>
                    </a:lnTo>
                    <a:lnTo>
                      <a:pt x="133" y="70"/>
                    </a:lnTo>
                    <a:lnTo>
                      <a:pt x="133" y="40"/>
                    </a:lnTo>
                    <a:lnTo>
                      <a:pt x="128" y="17"/>
                    </a:lnTo>
                    <a:lnTo>
                      <a:pt x="9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7" name="Freeform 844">
                <a:extLst>
                  <a:ext uri="{FF2B5EF4-FFF2-40B4-BE49-F238E27FC236}">
                    <a16:creationId xmlns:a16="http://schemas.microsoft.com/office/drawing/2014/main" id="{D7BDC9F4-4328-2709-284E-D2DD407FBD48}"/>
                  </a:ext>
                </a:extLst>
              </p:cNvPr>
              <p:cNvSpPr>
                <a:spLocks/>
              </p:cNvSpPr>
              <p:nvPr/>
            </p:nvSpPr>
            <p:spPr bwMode="auto">
              <a:xfrm>
                <a:off x="2708782" y="3324805"/>
                <a:ext cx="7842" cy="14566"/>
              </a:xfrm>
              <a:custGeom>
                <a:avLst/>
                <a:gdLst>
                  <a:gd name="T0" fmla="*/ 12 w 24"/>
                  <a:gd name="T1" fmla="*/ 0 h 58"/>
                  <a:gd name="T2" fmla="*/ 24 w 24"/>
                  <a:gd name="T3" fmla="*/ 35 h 58"/>
                  <a:gd name="T4" fmla="*/ 6 w 24"/>
                  <a:gd name="T5" fmla="*/ 58 h 58"/>
                  <a:gd name="T6" fmla="*/ 6 w 24"/>
                  <a:gd name="T7" fmla="*/ 52 h 58"/>
                  <a:gd name="T8" fmla="*/ 6 w 24"/>
                  <a:gd name="T9" fmla="*/ 40 h 58"/>
                  <a:gd name="T10" fmla="*/ 0 w 24"/>
                  <a:gd name="T11" fmla="*/ 12 h 58"/>
                  <a:gd name="T12" fmla="*/ 12 w 24"/>
                  <a:gd name="T13" fmla="*/ 0 h 58"/>
                  <a:gd name="T14" fmla="*/ 0 60000 65536"/>
                  <a:gd name="T15" fmla="*/ 0 60000 65536"/>
                  <a:gd name="T16" fmla="*/ 0 60000 65536"/>
                  <a:gd name="T17" fmla="*/ 0 60000 65536"/>
                  <a:gd name="T18" fmla="*/ 0 60000 65536"/>
                  <a:gd name="T19" fmla="*/ 0 60000 65536"/>
                  <a:gd name="T20" fmla="*/ 0 60000 65536"/>
                  <a:gd name="T21" fmla="*/ 0 w 24"/>
                  <a:gd name="T22" fmla="*/ 0 h 58"/>
                  <a:gd name="T23" fmla="*/ 24 w 24"/>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58">
                    <a:moveTo>
                      <a:pt x="12" y="0"/>
                    </a:moveTo>
                    <a:lnTo>
                      <a:pt x="24" y="35"/>
                    </a:lnTo>
                    <a:lnTo>
                      <a:pt x="6" y="58"/>
                    </a:lnTo>
                    <a:lnTo>
                      <a:pt x="6" y="52"/>
                    </a:lnTo>
                    <a:lnTo>
                      <a:pt x="6" y="40"/>
                    </a:lnTo>
                    <a:lnTo>
                      <a:pt x="0" y="12"/>
                    </a:lnTo>
                    <a:lnTo>
                      <a:pt x="1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8" name="Freeform 845">
                <a:extLst>
                  <a:ext uri="{FF2B5EF4-FFF2-40B4-BE49-F238E27FC236}">
                    <a16:creationId xmlns:a16="http://schemas.microsoft.com/office/drawing/2014/main" id="{4BD1578E-39A0-2771-56CC-BA17E7EED4CE}"/>
                  </a:ext>
                </a:extLst>
              </p:cNvPr>
              <p:cNvSpPr>
                <a:spLocks/>
              </p:cNvSpPr>
              <p:nvPr/>
            </p:nvSpPr>
            <p:spPr bwMode="auto">
              <a:xfrm>
                <a:off x="2698327" y="3327718"/>
                <a:ext cx="5228" cy="8739"/>
              </a:xfrm>
              <a:custGeom>
                <a:avLst/>
                <a:gdLst>
                  <a:gd name="T0" fmla="*/ 6 w 18"/>
                  <a:gd name="T1" fmla="*/ 0 h 35"/>
                  <a:gd name="T2" fmla="*/ 0 w 18"/>
                  <a:gd name="T3" fmla="*/ 24 h 35"/>
                  <a:gd name="T4" fmla="*/ 11 w 18"/>
                  <a:gd name="T5" fmla="*/ 35 h 35"/>
                  <a:gd name="T6" fmla="*/ 18 w 18"/>
                  <a:gd name="T7" fmla="*/ 18 h 35"/>
                  <a:gd name="T8" fmla="*/ 18 w 18"/>
                  <a:gd name="T9" fmla="*/ 7 h 35"/>
                  <a:gd name="T10" fmla="*/ 6 w 18"/>
                  <a:gd name="T11" fmla="*/ 0 h 35"/>
                  <a:gd name="T12" fmla="*/ 0 60000 65536"/>
                  <a:gd name="T13" fmla="*/ 0 60000 65536"/>
                  <a:gd name="T14" fmla="*/ 0 60000 65536"/>
                  <a:gd name="T15" fmla="*/ 0 60000 65536"/>
                  <a:gd name="T16" fmla="*/ 0 60000 65536"/>
                  <a:gd name="T17" fmla="*/ 0 60000 65536"/>
                  <a:gd name="T18" fmla="*/ 0 w 18"/>
                  <a:gd name="T19" fmla="*/ 0 h 35"/>
                  <a:gd name="T20" fmla="*/ 18 w 18"/>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18" h="35">
                    <a:moveTo>
                      <a:pt x="6" y="0"/>
                    </a:moveTo>
                    <a:lnTo>
                      <a:pt x="0" y="24"/>
                    </a:lnTo>
                    <a:lnTo>
                      <a:pt x="11" y="35"/>
                    </a:lnTo>
                    <a:lnTo>
                      <a:pt x="18" y="18"/>
                    </a:lnTo>
                    <a:lnTo>
                      <a:pt x="18" y="7"/>
                    </a:lnTo>
                    <a:lnTo>
                      <a:pt x="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39" name="Freeform 846">
                <a:extLst>
                  <a:ext uri="{FF2B5EF4-FFF2-40B4-BE49-F238E27FC236}">
                    <a16:creationId xmlns:a16="http://schemas.microsoft.com/office/drawing/2014/main" id="{F130842F-A07D-1BEC-FAA1-98114D309563}"/>
                  </a:ext>
                </a:extLst>
              </p:cNvPr>
              <p:cNvSpPr>
                <a:spLocks/>
              </p:cNvSpPr>
              <p:nvPr/>
            </p:nvSpPr>
            <p:spPr bwMode="auto">
              <a:xfrm>
                <a:off x="2700941" y="3307326"/>
                <a:ext cx="15683" cy="11653"/>
              </a:xfrm>
              <a:custGeom>
                <a:avLst/>
                <a:gdLst>
                  <a:gd name="T0" fmla="*/ 7 w 53"/>
                  <a:gd name="T1" fmla="*/ 18 h 47"/>
                  <a:gd name="T2" fmla="*/ 0 w 53"/>
                  <a:gd name="T3" fmla="*/ 30 h 47"/>
                  <a:gd name="T4" fmla="*/ 18 w 53"/>
                  <a:gd name="T5" fmla="*/ 47 h 47"/>
                  <a:gd name="T6" fmla="*/ 42 w 53"/>
                  <a:gd name="T7" fmla="*/ 41 h 47"/>
                  <a:gd name="T8" fmla="*/ 53 w 53"/>
                  <a:gd name="T9" fmla="*/ 18 h 47"/>
                  <a:gd name="T10" fmla="*/ 30 w 53"/>
                  <a:gd name="T11" fmla="*/ 0 h 47"/>
                  <a:gd name="T12" fmla="*/ 7 w 53"/>
                  <a:gd name="T13" fmla="*/ 0 h 47"/>
                  <a:gd name="T14" fmla="*/ 7 w 53"/>
                  <a:gd name="T15" fmla="*/ 18 h 47"/>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47"/>
                  <a:gd name="T26" fmla="*/ 53 w 53"/>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47">
                    <a:moveTo>
                      <a:pt x="7" y="18"/>
                    </a:moveTo>
                    <a:lnTo>
                      <a:pt x="0" y="30"/>
                    </a:lnTo>
                    <a:lnTo>
                      <a:pt x="18" y="47"/>
                    </a:lnTo>
                    <a:lnTo>
                      <a:pt x="42" y="41"/>
                    </a:lnTo>
                    <a:lnTo>
                      <a:pt x="53" y="18"/>
                    </a:lnTo>
                    <a:lnTo>
                      <a:pt x="30" y="0"/>
                    </a:lnTo>
                    <a:lnTo>
                      <a:pt x="7" y="0"/>
                    </a:lnTo>
                    <a:lnTo>
                      <a:pt x="7"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0" name="Freeform 847">
                <a:extLst>
                  <a:ext uri="{FF2B5EF4-FFF2-40B4-BE49-F238E27FC236}">
                    <a16:creationId xmlns:a16="http://schemas.microsoft.com/office/drawing/2014/main" id="{4A4F1CBC-ADE1-76CF-C1EE-68B241403897}"/>
                  </a:ext>
                </a:extLst>
              </p:cNvPr>
              <p:cNvSpPr>
                <a:spLocks/>
              </p:cNvSpPr>
              <p:nvPr/>
            </p:nvSpPr>
            <p:spPr bwMode="auto">
              <a:xfrm>
                <a:off x="2753218" y="3301500"/>
                <a:ext cx="10455" cy="5826"/>
              </a:xfrm>
              <a:custGeom>
                <a:avLst/>
                <a:gdLst>
                  <a:gd name="T0" fmla="*/ 11 w 28"/>
                  <a:gd name="T1" fmla="*/ 6 h 23"/>
                  <a:gd name="T2" fmla="*/ 0 w 28"/>
                  <a:gd name="T3" fmla="*/ 18 h 23"/>
                  <a:gd name="T4" fmla="*/ 11 w 28"/>
                  <a:gd name="T5" fmla="*/ 23 h 23"/>
                  <a:gd name="T6" fmla="*/ 28 w 28"/>
                  <a:gd name="T7" fmla="*/ 23 h 23"/>
                  <a:gd name="T8" fmla="*/ 23 w 28"/>
                  <a:gd name="T9" fmla="*/ 6 h 23"/>
                  <a:gd name="T10" fmla="*/ 17 w 28"/>
                  <a:gd name="T11" fmla="*/ 0 h 23"/>
                  <a:gd name="T12" fmla="*/ 11 w 28"/>
                  <a:gd name="T13" fmla="*/ 6 h 23"/>
                  <a:gd name="T14" fmla="*/ 0 60000 65536"/>
                  <a:gd name="T15" fmla="*/ 0 60000 65536"/>
                  <a:gd name="T16" fmla="*/ 0 60000 65536"/>
                  <a:gd name="T17" fmla="*/ 0 60000 65536"/>
                  <a:gd name="T18" fmla="*/ 0 60000 65536"/>
                  <a:gd name="T19" fmla="*/ 0 60000 65536"/>
                  <a:gd name="T20" fmla="*/ 0 60000 65536"/>
                  <a:gd name="T21" fmla="*/ 0 w 28"/>
                  <a:gd name="T22" fmla="*/ 0 h 23"/>
                  <a:gd name="T23" fmla="*/ 28 w 2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3">
                    <a:moveTo>
                      <a:pt x="11" y="6"/>
                    </a:moveTo>
                    <a:lnTo>
                      <a:pt x="0" y="18"/>
                    </a:lnTo>
                    <a:lnTo>
                      <a:pt x="11" y="23"/>
                    </a:lnTo>
                    <a:lnTo>
                      <a:pt x="28" y="23"/>
                    </a:lnTo>
                    <a:lnTo>
                      <a:pt x="23" y="6"/>
                    </a:lnTo>
                    <a:lnTo>
                      <a:pt x="17" y="0"/>
                    </a:lnTo>
                    <a:lnTo>
                      <a:pt x="11" y="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1" name="Freeform 848">
                <a:extLst>
                  <a:ext uri="{FF2B5EF4-FFF2-40B4-BE49-F238E27FC236}">
                    <a16:creationId xmlns:a16="http://schemas.microsoft.com/office/drawing/2014/main" id="{9EEBA028-3DB6-251C-31A0-F58F53067A95}"/>
                  </a:ext>
                </a:extLst>
              </p:cNvPr>
              <p:cNvSpPr>
                <a:spLocks/>
              </p:cNvSpPr>
              <p:nvPr/>
            </p:nvSpPr>
            <p:spPr bwMode="auto">
              <a:xfrm>
                <a:off x="2685258" y="3380155"/>
                <a:ext cx="33980" cy="34958"/>
              </a:xfrm>
              <a:custGeom>
                <a:avLst/>
                <a:gdLst>
                  <a:gd name="T0" fmla="*/ 53 w 123"/>
                  <a:gd name="T1" fmla="*/ 0 h 127"/>
                  <a:gd name="T2" fmla="*/ 12 w 123"/>
                  <a:gd name="T3" fmla="*/ 35 h 127"/>
                  <a:gd name="T4" fmla="*/ 0 w 123"/>
                  <a:gd name="T5" fmla="*/ 80 h 127"/>
                  <a:gd name="T6" fmla="*/ 12 w 123"/>
                  <a:gd name="T7" fmla="*/ 104 h 127"/>
                  <a:gd name="T8" fmla="*/ 30 w 123"/>
                  <a:gd name="T9" fmla="*/ 98 h 127"/>
                  <a:gd name="T10" fmla="*/ 82 w 123"/>
                  <a:gd name="T11" fmla="*/ 127 h 127"/>
                  <a:gd name="T12" fmla="*/ 88 w 123"/>
                  <a:gd name="T13" fmla="*/ 122 h 127"/>
                  <a:gd name="T14" fmla="*/ 123 w 123"/>
                  <a:gd name="T15" fmla="*/ 80 h 127"/>
                  <a:gd name="T16" fmla="*/ 111 w 123"/>
                  <a:gd name="T17" fmla="*/ 23 h 127"/>
                  <a:gd name="T18" fmla="*/ 70 w 123"/>
                  <a:gd name="T19" fmla="*/ 11 h 127"/>
                  <a:gd name="T20" fmla="*/ 53 w 123"/>
                  <a:gd name="T21" fmla="*/ 0 h 1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3"/>
                  <a:gd name="T34" fmla="*/ 0 h 127"/>
                  <a:gd name="T35" fmla="*/ 123 w 123"/>
                  <a:gd name="T36" fmla="*/ 127 h 1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3" h="127">
                    <a:moveTo>
                      <a:pt x="53" y="0"/>
                    </a:moveTo>
                    <a:lnTo>
                      <a:pt x="12" y="35"/>
                    </a:lnTo>
                    <a:lnTo>
                      <a:pt x="0" y="80"/>
                    </a:lnTo>
                    <a:lnTo>
                      <a:pt x="12" y="104"/>
                    </a:lnTo>
                    <a:lnTo>
                      <a:pt x="30" y="98"/>
                    </a:lnTo>
                    <a:lnTo>
                      <a:pt x="82" y="127"/>
                    </a:lnTo>
                    <a:lnTo>
                      <a:pt x="88" y="122"/>
                    </a:lnTo>
                    <a:lnTo>
                      <a:pt x="123" y="80"/>
                    </a:lnTo>
                    <a:lnTo>
                      <a:pt x="111" y="23"/>
                    </a:lnTo>
                    <a:lnTo>
                      <a:pt x="70" y="11"/>
                    </a:lnTo>
                    <a:lnTo>
                      <a:pt x="5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2" name="Freeform 849">
                <a:extLst>
                  <a:ext uri="{FF2B5EF4-FFF2-40B4-BE49-F238E27FC236}">
                    <a16:creationId xmlns:a16="http://schemas.microsoft.com/office/drawing/2014/main" id="{14BEC33D-1878-FAA9-D740-0E38459012AE}"/>
                  </a:ext>
                </a:extLst>
              </p:cNvPr>
              <p:cNvSpPr>
                <a:spLocks/>
              </p:cNvSpPr>
              <p:nvPr/>
            </p:nvSpPr>
            <p:spPr bwMode="auto">
              <a:xfrm>
                <a:off x="2643436" y="3377241"/>
                <a:ext cx="67960" cy="81568"/>
              </a:xfrm>
              <a:custGeom>
                <a:avLst/>
                <a:gdLst>
                  <a:gd name="T0" fmla="*/ 198 w 233"/>
                  <a:gd name="T1" fmla="*/ 18 h 308"/>
                  <a:gd name="T2" fmla="*/ 192 w 233"/>
                  <a:gd name="T3" fmla="*/ 0 h 308"/>
                  <a:gd name="T4" fmla="*/ 157 w 233"/>
                  <a:gd name="T5" fmla="*/ 29 h 308"/>
                  <a:gd name="T6" fmla="*/ 123 w 233"/>
                  <a:gd name="T7" fmla="*/ 35 h 308"/>
                  <a:gd name="T8" fmla="*/ 88 w 233"/>
                  <a:gd name="T9" fmla="*/ 46 h 308"/>
                  <a:gd name="T10" fmla="*/ 116 w 233"/>
                  <a:gd name="T11" fmla="*/ 81 h 308"/>
                  <a:gd name="T12" fmla="*/ 70 w 233"/>
                  <a:gd name="T13" fmla="*/ 70 h 308"/>
                  <a:gd name="T14" fmla="*/ 53 w 233"/>
                  <a:gd name="T15" fmla="*/ 87 h 308"/>
                  <a:gd name="T16" fmla="*/ 64 w 233"/>
                  <a:gd name="T17" fmla="*/ 133 h 308"/>
                  <a:gd name="T18" fmla="*/ 41 w 233"/>
                  <a:gd name="T19" fmla="*/ 140 h 308"/>
                  <a:gd name="T20" fmla="*/ 41 w 233"/>
                  <a:gd name="T21" fmla="*/ 151 h 308"/>
                  <a:gd name="T22" fmla="*/ 64 w 233"/>
                  <a:gd name="T23" fmla="*/ 180 h 308"/>
                  <a:gd name="T24" fmla="*/ 0 w 233"/>
                  <a:gd name="T25" fmla="*/ 244 h 308"/>
                  <a:gd name="T26" fmla="*/ 46 w 233"/>
                  <a:gd name="T27" fmla="*/ 290 h 308"/>
                  <a:gd name="T28" fmla="*/ 116 w 233"/>
                  <a:gd name="T29" fmla="*/ 308 h 308"/>
                  <a:gd name="T30" fmla="*/ 163 w 233"/>
                  <a:gd name="T31" fmla="*/ 255 h 308"/>
                  <a:gd name="T32" fmla="*/ 198 w 233"/>
                  <a:gd name="T33" fmla="*/ 297 h 308"/>
                  <a:gd name="T34" fmla="*/ 221 w 233"/>
                  <a:gd name="T35" fmla="*/ 273 h 308"/>
                  <a:gd name="T36" fmla="*/ 210 w 233"/>
                  <a:gd name="T37" fmla="*/ 209 h 308"/>
                  <a:gd name="T38" fmla="*/ 227 w 233"/>
                  <a:gd name="T39" fmla="*/ 186 h 308"/>
                  <a:gd name="T40" fmla="*/ 233 w 233"/>
                  <a:gd name="T41" fmla="*/ 140 h 308"/>
                  <a:gd name="T42" fmla="*/ 227 w 233"/>
                  <a:gd name="T43" fmla="*/ 145 h 308"/>
                  <a:gd name="T44" fmla="*/ 175 w 233"/>
                  <a:gd name="T45" fmla="*/ 116 h 308"/>
                  <a:gd name="T46" fmla="*/ 157 w 233"/>
                  <a:gd name="T47" fmla="*/ 122 h 308"/>
                  <a:gd name="T48" fmla="*/ 145 w 233"/>
                  <a:gd name="T49" fmla="*/ 98 h 308"/>
                  <a:gd name="T50" fmla="*/ 157 w 233"/>
                  <a:gd name="T51" fmla="*/ 53 h 308"/>
                  <a:gd name="T52" fmla="*/ 198 w 233"/>
                  <a:gd name="T53" fmla="*/ 18 h 3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3"/>
                  <a:gd name="T82" fmla="*/ 0 h 308"/>
                  <a:gd name="T83" fmla="*/ 233 w 233"/>
                  <a:gd name="T84" fmla="*/ 308 h 3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3" h="308">
                    <a:moveTo>
                      <a:pt x="198" y="18"/>
                    </a:moveTo>
                    <a:lnTo>
                      <a:pt x="192" y="0"/>
                    </a:lnTo>
                    <a:lnTo>
                      <a:pt x="157" y="29"/>
                    </a:lnTo>
                    <a:lnTo>
                      <a:pt x="123" y="35"/>
                    </a:lnTo>
                    <a:lnTo>
                      <a:pt x="88" y="46"/>
                    </a:lnTo>
                    <a:lnTo>
                      <a:pt x="116" y="81"/>
                    </a:lnTo>
                    <a:lnTo>
                      <a:pt x="70" y="70"/>
                    </a:lnTo>
                    <a:lnTo>
                      <a:pt x="53" y="87"/>
                    </a:lnTo>
                    <a:lnTo>
                      <a:pt x="64" y="133"/>
                    </a:lnTo>
                    <a:lnTo>
                      <a:pt x="41" y="140"/>
                    </a:lnTo>
                    <a:lnTo>
                      <a:pt x="41" y="151"/>
                    </a:lnTo>
                    <a:lnTo>
                      <a:pt x="64" y="180"/>
                    </a:lnTo>
                    <a:lnTo>
                      <a:pt x="0" y="244"/>
                    </a:lnTo>
                    <a:lnTo>
                      <a:pt x="46" y="290"/>
                    </a:lnTo>
                    <a:lnTo>
                      <a:pt x="116" y="308"/>
                    </a:lnTo>
                    <a:lnTo>
                      <a:pt x="163" y="255"/>
                    </a:lnTo>
                    <a:lnTo>
                      <a:pt x="198" y="297"/>
                    </a:lnTo>
                    <a:lnTo>
                      <a:pt x="221" y="273"/>
                    </a:lnTo>
                    <a:lnTo>
                      <a:pt x="210" y="209"/>
                    </a:lnTo>
                    <a:lnTo>
                      <a:pt x="227" y="186"/>
                    </a:lnTo>
                    <a:lnTo>
                      <a:pt x="233" y="140"/>
                    </a:lnTo>
                    <a:lnTo>
                      <a:pt x="227" y="145"/>
                    </a:lnTo>
                    <a:lnTo>
                      <a:pt x="175" y="116"/>
                    </a:lnTo>
                    <a:lnTo>
                      <a:pt x="157" y="122"/>
                    </a:lnTo>
                    <a:lnTo>
                      <a:pt x="145" y="98"/>
                    </a:lnTo>
                    <a:lnTo>
                      <a:pt x="157" y="53"/>
                    </a:lnTo>
                    <a:lnTo>
                      <a:pt x="198"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3" name="Freeform 850">
                <a:extLst>
                  <a:ext uri="{FF2B5EF4-FFF2-40B4-BE49-F238E27FC236}">
                    <a16:creationId xmlns:a16="http://schemas.microsoft.com/office/drawing/2014/main" id="{64591DE1-779C-A4CC-0F6F-3E1A67985DED}"/>
                  </a:ext>
                </a:extLst>
              </p:cNvPr>
              <p:cNvSpPr>
                <a:spLocks/>
              </p:cNvSpPr>
              <p:nvPr/>
            </p:nvSpPr>
            <p:spPr bwMode="auto">
              <a:xfrm>
                <a:off x="2719238" y="3426765"/>
                <a:ext cx="33980" cy="43697"/>
              </a:xfrm>
              <a:custGeom>
                <a:avLst/>
                <a:gdLst>
                  <a:gd name="T0" fmla="*/ 98 w 122"/>
                  <a:gd name="T1" fmla="*/ 6 h 163"/>
                  <a:gd name="T2" fmla="*/ 122 w 122"/>
                  <a:gd name="T3" fmla="*/ 46 h 163"/>
                  <a:gd name="T4" fmla="*/ 98 w 122"/>
                  <a:gd name="T5" fmla="*/ 52 h 163"/>
                  <a:gd name="T6" fmla="*/ 110 w 122"/>
                  <a:gd name="T7" fmla="*/ 76 h 163"/>
                  <a:gd name="T8" fmla="*/ 93 w 122"/>
                  <a:gd name="T9" fmla="*/ 111 h 163"/>
                  <a:gd name="T10" fmla="*/ 98 w 122"/>
                  <a:gd name="T11" fmla="*/ 122 h 163"/>
                  <a:gd name="T12" fmla="*/ 63 w 122"/>
                  <a:gd name="T13" fmla="*/ 163 h 163"/>
                  <a:gd name="T14" fmla="*/ 0 w 122"/>
                  <a:gd name="T15" fmla="*/ 146 h 163"/>
                  <a:gd name="T16" fmla="*/ 6 w 122"/>
                  <a:gd name="T17" fmla="*/ 104 h 163"/>
                  <a:gd name="T18" fmla="*/ 35 w 122"/>
                  <a:gd name="T19" fmla="*/ 99 h 163"/>
                  <a:gd name="T20" fmla="*/ 40 w 122"/>
                  <a:gd name="T21" fmla="*/ 34 h 163"/>
                  <a:gd name="T22" fmla="*/ 35 w 122"/>
                  <a:gd name="T23" fmla="*/ 6 h 163"/>
                  <a:gd name="T24" fmla="*/ 46 w 122"/>
                  <a:gd name="T25" fmla="*/ 0 h 163"/>
                  <a:gd name="T26" fmla="*/ 70 w 122"/>
                  <a:gd name="T27" fmla="*/ 12 h 163"/>
                  <a:gd name="T28" fmla="*/ 98 w 122"/>
                  <a:gd name="T29" fmla="*/ 6 h 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163"/>
                  <a:gd name="T47" fmla="*/ 122 w 122"/>
                  <a:gd name="T48" fmla="*/ 163 h 1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163">
                    <a:moveTo>
                      <a:pt x="98" y="6"/>
                    </a:moveTo>
                    <a:lnTo>
                      <a:pt x="122" y="46"/>
                    </a:lnTo>
                    <a:lnTo>
                      <a:pt x="98" y="52"/>
                    </a:lnTo>
                    <a:lnTo>
                      <a:pt x="110" y="76"/>
                    </a:lnTo>
                    <a:lnTo>
                      <a:pt x="93" y="111"/>
                    </a:lnTo>
                    <a:lnTo>
                      <a:pt x="98" y="122"/>
                    </a:lnTo>
                    <a:lnTo>
                      <a:pt x="63" y="163"/>
                    </a:lnTo>
                    <a:lnTo>
                      <a:pt x="0" y="146"/>
                    </a:lnTo>
                    <a:lnTo>
                      <a:pt x="6" y="104"/>
                    </a:lnTo>
                    <a:lnTo>
                      <a:pt x="35" y="99"/>
                    </a:lnTo>
                    <a:lnTo>
                      <a:pt x="40" y="34"/>
                    </a:lnTo>
                    <a:lnTo>
                      <a:pt x="35" y="6"/>
                    </a:lnTo>
                    <a:lnTo>
                      <a:pt x="46" y="0"/>
                    </a:lnTo>
                    <a:lnTo>
                      <a:pt x="70" y="12"/>
                    </a:lnTo>
                    <a:lnTo>
                      <a:pt x="98" y="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4" name="Freeform 851">
                <a:extLst>
                  <a:ext uri="{FF2B5EF4-FFF2-40B4-BE49-F238E27FC236}">
                    <a16:creationId xmlns:a16="http://schemas.microsoft.com/office/drawing/2014/main" id="{59222EBF-7A6C-C37C-1D77-9FFD69929D4E}"/>
                  </a:ext>
                </a:extLst>
              </p:cNvPr>
              <p:cNvSpPr>
                <a:spLocks/>
              </p:cNvSpPr>
              <p:nvPr/>
            </p:nvSpPr>
            <p:spPr bwMode="auto">
              <a:xfrm>
                <a:off x="2708782" y="3383068"/>
                <a:ext cx="101940" cy="113613"/>
              </a:xfrm>
              <a:custGeom>
                <a:avLst/>
                <a:gdLst>
                  <a:gd name="T0" fmla="*/ 128 w 360"/>
                  <a:gd name="T1" fmla="*/ 116 h 413"/>
                  <a:gd name="T2" fmla="*/ 157 w 360"/>
                  <a:gd name="T3" fmla="*/ 104 h 413"/>
                  <a:gd name="T4" fmla="*/ 163 w 360"/>
                  <a:gd name="T5" fmla="*/ 69 h 413"/>
                  <a:gd name="T6" fmla="*/ 203 w 360"/>
                  <a:gd name="T7" fmla="*/ 29 h 413"/>
                  <a:gd name="T8" fmla="*/ 208 w 360"/>
                  <a:gd name="T9" fmla="*/ 6 h 413"/>
                  <a:gd name="T10" fmla="*/ 215 w 360"/>
                  <a:gd name="T11" fmla="*/ 0 h 413"/>
                  <a:gd name="T12" fmla="*/ 226 w 360"/>
                  <a:gd name="T13" fmla="*/ 24 h 413"/>
                  <a:gd name="T14" fmla="*/ 215 w 360"/>
                  <a:gd name="T15" fmla="*/ 69 h 413"/>
                  <a:gd name="T16" fmla="*/ 243 w 360"/>
                  <a:gd name="T17" fmla="*/ 69 h 413"/>
                  <a:gd name="T18" fmla="*/ 267 w 360"/>
                  <a:gd name="T19" fmla="*/ 93 h 413"/>
                  <a:gd name="T20" fmla="*/ 261 w 360"/>
                  <a:gd name="T21" fmla="*/ 139 h 413"/>
                  <a:gd name="T22" fmla="*/ 278 w 360"/>
                  <a:gd name="T23" fmla="*/ 191 h 413"/>
                  <a:gd name="T24" fmla="*/ 313 w 360"/>
                  <a:gd name="T25" fmla="*/ 198 h 413"/>
                  <a:gd name="T26" fmla="*/ 360 w 360"/>
                  <a:gd name="T27" fmla="*/ 256 h 413"/>
                  <a:gd name="T28" fmla="*/ 348 w 360"/>
                  <a:gd name="T29" fmla="*/ 296 h 413"/>
                  <a:gd name="T30" fmla="*/ 296 w 360"/>
                  <a:gd name="T31" fmla="*/ 325 h 413"/>
                  <a:gd name="T32" fmla="*/ 337 w 360"/>
                  <a:gd name="T33" fmla="*/ 366 h 413"/>
                  <a:gd name="T34" fmla="*/ 313 w 360"/>
                  <a:gd name="T35" fmla="*/ 383 h 413"/>
                  <a:gd name="T36" fmla="*/ 267 w 360"/>
                  <a:gd name="T37" fmla="*/ 390 h 413"/>
                  <a:gd name="T38" fmla="*/ 250 w 360"/>
                  <a:gd name="T39" fmla="*/ 383 h 413"/>
                  <a:gd name="T40" fmla="*/ 232 w 360"/>
                  <a:gd name="T41" fmla="*/ 395 h 413"/>
                  <a:gd name="T42" fmla="*/ 163 w 360"/>
                  <a:gd name="T43" fmla="*/ 401 h 413"/>
                  <a:gd name="T44" fmla="*/ 133 w 360"/>
                  <a:gd name="T45" fmla="*/ 383 h 413"/>
                  <a:gd name="T46" fmla="*/ 58 w 360"/>
                  <a:gd name="T47" fmla="*/ 413 h 413"/>
                  <a:gd name="T48" fmla="*/ 6 w 360"/>
                  <a:gd name="T49" fmla="*/ 395 h 413"/>
                  <a:gd name="T50" fmla="*/ 0 w 360"/>
                  <a:gd name="T51" fmla="*/ 383 h 413"/>
                  <a:gd name="T52" fmla="*/ 29 w 360"/>
                  <a:gd name="T53" fmla="*/ 378 h 413"/>
                  <a:gd name="T54" fmla="*/ 53 w 360"/>
                  <a:gd name="T55" fmla="*/ 337 h 413"/>
                  <a:gd name="T56" fmla="*/ 98 w 360"/>
                  <a:gd name="T57" fmla="*/ 320 h 413"/>
                  <a:gd name="T58" fmla="*/ 128 w 360"/>
                  <a:gd name="T59" fmla="*/ 279 h 413"/>
                  <a:gd name="T60" fmla="*/ 128 w 360"/>
                  <a:gd name="T61" fmla="*/ 268 h 413"/>
                  <a:gd name="T62" fmla="*/ 145 w 360"/>
                  <a:gd name="T63" fmla="*/ 233 h 413"/>
                  <a:gd name="T64" fmla="*/ 140 w 360"/>
                  <a:gd name="T65" fmla="*/ 203 h 413"/>
                  <a:gd name="T66" fmla="*/ 157 w 360"/>
                  <a:gd name="T67" fmla="*/ 198 h 413"/>
                  <a:gd name="T68" fmla="*/ 133 w 360"/>
                  <a:gd name="T69" fmla="*/ 163 h 413"/>
                  <a:gd name="T70" fmla="*/ 128 w 360"/>
                  <a:gd name="T71" fmla="*/ 116 h 4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0"/>
                  <a:gd name="T109" fmla="*/ 0 h 413"/>
                  <a:gd name="T110" fmla="*/ 360 w 360"/>
                  <a:gd name="T111" fmla="*/ 413 h 4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0" h="413">
                    <a:moveTo>
                      <a:pt x="128" y="116"/>
                    </a:moveTo>
                    <a:lnTo>
                      <a:pt x="157" y="104"/>
                    </a:lnTo>
                    <a:lnTo>
                      <a:pt x="163" y="69"/>
                    </a:lnTo>
                    <a:lnTo>
                      <a:pt x="203" y="29"/>
                    </a:lnTo>
                    <a:lnTo>
                      <a:pt x="208" y="6"/>
                    </a:lnTo>
                    <a:lnTo>
                      <a:pt x="215" y="0"/>
                    </a:lnTo>
                    <a:lnTo>
                      <a:pt x="226" y="24"/>
                    </a:lnTo>
                    <a:lnTo>
                      <a:pt x="215" y="69"/>
                    </a:lnTo>
                    <a:lnTo>
                      <a:pt x="243" y="69"/>
                    </a:lnTo>
                    <a:lnTo>
                      <a:pt x="267" y="93"/>
                    </a:lnTo>
                    <a:lnTo>
                      <a:pt x="261" y="139"/>
                    </a:lnTo>
                    <a:lnTo>
                      <a:pt x="278" y="191"/>
                    </a:lnTo>
                    <a:lnTo>
                      <a:pt x="313" y="198"/>
                    </a:lnTo>
                    <a:lnTo>
                      <a:pt x="360" y="256"/>
                    </a:lnTo>
                    <a:lnTo>
                      <a:pt x="348" y="296"/>
                    </a:lnTo>
                    <a:lnTo>
                      <a:pt x="296" y="325"/>
                    </a:lnTo>
                    <a:lnTo>
                      <a:pt x="337" y="366"/>
                    </a:lnTo>
                    <a:lnTo>
                      <a:pt x="313" y="383"/>
                    </a:lnTo>
                    <a:lnTo>
                      <a:pt x="267" y="390"/>
                    </a:lnTo>
                    <a:lnTo>
                      <a:pt x="250" y="383"/>
                    </a:lnTo>
                    <a:lnTo>
                      <a:pt x="232" y="395"/>
                    </a:lnTo>
                    <a:lnTo>
                      <a:pt x="163" y="401"/>
                    </a:lnTo>
                    <a:lnTo>
                      <a:pt x="133" y="383"/>
                    </a:lnTo>
                    <a:lnTo>
                      <a:pt x="58" y="413"/>
                    </a:lnTo>
                    <a:lnTo>
                      <a:pt x="6" y="395"/>
                    </a:lnTo>
                    <a:lnTo>
                      <a:pt x="0" y="383"/>
                    </a:lnTo>
                    <a:lnTo>
                      <a:pt x="29" y="378"/>
                    </a:lnTo>
                    <a:lnTo>
                      <a:pt x="53" y="337"/>
                    </a:lnTo>
                    <a:lnTo>
                      <a:pt x="98" y="320"/>
                    </a:lnTo>
                    <a:lnTo>
                      <a:pt x="128" y="279"/>
                    </a:lnTo>
                    <a:lnTo>
                      <a:pt x="128" y="268"/>
                    </a:lnTo>
                    <a:lnTo>
                      <a:pt x="145" y="233"/>
                    </a:lnTo>
                    <a:lnTo>
                      <a:pt x="140" y="203"/>
                    </a:lnTo>
                    <a:lnTo>
                      <a:pt x="157" y="198"/>
                    </a:lnTo>
                    <a:lnTo>
                      <a:pt x="133" y="163"/>
                    </a:lnTo>
                    <a:lnTo>
                      <a:pt x="128" y="11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5" name="Freeform 852">
                <a:extLst>
                  <a:ext uri="{FF2B5EF4-FFF2-40B4-BE49-F238E27FC236}">
                    <a16:creationId xmlns:a16="http://schemas.microsoft.com/office/drawing/2014/main" id="{4931ADB4-E0A7-AF1F-886B-EC4CC21C2A47}"/>
                  </a:ext>
                </a:extLst>
              </p:cNvPr>
              <p:cNvSpPr>
                <a:spLocks/>
              </p:cNvSpPr>
              <p:nvPr/>
            </p:nvSpPr>
            <p:spPr bwMode="auto">
              <a:xfrm>
                <a:off x="2716624" y="3307326"/>
                <a:ext cx="52277" cy="107786"/>
              </a:xfrm>
              <a:custGeom>
                <a:avLst/>
                <a:gdLst>
                  <a:gd name="T0" fmla="*/ 115 w 197"/>
                  <a:gd name="T1" fmla="*/ 401 h 401"/>
                  <a:gd name="T2" fmla="*/ 98 w 197"/>
                  <a:gd name="T3" fmla="*/ 354 h 401"/>
                  <a:gd name="T4" fmla="*/ 104 w 197"/>
                  <a:gd name="T5" fmla="*/ 314 h 401"/>
                  <a:gd name="T6" fmla="*/ 69 w 197"/>
                  <a:gd name="T7" fmla="*/ 337 h 401"/>
                  <a:gd name="T8" fmla="*/ 40 w 197"/>
                  <a:gd name="T9" fmla="*/ 309 h 401"/>
                  <a:gd name="T10" fmla="*/ 35 w 197"/>
                  <a:gd name="T11" fmla="*/ 250 h 401"/>
                  <a:gd name="T12" fmla="*/ 17 w 197"/>
                  <a:gd name="T13" fmla="*/ 204 h 401"/>
                  <a:gd name="T14" fmla="*/ 0 w 197"/>
                  <a:gd name="T15" fmla="*/ 209 h 401"/>
                  <a:gd name="T16" fmla="*/ 0 w 197"/>
                  <a:gd name="T17" fmla="*/ 175 h 401"/>
                  <a:gd name="T18" fmla="*/ 23 w 197"/>
                  <a:gd name="T19" fmla="*/ 140 h 401"/>
                  <a:gd name="T20" fmla="*/ 17 w 197"/>
                  <a:gd name="T21" fmla="*/ 122 h 401"/>
                  <a:gd name="T22" fmla="*/ 23 w 197"/>
                  <a:gd name="T23" fmla="*/ 75 h 401"/>
                  <a:gd name="T24" fmla="*/ 40 w 197"/>
                  <a:gd name="T25" fmla="*/ 65 h 401"/>
                  <a:gd name="T26" fmla="*/ 28 w 197"/>
                  <a:gd name="T27" fmla="*/ 47 h 401"/>
                  <a:gd name="T28" fmla="*/ 40 w 197"/>
                  <a:gd name="T29" fmla="*/ 6 h 401"/>
                  <a:gd name="T30" fmla="*/ 45 w 197"/>
                  <a:gd name="T31" fmla="*/ 0 h 401"/>
                  <a:gd name="T32" fmla="*/ 127 w 197"/>
                  <a:gd name="T33" fmla="*/ 18 h 401"/>
                  <a:gd name="T34" fmla="*/ 127 w 197"/>
                  <a:gd name="T35" fmla="*/ 41 h 401"/>
                  <a:gd name="T36" fmla="*/ 98 w 197"/>
                  <a:gd name="T37" fmla="*/ 47 h 401"/>
                  <a:gd name="T38" fmla="*/ 87 w 197"/>
                  <a:gd name="T39" fmla="*/ 87 h 401"/>
                  <a:gd name="T40" fmla="*/ 110 w 197"/>
                  <a:gd name="T41" fmla="*/ 82 h 401"/>
                  <a:gd name="T42" fmla="*/ 115 w 197"/>
                  <a:gd name="T43" fmla="*/ 99 h 401"/>
                  <a:gd name="T44" fmla="*/ 145 w 197"/>
                  <a:gd name="T45" fmla="*/ 99 h 401"/>
                  <a:gd name="T46" fmla="*/ 173 w 197"/>
                  <a:gd name="T47" fmla="*/ 128 h 401"/>
                  <a:gd name="T48" fmla="*/ 127 w 197"/>
                  <a:gd name="T49" fmla="*/ 232 h 401"/>
                  <a:gd name="T50" fmla="*/ 179 w 197"/>
                  <a:gd name="T51" fmla="*/ 244 h 401"/>
                  <a:gd name="T52" fmla="*/ 197 w 197"/>
                  <a:gd name="T53" fmla="*/ 285 h 401"/>
                  <a:gd name="T54" fmla="*/ 190 w 197"/>
                  <a:gd name="T55" fmla="*/ 291 h 401"/>
                  <a:gd name="T56" fmla="*/ 185 w 197"/>
                  <a:gd name="T57" fmla="*/ 314 h 401"/>
                  <a:gd name="T58" fmla="*/ 145 w 197"/>
                  <a:gd name="T59" fmla="*/ 354 h 401"/>
                  <a:gd name="T60" fmla="*/ 139 w 197"/>
                  <a:gd name="T61" fmla="*/ 389 h 401"/>
                  <a:gd name="T62" fmla="*/ 115 w 197"/>
                  <a:gd name="T63" fmla="*/ 401 h 4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7"/>
                  <a:gd name="T97" fmla="*/ 0 h 401"/>
                  <a:gd name="T98" fmla="*/ 197 w 197"/>
                  <a:gd name="T99" fmla="*/ 401 h 4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7" h="401">
                    <a:moveTo>
                      <a:pt x="115" y="401"/>
                    </a:moveTo>
                    <a:lnTo>
                      <a:pt x="98" y="354"/>
                    </a:lnTo>
                    <a:lnTo>
                      <a:pt x="104" y="314"/>
                    </a:lnTo>
                    <a:lnTo>
                      <a:pt x="69" y="337"/>
                    </a:lnTo>
                    <a:lnTo>
                      <a:pt x="40" y="309"/>
                    </a:lnTo>
                    <a:lnTo>
                      <a:pt x="35" y="250"/>
                    </a:lnTo>
                    <a:lnTo>
                      <a:pt x="17" y="204"/>
                    </a:lnTo>
                    <a:lnTo>
                      <a:pt x="0" y="209"/>
                    </a:lnTo>
                    <a:lnTo>
                      <a:pt x="0" y="175"/>
                    </a:lnTo>
                    <a:lnTo>
                      <a:pt x="23" y="140"/>
                    </a:lnTo>
                    <a:lnTo>
                      <a:pt x="17" y="122"/>
                    </a:lnTo>
                    <a:lnTo>
                      <a:pt x="23" y="75"/>
                    </a:lnTo>
                    <a:lnTo>
                      <a:pt x="40" y="65"/>
                    </a:lnTo>
                    <a:lnTo>
                      <a:pt x="28" y="47"/>
                    </a:lnTo>
                    <a:lnTo>
                      <a:pt x="40" y="6"/>
                    </a:lnTo>
                    <a:lnTo>
                      <a:pt x="45" y="0"/>
                    </a:lnTo>
                    <a:lnTo>
                      <a:pt x="127" y="18"/>
                    </a:lnTo>
                    <a:lnTo>
                      <a:pt x="127" y="41"/>
                    </a:lnTo>
                    <a:lnTo>
                      <a:pt x="98" y="47"/>
                    </a:lnTo>
                    <a:lnTo>
                      <a:pt x="87" y="87"/>
                    </a:lnTo>
                    <a:lnTo>
                      <a:pt x="110" y="82"/>
                    </a:lnTo>
                    <a:lnTo>
                      <a:pt x="115" y="99"/>
                    </a:lnTo>
                    <a:lnTo>
                      <a:pt x="145" y="99"/>
                    </a:lnTo>
                    <a:lnTo>
                      <a:pt x="173" y="128"/>
                    </a:lnTo>
                    <a:lnTo>
                      <a:pt x="127" y="232"/>
                    </a:lnTo>
                    <a:lnTo>
                      <a:pt x="179" y="244"/>
                    </a:lnTo>
                    <a:lnTo>
                      <a:pt x="197" y="285"/>
                    </a:lnTo>
                    <a:lnTo>
                      <a:pt x="190" y="291"/>
                    </a:lnTo>
                    <a:lnTo>
                      <a:pt x="185" y="314"/>
                    </a:lnTo>
                    <a:lnTo>
                      <a:pt x="145" y="354"/>
                    </a:lnTo>
                    <a:lnTo>
                      <a:pt x="139" y="389"/>
                    </a:lnTo>
                    <a:lnTo>
                      <a:pt x="115" y="40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6" name="Freeform 853">
                <a:extLst>
                  <a:ext uri="{FF2B5EF4-FFF2-40B4-BE49-F238E27FC236}">
                    <a16:creationId xmlns:a16="http://schemas.microsoft.com/office/drawing/2014/main" id="{527644B1-4098-9B39-AFDF-CFD465B6CAA2}"/>
                  </a:ext>
                </a:extLst>
              </p:cNvPr>
              <p:cNvSpPr>
                <a:spLocks/>
              </p:cNvSpPr>
              <p:nvPr/>
            </p:nvSpPr>
            <p:spPr bwMode="auto">
              <a:xfrm>
                <a:off x="3916379" y="3432591"/>
                <a:ext cx="917460" cy="713721"/>
              </a:xfrm>
              <a:custGeom>
                <a:avLst/>
                <a:gdLst>
                  <a:gd name="T0" fmla="*/ 256 w 3231"/>
                  <a:gd name="T1" fmla="*/ 1598 h 2637"/>
                  <a:gd name="T2" fmla="*/ 273 w 3231"/>
                  <a:gd name="T3" fmla="*/ 1767 h 2637"/>
                  <a:gd name="T4" fmla="*/ 343 w 3231"/>
                  <a:gd name="T5" fmla="*/ 1946 h 2637"/>
                  <a:gd name="T6" fmla="*/ 651 w 3231"/>
                  <a:gd name="T7" fmla="*/ 2103 h 2637"/>
                  <a:gd name="T8" fmla="*/ 901 w 3231"/>
                  <a:gd name="T9" fmla="*/ 2150 h 2637"/>
                  <a:gd name="T10" fmla="*/ 1220 w 3231"/>
                  <a:gd name="T11" fmla="*/ 2056 h 2637"/>
                  <a:gd name="T12" fmla="*/ 1471 w 3231"/>
                  <a:gd name="T13" fmla="*/ 2150 h 2637"/>
                  <a:gd name="T14" fmla="*/ 1581 w 3231"/>
                  <a:gd name="T15" fmla="*/ 2405 h 2637"/>
                  <a:gd name="T16" fmla="*/ 1743 w 3231"/>
                  <a:gd name="T17" fmla="*/ 2544 h 2637"/>
                  <a:gd name="T18" fmla="*/ 1941 w 3231"/>
                  <a:gd name="T19" fmla="*/ 2527 h 2637"/>
                  <a:gd name="T20" fmla="*/ 2104 w 3231"/>
                  <a:gd name="T21" fmla="*/ 2637 h 2637"/>
                  <a:gd name="T22" fmla="*/ 2279 w 3231"/>
                  <a:gd name="T23" fmla="*/ 2550 h 2637"/>
                  <a:gd name="T24" fmla="*/ 2505 w 3231"/>
                  <a:gd name="T25" fmla="*/ 2434 h 2637"/>
                  <a:gd name="T26" fmla="*/ 2685 w 3231"/>
                  <a:gd name="T27" fmla="*/ 2213 h 2637"/>
                  <a:gd name="T28" fmla="*/ 2755 w 3231"/>
                  <a:gd name="T29" fmla="*/ 1987 h 2637"/>
                  <a:gd name="T30" fmla="*/ 2668 w 3231"/>
                  <a:gd name="T31" fmla="*/ 1899 h 2637"/>
                  <a:gd name="T32" fmla="*/ 2685 w 3231"/>
                  <a:gd name="T33" fmla="*/ 1767 h 2637"/>
                  <a:gd name="T34" fmla="*/ 2551 w 3231"/>
                  <a:gd name="T35" fmla="*/ 1563 h 2637"/>
                  <a:gd name="T36" fmla="*/ 2575 w 3231"/>
                  <a:gd name="T37" fmla="*/ 1383 h 2637"/>
                  <a:gd name="T38" fmla="*/ 2418 w 3231"/>
                  <a:gd name="T39" fmla="*/ 1359 h 2637"/>
                  <a:gd name="T40" fmla="*/ 2598 w 3231"/>
                  <a:gd name="T41" fmla="*/ 1132 h 2637"/>
                  <a:gd name="T42" fmla="*/ 2621 w 3231"/>
                  <a:gd name="T43" fmla="*/ 1266 h 2637"/>
                  <a:gd name="T44" fmla="*/ 2848 w 3231"/>
                  <a:gd name="T45" fmla="*/ 1110 h 2637"/>
                  <a:gd name="T46" fmla="*/ 2982 w 3231"/>
                  <a:gd name="T47" fmla="*/ 953 h 2637"/>
                  <a:gd name="T48" fmla="*/ 3069 w 3231"/>
                  <a:gd name="T49" fmla="*/ 796 h 2637"/>
                  <a:gd name="T50" fmla="*/ 3231 w 3231"/>
                  <a:gd name="T51" fmla="*/ 546 h 2637"/>
                  <a:gd name="T52" fmla="*/ 2959 w 3231"/>
                  <a:gd name="T53" fmla="*/ 454 h 2637"/>
                  <a:gd name="T54" fmla="*/ 2778 w 3231"/>
                  <a:gd name="T55" fmla="*/ 360 h 2637"/>
                  <a:gd name="T56" fmla="*/ 2528 w 3231"/>
                  <a:gd name="T57" fmla="*/ 0 h 2637"/>
                  <a:gd name="T58" fmla="*/ 2324 w 3231"/>
                  <a:gd name="T59" fmla="*/ 163 h 2637"/>
                  <a:gd name="T60" fmla="*/ 2167 w 3231"/>
                  <a:gd name="T61" fmla="*/ 436 h 2637"/>
                  <a:gd name="T62" fmla="*/ 2324 w 3231"/>
                  <a:gd name="T63" fmla="*/ 523 h 2637"/>
                  <a:gd name="T64" fmla="*/ 2371 w 3231"/>
                  <a:gd name="T65" fmla="*/ 680 h 2637"/>
                  <a:gd name="T66" fmla="*/ 2010 w 3231"/>
                  <a:gd name="T67" fmla="*/ 860 h 2637"/>
                  <a:gd name="T68" fmla="*/ 1674 w 3231"/>
                  <a:gd name="T69" fmla="*/ 1110 h 2637"/>
                  <a:gd name="T70" fmla="*/ 1377 w 3231"/>
                  <a:gd name="T71" fmla="*/ 1045 h 2637"/>
                  <a:gd name="T72" fmla="*/ 948 w 3231"/>
                  <a:gd name="T73" fmla="*/ 906 h 2637"/>
                  <a:gd name="T74" fmla="*/ 791 w 3231"/>
                  <a:gd name="T75" fmla="*/ 656 h 2637"/>
                  <a:gd name="T76" fmla="*/ 587 w 3231"/>
                  <a:gd name="T77" fmla="*/ 680 h 2637"/>
                  <a:gd name="T78" fmla="*/ 430 w 3231"/>
                  <a:gd name="T79" fmla="*/ 883 h 2637"/>
                  <a:gd name="T80" fmla="*/ 360 w 3231"/>
                  <a:gd name="T81" fmla="*/ 1063 h 2637"/>
                  <a:gd name="T82" fmla="*/ 116 w 3231"/>
                  <a:gd name="T83" fmla="*/ 1226 h 26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31"/>
                  <a:gd name="T127" fmla="*/ 0 h 2637"/>
                  <a:gd name="T128" fmla="*/ 3231 w 3231"/>
                  <a:gd name="T129" fmla="*/ 2637 h 26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31" h="2637">
                    <a:moveTo>
                      <a:pt x="81" y="1458"/>
                    </a:moveTo>
                    <a:lnTo>
                      <a:pt x="133" y="1580"/>
                    </a:lnTo>
                    <a:lnTo>
                      <a:pt x="256" y="1598"/>
                    </a:lnTo>
                    <a:lnTo>
                      <a:pt x="337" y="1545"/>
                    </a:lnTo>
                    <a:lnTo>
                      <a:pt x="337" y="1638"/>
                    </a:lnTo>
                    <a:lnTo>
                      <a:pt x="273" y="1767"/>
                    </a:lnTo>
                    <a:lnTo>
                      <a:pt x="261" y="1807"/>
                    </a:lnTo>
                    <a:lnTo>
                      <a:pt x="302" y="1911"/>
                    </a:lnTo>
                    <a:lnTo>
                      <a:pt x="343" y="1946"/>
                    </a:lnTo>
                    <a:lnTo>
                      <a:pt x="400" y="1958"/>
                    </a:lnTo>
                    <a:lnTo>
                      <a:pt x="540" y="2011"/>
                    </a:lnTo>
                    <a:lnTo>
                      <a:pt x="651" y="2103"/>
                    </a:lnTo>
                    <a:lnTo>
                      <a:pt x="767" y="2080"/>
                    </a:lnTo>
                    <a:lnTo>
                      <a:pt x="791" y="2150"/>
                    </a:lnTo>
                    <a:lnTo>
                      <a:pt x="901" y="2150"/>
                    </a:lnTo>
                    <a:lnTo>
                      <a:pt x="1017" y="2150"/>
                    </a:lnTo>
                    <a:lnTo>
                      <a:pt x="1133" y="2126"/>
                    </a:lnTo>
                    <a:lnTo>
                      <a:pt x="1220" y="2056"/>
                    </a:lnTo>
                    <a:lnTo>
                      <a:pt x="1307" y="2056"/>
                    </a:lnTo>
                    <a:lnTo>
                      <a:pt x="1307" y="2103"/>
                    </a:lnTo>
                    <a:lnTo>
                      <a:pt x="1471" y="2150"/>
                    </a:lnTo>
                    <a:lnTo>
                      <a:pt x="1517" y="2260"/>
                    </a:lnTo>
                    <a:lnTo>
                      <a:pt x="1517" y="2341"/>
                    </a:lnTo>
                    <a:lnTo>
                      <a:pt x="1581" y="2405"/>
                    </a:lnTo>
                    <a:lnTo>
                      <a:pt x="1668" y="2422"/>
                    </a:lnTo>
                    <a:lnTo>
                      <a:pt x="1691" y="2527"/>
                    </a:lnTo>
                    <a:lnTo>
                      <a:pt x="1743" y="2544"/>
                    </a:lnTo>
                    <a:lnTo>
                      <a:pt x="1865" y="2475"/>
                    </a:lnTo>
                    <a:lnTo>
                      <a:pt x="1935" y="2480"/>
                    </a:lnTo>
                    <a:lnTo>
                      <a:pt x="1941" y="2527"/>
                    </a:lnTo>
                    <a:lnTo>
                      <a:pt x="1988" y="2567"/>
                    </a:lnTo>
                    <a:lnTo>
                      <a:pt x="2075" y="2550"/>
                    </a:lnTo>
                    <a:lnTo>
                      <a:pt x="2104" y="2637"/>
                    </a:lnTo>
                    <a:lnTo>
                      <a:pt x="2167" y="2637"/>
                    </a:lnTo>
                    <a:lnTo>
                      <a:pt x="2167" y="2567"/>
                    </a:lnTo>
                    <a:lnTo>
                      <a:pt x="2279" y="2550"/>
                    </a:lnTo>
                    <a:lnTo>
                      <a:pt x="2324" y="2480"/>
                    </a:lnTo>
                    <a:lnTo>
                      <a:pt x="2394" y="2504"/>
                    </a:lnTo>
                    <a:lnTo>
                      <a:pt x="2505" y="2434"/>
                    </a:lnTo>
                    <a:lnTo>
                      <a:pt x="2638" y="2283"/>
                    </a:lnTo>
                    <a:lnTo>
                      <a:pt x="2638" y="2236"/>
                    </a:lnTo>
                    <a:lnTo>
                      <a:pt x="2685" y="2213"/>
                    </a:lnTo>
                    <a:lnTo>
                      <a:pt x="2715" y="2126"/>
                    </a:lnTo>
                    <a:lnTo>
                      <a:pt x="2755" y="2011"/>
                    </a:lnTo>
                    <a:lnTo>
                      <a:pt x="2755" y="1987"/>
                    </a:lnTo>
                    <a:lnTo>
                      <a:pt x="2685" y="2011"/>
                    </a:lnTo>
                    <a:lnTo>
                      <a:pt x="2638" y="1946"/>
                    </a:lnTo>
                    <a:lnTo>
                      <a:pt x="2668" y="1899"/>
                    </a:lnTo>
                    <a:lnTo>
                      <a:pt x="2621" y="1830"/>
                    </a:lnTo>
                    <a:lnTo>
                      <a:pt x="2715" y="1830"/>
                    </a:lnTo>
                    <a:lnTo>
                      <a:pt x="2685" y="1767"/>
                    </a:lnTo>
                    <a:lnTo>
                      <a:pt x="2621" y="1650"/>
                    </a:lnTo>
                    <a:lnTo>
                      <a:pt x="2551" y="1603"/>
                    </a:lnTo>
                    <a:lnTo>
                      <a:pt x="2551" y="1563"/>
                    </a:lnTo>
                    <a:lnTo>
                      <a:pt x="2668" y="1446"/>
                    </a:lnTo>
                    <a:lnTo>
                      <a:pt x="2598" y="1401"/>
                    </a:lnTo>
                    <a:lnTo>
                      <a:pt x="2575" y="1383"/>
                    </a:lnTo>
                    <a:lnTo>
                      <a:pt x="2528" y="1446"/>
                    </a:lnTo>
                    <a:lnTo>
                      <a:pt x="2464" y="1401"/>
                    </a:lnTo>
                    <a:lnTo>
                      <a:pt x="2418" y="1359"/>
                    </a:lnTo>
                    <a:lnTo>
                      <a:pt x="2418" y="1289"/>
                    </a:lnTo>
                    <a:lnTo>
                      <a:pt x="2528" y="1226"/>
                    </a:lnTo>
                    <a:lnTo>
                      <a:pt x="2598" y="1132"/>
                    </a:lnTo>
                    <a:lnTo>
                      <a:pt x="2621" y="1156"/>
                    </a:lnTo>
                    <a:lnTo>
                      <a:pt x="2621" y="1226"/>
                    </a:lnTo>
                    <a:lnTo>
                      <a:pt x="2621" y="1266"/>
                    </a:lnTo>
                    <a:lnTo>
                      <a:pt x="2715" y="1226"/>
                    </a:lnTo>
                    <a:lnTo>
                      <a:pt x="2778" y="1202"/>
                    </a:lnTo>
                    <a:lnTo>
                      <a:pt x="2848" y="1110"/>
                    </a:lnTo>
                    <a:lnTo>
                      <a:pt x="2889" y="1063"/>
                    </a:lnTo>
                    <a:lnTo>
                      <a:pt x="2959" y="1017"/>
                    </a:lnTo>
                    <a:lnTo>
                      <a:pt x="2982" y="953"/>
                    </a:lnTo>
                    <a:lnTo>
                      <a:pt x="3045" y="883"/>
                    </a:lnTo>
                    <a:lnTo>
                      <a:pt x="3045" y="836"/>
                    </a:lnTo>
                    <a:lnTo>
                      <a:pt x="3069" y="796"/>
                    </a:lnTo>
                    <a:lnTo>
                      <a:pt x="3092" y="703"/>
                    </a:lnTo>
                    <a:lnTo>
                      <a:pt x="3161" y="726"/>
                    </a:lnTo>
                    <a:lnTo>
                      <a:pt x="3231" y="546"/>
                    </a:lnTo>
                    <a:lnTo>
                      <a:pt x="3184" y="436"/>
                    </a:lnTo>
                    <a:lnTo>
                      <a:pt x="3080" y="494"/>
                    </a:lnTo>
                    <a:lnTo>
                      <a:pt x="2959" y="454"/>
                    </a:lnTo>
                    <a:lnTo>
                      <a:pt x="2959" y="407"/>
                    </a:lnTo>
                    <a:lnTo>
                      <a:pt x="2889" y="360"/>
                    </a:lnTo>
                    <a:lnTo>
                      <a:pt x="2778" y="360"/>
                    </a:lnTo>
                    <a:lnTo>
                      <a:pt x="2638" y="203"/>
                    </a:lnTo>
                    <a:lnTo>
                      <a:pt x="2621" y="70"/>
                    </a:lnTo>
                    <a:lnTo>
                      <a:pt x="2528" y="0"/>
                    </a:lnTo>
                    <a:lnTo>
                      <a:pt x="2279" y="93"/>
                    </a:lnTo>
                    <a:lnTo>
                      <a:pt x="2348" y="116"/>
                    </a:lnTo>
                    <a:lnTo>
                      <a:pt x="2324" y="163"/>
                    </a:lnTo>
                    <a:lnTo>
                      <a:pt x="2324" y="320"/>
                    </a:lnTo>
                    <a:lnTo>
                      <a:pt x="2214" y="389"/>
                    </a:lnTo>
                    <a:lnTo>
                      <a:pt x="2167" y="436"/>
                    </a:lnTo>
                    <a:lnTo>
                      <a:pt x="2167" y="546"/>
                    </a:lnTo>
                    <a:lnTo>
                      <a:pt x="2279" y="546"/>
                    </a:lnTo>
                    <a:lnTo>
                      <a:pt x="2324" y="523"/>
                    </a:lnTo>
                    <a:lnTo>
                      <a:pt x="2371" y="593"/>
                    </a:lnTo>
                    <a:lnTo>
                      <a:pt x="2371" y="639"/>
                    </a:lnTo>
                    <a:lnTo>
                      <a:pt x="2371" y="680"/>
                    </a:lnTo>
                    <a:lnTo>
                      <a:pt x="2301" y="680"/>
                    </a:lnTo>
                    <a:lnTo>
                      <a:pt x="2167" y="813"/>
                    </a:lnTo>
                    <a:lnTo>
                      <a:pt x="2010" y="860"/>
                    </a:lnTo>
                    <a:lnTo>
                      <a:pt x="2010" y="953"/>
                    </a:lnTo>
                    <a:lnTo>
                      <a:pt x="1900" y="1045"/>
                    </a:lnTo>
                    <a:lnTo>
                      <a:pt x="1674" y="1110"/>
                    </a:lnTo>
                    <a:lnTo>
                      <a:pt x="1627" y="1132"/>
                    </a:lnTo>
                    <a:lnTo>
                      <a:pt x="1424" y="1063"/>
                    </a:lnTo>
                    <a:lnTo>
                      <a:pt x="1377" y="1045"/>
                    </a:lnTo>
                    <a:lnTo>
                      <a:pt x="1220" y="1045"/>
                    </a:lnTo>
                    <a:lnTo>
                      <a:pt x="1063" y="906"/>
                    </a:lnTo>
                    <a:lnTo>
                      <a:pt x="948" y="906"/>
                    </a:lnTo>
                    <a:lnTo>
                      <a:pt x="836" y="860"/>
                    </a:lnTo>
                    <a:lnTo>
                      <a:pt x="836" y="726"/>
                    </a:lnTo>
                    <a:lnTo>
                      <a:pt x="791" y="656"/>
                    </a:lnTo>
                    <a:lnTo>
                      <a:pt x="680" y="639"/>
                    </a:lnTo>
                    <a:lnTo>
                      <a:pt x="634" y="593"/>
                    </a:lnTo>
                    <a:lnTo>
                      <a:pt x="587" y="680"/>
                    </a:lnTo>
                    <a:lnTo>
                      <a:pt x="447" y="726"/>
                    </a:lnTo>
                    <a:lnTo>
                      <a:pt x="383" y="813"/>
                    </a:lnTo>
                    <a:lnTo>
                      <a:pt x="430" y="883"/>
                    </a:lnTo>
                    <a:lnTo>
                      <a:pt x="290" y="906"/>
                    </a:lnTo>
                    <a:lnTo>
                      <a:pt x="360" y="1000"/>
                    </a:lnTo>
                    <a:lnTo>
                      <a:pt x="360" y="1063"/>
                    </a:lnTo>
                    <a:lnTo>
                      <a:pt x="273" y="1156"/>
                    </a:lnTo>
                    <a:lnTo>
                      <a:pt x="203" y="1226"/>
                    </a:lnTo>
                    <a:lnTo>
                      <a:pt x="116" y="1226"/>
                    </a:lnTo>
                    <a:lnTo>
                      <a:pt x="0" y="1313"/>
                    </a:lnTo>
                    <a:lnTo>
                      <a:pt x="81" y="145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7" name="Freeform 854">
                <a:extLst>
                  <a:ext uri="{FF2B5EF4-FFF2-40B4-BE49-F238E27FC236}">
                    <a16:creationId xmlns:a16="http://schemas.microsoft.com/office/drawing/2014/main" id="{A196405B-FB43-0834-E3C4-926A4164F3AA}"/>
                  </a:ext>
                </a:extLst>
              </p:cNvPr>
              <p:cNvSpPr>
                <a:spLocks/>
              </p:cNvSpPr>
              <p:nvPr/>
            </p:nvSpPr>
            <p:spPr bwMode="auto">
              <a:xfrm>
                <a:off x="4094121" y="3514159"/>
                <a:ext cx="496631" cy="224312"/>
              </a:xfrm>
              <a:custGeom>
                <a:avLst/>
                <a:gdLst>
                  <a:gd name="T0" fmla="*/ 0 w 1744"/>
                  <a:gd name="T1" fmla="*/ 267 h 835"/>
                  <a:gd name="T2" fmla="*/ 99 w 1744"/>
                  <a:gd name="T3" fmla="*/ 202 h 835"/>
                  <a:gd name="T4" fmla="*/ 268 w 1744"/>
                  <a:gd name="T5" fmla="*/ 98 h 835"/>
                  <a:gd name="T6" fmla="*/ 326 w 1744"/>
                  <a:gd name="T7" fmla="*/ 92 h 835"/>
                  <a:gd name="T8" fmla="*/ 454 w 1744"/>
                  <a:gd name="T9" fmla="*/ 174 h 835"/>
                  <a:gd name="T10" fmla="*/ 530 w 1744"/>
                  <a:gd name="T11" fmla="*/ 157 h 835"/>
                  <a:gd name="T12" fmla="*/ 617 w 1744"/>
                  <a:gd name="T13" fmla="*/ 0 h 835"/>
                  <a:gd name="T14" fmla="*/ 710 w 1744"/>
                  <a:gd name="T15" fmla="*/ 0 h 835"/>
                  <a:gd name="T16" fmla="*/ 797 w 1744"/>
                  <a:gd name="T17" fmla="*/ 139 h 835"/>
                  <a:gd name="T18" fmla="*/ 867 w 1744"/>
                  <a:gd name="T19" fmla="*/ 139 h 835"/>
                  <a:gd name="T20" fmla="*/ 994 w 1744"/>
                  <a:gd name="T21" fmla="*/ 75 h 835"/>
                  <a:gd name="T22" fmla="*/ 1111 w 1744"/>
                  <a:gd name="T23" fmla="*/ 157 h 835"/>
                  <a:gd name="T24" fmla="*/ 1338 w 1744"/>
                  <a:gd name="T25" fmla="*/ 139 h 835"/>
                  <a:gd name="T26" fmla="*/ 1407 w 1744"/>
                  <a:gd name="T27" fmla="*/ 46 h 835"/>
                  <a:gd name="T28" fmla="*/ 1488 w 1744"/>
                  <a:gd name="T29" fmla="*/ 87 h 835"/>
                  <a:gd name="T30" fmla="*/ 1582 w 1744"/>
                  <a:gd name="T31" fmla="*/ 92 h 835"/>
                  <a:gd name="T32" fmla="*/ 1540 w 1744"/>
                  <a:gd name="T33" fmla="*/ 127 h 835"/>
                  <a:gd name="T34" fmla="*/ 1540 w 1744"/>
                  <a:gd name="T35" fmla="*/ 249 h 835"/>
                  <a:gd name="T36" fmla="*/ 1652 w 1744"/>
                  <a:gd name="T37" fmla="*/ 244 h 835"/>
                  <a:gd name="T38" fmla="*/ 1704 w 1744"/>
                  <a:gd name="T39" fmla="*/ 232 h 835"/>
                  <a:gd name="T40" fmla="*/ 1744 w 1744"/>
                  <a:gd name="T41" fmla="*/ 302 h 835"/>
                  <a:gd name="T42" fmla="*/ 1744 w 1744"/>
                  <a:gd name="T43" fmla="*/ 383 h 835"/>
                  <a:gd name="T44" fmla="*/ 1674 w 1744"/>
                  <a:gd name="T45" fmla="*/ 383 h 835"/>
                  <a:gd name="T46" fmla="*/ 1535 w 1744"/>
                  <a:gd name="T47" fmla="*/ 528 h 835"/>
                  <a:gd name="T48" fmla="*/ 1383 w 1744"/>
                  <a:gd name="T49" fmla="*/ 557 h 835"/>
                  <a:gd name="T50" fmla="*/ 1383 w 1744"/>
                  <a:gd name="T51" fmla="*/ 650 h 835"/>
                  <a:gd name="T52" fmla="*/ 1268 w 1744"/>
                  <a:gd name="T53" fmla="*/ 743 h 835"/>
                  <a:gd name="T54" fmla="*/ 1000 w 1744"/>
                  <a:gd name="T55" fmla="*/ 835 h 835"/>
                  <a:gd name="T56" fmla="*/ 785 w 1744"/>
                  <a:gd name="T57" fmla="*/ 766 h 835"/>
                  <a:gd name="T58" fmla="*/ 750 w 1744"/>
                  <a:gd name="T59" fmla="*/ 748 h 835"/>
                  <a:gd name="T60" fmla="*/ 593 w 1744"/>
                  <a:gd name="T61" fmla="*/ 748 h 835"/>
                  <a:gd name="T62" fmla="*/ 436 w 1744"/>
                  <a:gd name="T63" fmla="*/ 609 h 835"/>
                  <a:gd name="T64" fmla="*/ 303 w 1744"/>
                  <a:gd name="T65" fmla="*/ 609 h 835"/>
                  <a:gd name="T66" fmla="*/ 209 w 1744"/>
                  <a:gd name="T67" fmla="*/ 563 h 835"/>
                  <a:gd name="T68" fmla="*/ 209 w 1744"/>
                  <a:gd name="T69" fmla="*/ 429 h 835"/>
                  <a:gd name="T70" fmla="*/ 140 w 1744"/>
                  <a:gd name="T71" fmla="*/ 359 h 835"/>
                  <a:gd name="T72" fmla="*/ 59 w 1744"/>
                  <a:gd name="T73" fmla="*/ 342 h 835"/>
                  <a:gd name="T74" fmla="*/ 0 w 1744"/>
                  <a:gd name="T75" fmla="*/ 307 h 835"/>
                  <a:gd name="T76" fmla="*/ 0 w 1744"/>
                  <a:gd name="T77" fmla="*/ 267 h 8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44"/>
                  <a:gd name="T118" fmla="*/ 0 h 835"/>
                  <a:gd name="T119" fmla="*/ 1744 w 1744"/>
                  <a:gd name="T120" fmla="*/ 835 h 8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44" h="835">
                    <a:moveTo>
                      <a:pt x="0" y="267"/>
                    </a:moveTo>
                    <a:lnTo>
                      <a:pt x="99" y="202"/>
                    </a:lnTo>
                    <a:lnTo>
                      <a:pt x="268" y="98"/>
                    </a:lnTo>
                    <a:lnTo>
                      <a:pt x="326" y="92"/>
                    </a:lnTo>
                    <a:lnTo>
                      <a:pt x="454" y="174"/>
                    </a:lnTo>
                    <a:lnTo>
                      <a:pt x="530" y="157"/>
                    </a:lnTo>
                    <a:lnTo>
                      <a:pt x="617" y="0"/>
                    </a:lnTo>
                    <a:lnTo>
                      <a:pt x="710" y="0"/>
                    </a:lnTo>
                    <a:lnTo>
                      <a:pt x="797" y="139"/>
                    </a:lnTo>
                    <a:lnTo>
                      <a:pt x="867" y="139"/>
                    </a:lnTo>
                    <a:lnTo>
                      <a:pt x="994" y="75"/>
                    </a:lnTo>
                    <a:lnTo>
                      <a:pt x="1111" y="157"/>
                    </a:lnTo>
                    <a:lnTo>
                      <a:pt x="1338" y="139"/>
                    </a:lnTo>
                    <a:lnTo>
                      <a:pt x="1407" y="46"/>
                    </a:lnTo>
                    <a:lnTo>
                      <a:pt x="1488" y="87"/>
                    </a:lnTo>
                    <a:lnTo>
                      <a:pt x="1582" y="92"/>
                    </a:lnTo>
                    <a:lnTo>
                      <a:pt x="1540" y="127"/>
                    </a:lnTo>
                    <a:lnTo>
                      <a:pt x="1540" y="249"/>
                    </a:lnTo>
                    <a:lnTo>
                      <a:pt x="1652" y="244"/>
                    </a:lnTo>
                    <a:lnTo>
                      <a:pt x="1704" y="232"/>
                    </a:lnTo>
                    <a:lnTo>
                      <a:pt x="1744" y="302"/>
                    </a:lnTo>
                    <a:lnTo>
                      <a:pt x="1744" y="383"/>
                    </a:lnTo>
                    <a:lnTo>
                      <a:pt x="1674" y="383"/>
                    </a:lnTo>
                    <a:lnTo>
                      <a:pt x="1535" y="528"/>
                    </a:lnTo>
                    <a:lnTo>
                      <a:pt x="1383" y="557"/>
                    </a:lnTo>
                    <a:lnTo>
                      <a:pt x="1383" y="650"/>
                    </a:lnTo>
                    <a:lnTo>
                      <a:pt x="1268" y="743"/>
                    </a:lnTo>
                    <a:lnTo>
                      <a:pt x="1000" y="835"/>
                    </a:lnTo>
                    <a:lnTo>
                      <a:pt x="785" y="766"/>
                    </a:lnTo>
                    <a:lnTo>
                      <a:pt x="750" y="748"/>
                    </a:lnTo>
                    <a:lnTo>
                      <a:pt x="593" y="748"/>
                    </a:lnTo>
                    <a:lnTo>
                      <a:pt x="436" y="609"/>
                    </a:lnTo>
                    <a:lnTo>
                      <a:pt x="303" y="609"/>
                    </a:lnTo>
                    <a:lnTo>
                      <a:pt x="209" y="563"/>
                    </a:lnTo>
                    <a:lnTo>
                      <a:pt x="209" y="429"/>
                    </a:lnTo>
                    <a:lnTo>
                      <a:pt x="140" y="359"/>
                    </a:lnTo>
                    <a:lnTo>
                      <a:pt x="59" y="342"/>
                    </a:lnTo>
                    <a:lnTo>
                      <a:pt x="0" y="307"/>
                    </a:lnTo>
                    <a:lnTo>
                      <a:pt x="0" y="26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8" name="Freeform 855">
                <a:extLst>
                  <a:ext uri="{FF2B5EF4-FFF2-40B4-BE49-F238E27FC236}">
                    <a16:creationId xmlns:a16="http://schemas.microsoft.com/office/drawing/2014/main" id="{DCC70840-5E3E-028D-5710-7579CC0D453C}"/>
                  </a:ext>
                </a:extLst>
              </p:cNvPr>
              <p:cNvSpPr>
                <a:spLocks/>
              </p:cNvSpPr>
              <p:nvPr/>
            </p:nvSpPr>
            <p:spPr bwMode="auto">
              <a:xfrm>
                <a:off x="4710988" y="3648164"/>
                <a:ext cx="94098" cy="154397"/>
              </a:xfrm>
              <a:custGeom>
                <a:avLst/>
                <a:gdLst>
                  <a:gd name="T0" fmla="*/ 267 w 337"/>
                  <a:gd name="T1" fmla="*/ 0 h 563"/>
                  <a:gd name="T2" fmla="*/ 337 w 337"/>
                  <a:gd name="T3" fmla="*/ 64 h 563"/>
                  <a:gd name="T4" fmla="*/ 290 w 337"/>
                  <a:gd name="T5" fmla="*/ 134 h 563"/>
                  <a:gd name="T6" fmla="*/ 267 w 337"/>
                  <a:gd name="T7" fmla="*/ 221 h 563"/>
                  <a:gd name="T8" fmla="*/ 267 w 337"/>
                  <a:gd name="T9" fmla="*/ 291 h 563"/>
                  <a:gd name="T10" fmla="*/ 180 w 337"/>
                  <a:gd name="T11" fmla="*/ 383 h 563"/>
                  <a:gd name="T12" fmla="*/ 157 w 337"/>
                  <a:gd name="T13" fmla="*/ 448 h 563"/>
                  <a:gd name="T14" fmla="*/ 225 w 337"/>
                  <a:gd name="T15" fmla="*/ 517 h 563"/>
                  <a:gd name="T16" fmla="*/ 203 w 337"/>
                  <a:gd name="T17" fmla="*/ 540 h 563"/>
                  <a:gd name="T18" fmla="*/ 133 w 337"/>
                  <a:gd name="T19" fmla="*/ 563 h 563"/>
                  <a:gd name="T20" fmla="*/ 70 w 337"/>
                  <a:gd name="T21" fmla="*/ 563 h 563"/>
                  <a:gd name="T22" fmla="*/ 70 w 337"/>
                  <a:gd name="T23" fmla="*/ 470 h 563"/>
                  <a:gd name="T24" fmla="*/ 46 w 337"/>
                  <a:gd name="T25" fmla="*/ 430 h 563"/>
                  <a:gd name="T26" fmla="*/ 0 w 337"/>
                  <a:gd name="T27" fmla="*/ 383 h 563"/>
                  <a:gd name="T28" fmla="*/ 80 w 337"/>
                  <a:gd name="T29" fmla="*/ 273 h 563"/>
                  <a:gd name="T30" fmla="*/ 133 w 337"/>
                  <a:gd name="T31" fmla="*/ 249 h 563"/>
                  <a:gd name="T32" fmla="*/ 180 w 337"/>
                  <a:gd name="T33" fmla="*/ 157 h 563"/>
                  <a:gd name="T34" fmla="*/ 243 w 337"/>
                  <a:gd name="T35" fmla="*/ 87 h 563"/>
                  <a:gd name="T36" fmla="*/ 243 w 337"/>
                  <a:gd name="T37" fmla="*/ 17 h 563"/>
                  <a:gd name="T38" fmla="*/ 267 w 337"/>
                  <a:gd name="T39" fmla="*/ 0 h 5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7"/>
                  <a:gd name="T61" fmla="*/ 0 h 563"/>
                  <a:gd name="T62" fmla="*/ 337 w 337"/>
                  <a:gd name="T63" fmla="*/ 563 h 5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7" h="563">
                    <a:moveTo>
                      <a:pt x="267" y="0"/>
                    </a:moveTo>
                    <a:lnTo>
                      <a:pt x="337" y="64"/>
                    </a:lnTo>
                    <a:lnTo>
                      <a:pt x="290" y="134"/>
                    </a:lnTo>
                    <a:lnTo>
                      <a:pt x="267" y="221"/>
                    </a:lnTo>
                    <a:lnTo>
                      <a:pt x="267" y="291"/>
                    </a:lnTo>
                    <a:lnTo>
                      <a:pt x="180" y="383"/>
                    </a:lnTo>
                    <a:lnTo>
                      <a:pt x="157" y="448"/>
                    </a:lnTo>
                    <a:lnTo>
                      <a:pt x="225" y="517"/>
                    </a:lnTo>
                    <a:lnTo>
                      <a:pt x="203" y="540"/>
                    </a:lnTo>
                    <a:lnTo>
                      <a:pt x="133" y="563"/>
                    </a:lnTo>
                    <a:lnTo>
                      <a:pt x="70" y="563"/>
                    </a:lnTo>
                    <a:lnTo>
                      <a:pt x="70" y="470"/>
                    </a:lnTo>
                    <a:lnTo>
                      <a:pt x="46" y="430"/>
                    </a:lnTo>
                    <a:lnTo>
                      <a:pt x="0" y="383"/>
                    </a:lnTo>
                    <a:lnTo>
                      <a:pt x="80" y="273"/>
                    </a:lnTo>
                    <a:lnTo>
                      <a:pt x="133" y="249"/>
                    </a:lnTo>
                    <a:lnTo>
                      <a:pt x="180" y="157"/>
                    </a:lnTo>
                    <a:lnTo>
                      <a:pt x="243" y="87"/>
                    </a:lnTo>
                    <a:lnTo>
                      <a:pt x="243" y="17"/>
                    </a:lnTo>
                    <a:lnTo>
                      <a:pt x="26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49" name="Freeform 856">
                <a:extLst>
                  <a:ext uri="{FF2B5EF4-FFF2-40B4-BE49-F238E27FC236}">
                    <a16:creationId xmlns:a16="http://schemas.microsoft.com/office/drawing/2014/main" id="{751563DE-3433-11BB-7A20-462D3F88F2A7}"/>
                  </a:ext>
                </a:extLst>
              </p:cNvPr>
              <p:cNvSpPr>
                <a:spLocks/>
              </p:cNvSpPr>
              <p:nvPr/>
            </p:nvSpPr>
            <p:spPr bwMode="auto">
              <a:xfrm>
                <a:off x="4742354" y="3787995"/>
                <a:ext cx="57505" cy="72829"/>
              </a:xfrm>
              <a:custGeom>
                <a:avLst/>
                <a:gdLst>
                  <a:gd name="T0" fmla="*/ 0 w 203"/>
                  <a:gd name="T1" fmla="*/ 46 h 267"/>
                  <a:gd name="T2" fmla="*/ 47 w 203"/>
                  <a:gd name="T3" fmla="*/ 88 h 267"/>
                  <a:gd name="T4" fmla="*/ 70 w 203"/>
                  <a:gd name="T5" fmla="*/ 180 h 267"/>
                  <a:gd name="T6" fmla="*/ 70 w 203"/>
                  <a:gd name="T7" fmla="*/ 267 h 267"/>
                  <a:gd name="T8" fmla="*/ 115 w 203"/>
                  <a:gd name="T9" fmla="*/ 267 h 267"/>
                  <a:gd name="T10" fmla="*/ 203 w 203"/>
                  <a:gd name="T11" fmla="*/ 250 h 267"/>
                  <a:gd name="T12" fmla="*/ 203 w 203"/>
                  <a:gd name="T13" fmla="*/ 180 h 267"/>
                  <a:gd name="T14" fmla="*/ 157 w 203"/>
                  <a:gd name="T15" fmla="*/ 88 h 267"/>
                  <a:gd name="T16" fmla="*/ 115 w 203"/>
                  <a:gd name="T17" fmla="*/ 0 h 267"/>
                  <a:gd name="T18" fmla="*/ 70 w 203"/>
                  <a:gd name="T19" fmla="*/ 23 h 267"/>
                  <a:gd name="T20" fmla="*/ 0 w 203"/>
                  <a:gd name="T21" fmla="*/ 46 h 2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3"/>
                  <a:gd name="T34" fmla="*/ 0 h 267"/>
                  <a:gd name="T35" fmla="*/ 203 w 203"/>
                  <a:gd name="T36" fmla="*/ 267 h 2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3" h="267">
                    <a:moveTo>
                      <a:pt x="0" y="46"/>
                    </a:moveTo>
                    <a:lnTo>
                      <a:pt x="47" y="88"/>
                    </a:lnTo>
                    <a:lnTo>
                      <a:pt x="70" y="180"/>
                    </a:lnTo>
                    <a:lnTo>
                      <a:pt x="70" y="267"/>
                    </a:lnTo>
                    <a:lnTo>
                      <a:pt x="115" y="267"/>
                    </a:lnTo>
                    <a:lnTo>
                      <a:pt x="203" y="250"/>
                    </a:lnTo>
                    <a:lnTo>
                      <a:pt x="203" y="180"/>
                    </a:lnTo>
                    <a:lnTo>
                      <a:pt x="157" y="88"/>
                    </a:lnTo>
                    <a:lnTo>
                      <a:pt x="115" y="0"/>
                    </a:lnTo>
                    <a:lnTo>
                      <a:pt x="70" y="23"/>
                    </a:lnTo>
                    <a:lnTo>
                      <a:pt x="0" y="4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0" name="Freeform 857">
                <a:extLst>
                  <a:ext uri="{FF2B5EF4-FFF2-40B4-BE49-F238E27FC236}">
                    <a16:creationId xmlns:a16="http://schemas.microsoft.com/office/drawing/2014/main" id="{82422CDC-5D28-3E27-B73C-40993AC25B8A}"/>
                  </a:ext>
                </a:extLst>
              </p:cNvPr>
              <p:cNvSpPr>
                <a:spLocks/>
              </p:cNvSpPr>
              <p:nvPr/>
            </p:nvSpPr>
            <p:spPr bwMode="auto">
              <a:xfrm>
                <a:off x="4888730" y="3380155"/>
                <a:ext cx="78415" cy="212660"/>
              </a:xfrm>
              <a:custGeom>
                <a:avLst/>
                <a:gdLst>
                  <a:gd name="T0" fmla="*/ 0 w 273"/>
                  <a:gd name="T1" fmla="*/ 0 h 791"/>
                  <a:gd name="T2" fmla="*/ 46 w 273"/>
                  <a:gd name="T3" fmla="*/ 87 h 791"/>
                  <a:gd name="T4" fmla="*/ 69 w 273"/>
                  <a:gd name="T5" fmla="*/ 251 h 791"/>
                  <a:gd name="T6" fmla="*/ 116 w 273"/>
                  <a:gd name="T7" fmla="*/ 587 h 791"/>
                  <a:gd name="T8" fmla="*/ 139 w 273"/>
                  <a:gd name="T9" fmla="*/ 767 h 791"/>
                  <a:gd name="T10" fmla="*/ 139 w 273"/>
                  <a:gd name="T11" fmla="*/ 791 h 791"/>
                  <a:gd name="T12" fmla="*/ 203 w 273"/>
                  <a:gd name="T13" fmla="*/ 744 h 791"/>
                  <a:gd name="T14" fmla="*/ 250 w 273"/>
                  <a:gd name="T15" fmla="*/ 791 h 791"/>
                  <a:gd name="T16" fmla="*/ 273 w 273"/>
                  <a:gd name="T17" fmla="*/ 744 h 791"/>
                  <a:gd name="T18" fmla="*/ 203 w 273"/>
                  <a:gd name="T19" fmla="*/ 697 h 791"/>
                  <a:gd name="T20" fmla="*/ 163 w 273"/>
                  <a:gd name="T21" fmla="*/ 495 h 791"/>
                  <a:gd name="T22" fmla="*/ 203 w 273"/>
                  <a:gd name="T23" fmla="*/ 495 h 791"/>
                  <a:gd name="T24" fmla="*/ 203 w 273"/>
                  <a:gd name="T25" fmla="*/ 425 h 791"/>
                  <a:gd name="T26" fmla="*/ 116 w 273"/>
                  <a:gd name="T27" fmla="*/ 314 h 791"/>
                  <a:gd name="T28" fmla="*/ 116 w 273"/>
                  <a:gd name="T29" fmla="*/ 157 h 791"/>
                  <a:gd name="T30" fmla="*/ 69 w 273"/>
                  <a:gd name="T31" fmla="*/ 24 h 791"/>
                  <a:gd name="T32" fmla="*/ 23 w 273"/>
                  <a:gd name="T33" fmla="*/ 0 h 791"/>
                  <a:gd name="T34" fmla="*/ 0 w 273"/>
                  <a:gd name="T35" fmla="*/ 0 h 7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3"/>
                  <a:gd name="T55" fmla="*/ 0 h 791"/>
                  <a:gd name="T56" fmla="*/ 273 w 273"/>
                  <a:gd name="T57" fmla="*/ 791 h 7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3" h="791">
                    <a:moveTo>
                      <a:pt x="0" y="0"/>
                    </a:moveTo>
                    <a:lnTo>
                      <a:pt x="46" y="87"/>
                    </a:lnTo>
                    <a:lnTo>
                      <a:pt x="69" y="251"/>
                    </a:lnTo>
                    <a:lnTo>
                      <a:pt x="116" y="587"/>
                    </a:lnTo>
                    <a:lnTo>
                      <a:pt x="139" y="767"/>
                    </a:lnTo>
                    <a:lnTo>
                      <a:pt x="139" y="791"/>
                    </a:lnTo>
                    <a:lnTo>
                      <a:pt x="203" y="744"/>
                    </a:lnTo>
                    <a:lnTo>
                      <a:pt x="250" y="791"/>
                    </a:lnTo>
                    <a:lnTo>
                      <a:pt x="273" y="744"/>
                    </a:lnTo>
                    <a:lnTo>
                      <a:pt x="203" y="697"/>
                    </a:lnTo>
                    <a:lnTo>
                      <a:pt x="163" y="495"/>
                    </a:lnTo>
                    <a:lnTo>
                      <a:pt x="203" y="495"/>
                    </a:lnTo>
                    <a:lnTo>
                      <a:pt x="203" y="425"/>
                    </a:lnTo>
                    <a:lnTo>
                      <a:pt x="116" y="314"/>
                    </a:lnTo>
                    <a:lnTo>
                      <a:pt x="116" y="157"/>
                    </a:lnTo>
                    <a:lnTo>
                      <a:pt x="69" y="24"/>
                    </a:lnTo>
                    <a:lnTo>
                      <a:pt x="23" y="0"/>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1" name="Freeform 858">
                <a:extLst>
                  <a:ext uri="{FF2B5EF4-FFF2-40B4-BE49-F238E27FC236}">
                    <a16:creationId xmlns:a16="http://schemas.microsoft.com/office/drawing/2014/main" id="{FA341147-4289-B132-1687-B96AE807EC28}"/>
                  </a:ext>
                </a:extLst>
              </p:cNvPr>
              <p:cNvSpPr>
                <a:spLocks/>
              </p:cNvSpPr>
              <p:nvPr/>
            </p:nvSpPr>
            <p:spPr bwMode="auto">
              <a:xfrm>
                <a:off x="4941007" y="3604467"/>
                <a:ext cx="81029" cy="90308"/>
              </a:xfrm>
              <a:custGeom>
                <a:avLst/>
                <a:gdLst>
                  <a:gd name="T0" fmla="*/ 0 w 291"/>
                  <a:gd name="T1" fmla="*/ 0 h 331"/>
                  <a:gd name="T2" fmla="*/ 17 w 291"/>
                  <a:gd name="T3" fmla="*/ 134 h 331"/>
                  <a:gd name="T4" fmla="*/ 0 w 291"/>
                  <a:gd name="T5" fmla="*/ 314 h 331"/>
                  <a:gd name="T6" fmla="*/ 87 w 291"/>
                  <a:gd name="T7" fmla="*/ 291 h 331"/>
                  <a:gd name="T8" fmla="*/ 151 w 291"/>
                  <a:gd name="T9" fmla="*/ 331 h 331"/>
                  <a:gd name="T10" fmla="*/ 180 w 291"/>
                  <a:gd name="T11" fmla="*/ 314 h 331"/>
                  <a:gd name="T12" fmla="*/ 180 w 291"/>
                  <a:gd name="T13" fmla="*/ 267 h 331"/>
                  <a:gd name="T14" fmla="*/ 291 w 291"/>
                  <a:gd name="T15" fmla="*/ 174 h 331"/>
                  <a:gd name="T16" fmla="*/ 244 w 291"/>
                  <a:gd name="T17" fmla="*/ 134 h 331"/>
                  <a:gd name="T18" fmla="*/ 151 w 291"/>
                  <a:gd name="T19" fmla="*/ 111 h 331"/>
                  <a:gd name="T20" fmla="*/ 40 w 291"/>
                  <a:gd name="T21" fmla="*/ 17 h 331"/>
                  <a:gd name="T22" fmla="*/ 0 w 291"/>
                  <a:gd name="T23" fmla="*/ 0 h 3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1"/>
                  <a:gd name="T37" fmla="*/ 0 h 331"/>
                  <a:gd name="T38" fmla="*/ 291 w 291"/>
                  <a:gd name="T39" fmla="*/ 331 h 3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1" h="331">
                    <a:moveTo>
                      <a:pt x="0" y="0"/>
                    </a:moveTo>
                    <a:lnTo>
                      <a:pt x="17" y="134"/>
                    </a:lnTo>
                    <a:lnTo>
                      <a:pt x="0" y="314"/>
                    </a:lnTo>
                    <a:lnTo>
                      <a:pt x="87" y="291"/>
                    </a:lnTo>
                    <a:lnTo>
                      <a:pt x="151" y="331"/>
                    </a:lnTo>
                    <a:lnTo>
                      <a:pt x="180" y="314"/>
                    </a:lnTo>
                    <a:lnTo>
                      <a:pt x="180" y="267"/>
                    </a:lnTo>
                    <a:lnTo>
                      <a:pt x="291" y="174"/>
                    </a:lnTo>
                    <a:lnTo>
                      <a:pt x="244" y="134"/>
                    </a:lnTo>
                    <a:lnTo>
                      <a:pt x="151" y="111"/>
                    </a:lnTo>
                    <a:lnTo>
                      <a:pt x="40" y="17"/>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2" name="Freeform 859">
                <a:extLst>
                  <a:ext uri="{FF2B5EF4-FFF2-40B4-BE49-F238E27FC236}">
                    <a16:creationId xmlns:a16="http://schemas.microsoft.com/office/drawing/2014/main" id="{4BC01C1C-EC0E-17D4-0C75-C396C1C7D00C}"/>
                  </a:ext>
                </a:extLst>
              </p:cNvPr>
              <p:cNvSpPr>
                <a:spLocks/>
              </p:cNvSpPr>
              <p:nvPr/>
            </p:nvSpPr>
            <p:spPr bwMode="auto">
              <a:xfrm>
                <a:off x="4833839" y="3709340"/>
                <a:ext cx="146375" cy="168963"/>
              </a:xfrm>
              <a:custGeom>
                <a:avLst/>
                <a:gdLst>
                  <a:gd name="T0" fmla="*/ 384 w 518"/>
                  <a:gd name="T1" fmla="*/ 0 h 633"/>
                  <a:gd name="T2" fmla="*/ 361 w 518"/>
                  <a:gd name="T3" fmla="*/ 209 h 633"/>
                  <a:gd name="T4" fmla="*/ 361 w 518"/>
                  <a:gd name="T5" fmla="*/ 296 h 633"/>
                  <a:gd name="T6" fmla="*/ 198 w 518"/>
                  <a:gd name="T7" fmla="*/ 429 h 633"/>
                  <a:gd name="T8" fmla="*/ 198 w 518"/>
                  <a:gd name="T9" fmla="*/ 476 h 633"/>
                  <a:gd name="T10" fmla="*/ 47 w 518"/>
                  <a:gd name="T11" fmla="*/ 523 h 633"/>
                  <a:gd name="T12" fmla="*/ 0 w 518"/>
                  <a:gd name="T13" fmla="*/ 586 h 633"/>
                  <a:gd name="T14" fmla="*/ 65 w 518"/>
                  <a:gd name="T15" fmla="*/ 610 h 633"/>
                  <a:gd name="T16" fmla="*/ 110 w 518"/>
                  <a:gd name="T17" fmla="*/ 586 h 633"/>
                  <a:gd name="T18" fmla="*/ 157 w 518"/>
                  <a:gd name="T19" fmla="*/ 586 h 633"/>
                  <a:gd name="T20" fmla="*/ 221 w 518"/>
                  <a:gd name="T21" fmla="*/ 563 h 633"/>
                  <a:gd name="T22" fmla="*/ 244 w 518"/>
                  <a:gd name="T23" fmla="*/ 633 h 633"/>
                  <a:gd name="T24" fmla="*/ 314 w 518"/>
                  <a:gd name="T25" fmla="*/ 610 h 633"/>
                  <a:gd name="T26" fmla="*/ 314 w 518"/>
                  <a:gd name="T27" fmla="*/ 546 h 633"/>
                  <a:gd name="T28" fmla="*/ 337 w 518"/>
                  <a:gd name="T29" fmla="*/ 546 h 633"/>
                  <a:gd name="T30" fmla="*/ 361 w 518"/>
                  <a:gd name="T31" fmla="*/ 523 h 633"/>
                  <a:gd name="T32" fmla="*/ 448 w 518"/>
                  <a:gd name="T33" fmla="*/ 523 h 633"/>
                  <a:gd name="T34" fmla="*/ 448 w 518"/>
                  <a:gd name="T35" fmla="*/ 476 h 633"/>
                  <a:gd name="T36" fmla="*/ 518 w 518"/>
                  <a:gd name="T37" fmla="*/ 499 h 633"/>
                  <a:gd name="T38" fmla="*/ 494 w 518"/>
                  <a:gd name="T39" fmla="*/ 366 h 633"/>
                  <a:gd name="T40" fmla="*/ 471 w 518"/>
                  <a:gd name="T41" fmla="*/ 296 h 633"/>
                  <a:gd name="T42" fmla="*/ 494 w 518"/>
                  <a:gd name="T43" fmla="*/ 227 h 633"/>
                  <a:gd name="T44" fmla="*/ 494 w 518"/>
                  <a:gd name="T45" fmla="*/ 185 h 633"/>
                  <a:gd name="T46" fmla="*/ 518 w 518"/>
                  <a:gd name="T47" fmla="*/ 115 h 633"/>
                  <a:gd name="T48" fmla="*/ 471 w 518"/>
                  <a:gd name="T49" fmla="*/ 28 h 633"/>
                  <a:gd name="T50" fmla="*/ 448 w 518"/>
                  <a:gd name="T51" fmla="*/ 28 h 633"/>
                  <a:gd name="T52" fmla="*/ 384 w 518"/>
                  <a:gd name="T53" fmla="*/ 0 h 6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8"/>
                  <a:gd name="T82" fmla="*/ 0 h 633"/>
                  <a:gd name="T83" fmla="*/ 518 w 518"/>
                  <a:gd name="T84" fmla="*/ 633 h 63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8" h="633">
                    <a:moveTo>
                      <a:pt x="384" y="0"/>
                    </a:moveTo>
                    <a:lnTo>
                      <a:pt x="361" y="209"/>
                    </a:lnTo>
                    <a:lnTo>
                      <a:pt x="361" y="296"/>
                    </a:lnTo>
                    <a:lnTo>
                      <a:pt x="198" y="429"/>
                    </a:lnTo>
                    <a:lnTo>
                      <a:pt x="198" y="476"/>
                    </a:lnTo>
                    <a:lnTo>
                      <a:pt x="47" y="523"/>
                    </a:lnTo>
                    <a:lnTo>
                      <a:pt x="0" y="586"/>
                    </a:lnTo>
                    <a:lnTo>
                      <a:pt x="65" y="610"/>
                    </a:lnTo>
                    <a:lnTo>
                      <a:pt x="110" y="586"/>
                    </a:lnTo>
                    <a:lnTo>
                      <a:pt x="157" y="586"/>
                    </a:lnTo>
                    <a:lnTo>
                      <a:pt x="221" y="563"/>
                    </a:lnTo>
                    <a:lnTo>
                      <a:pt x="244" y="633"/>
                    </a:lnTo>
                    <a:lnTo>
                      <a:pt x="314" y="610"/>
                    </a:lnTo>
                    <a:lnTo>
                      <a:pt x="314" y="546"/>
                    </a:lnTo>
                    <a:lnTo>
                      <a:pt x="337" y="546"/>
                    </a:lnTo>
                    <a:lnTo>
                      <a:pt x="361" y="523"/>
                    </a:lnTo>
                    <a:lnTo>
                      <a:pt x="448" y="523"/>
                    </a:lnTo>
                    <a:lnTo>
                      <a:pt x="448" y="476"/>
                    </a:lnTo>
                    <a:lnTo>
                      <a:pt x="518" y="499"/>
                    </a:lnTo>
                    <a:lnTo>
                      <a:pt x="494" y="366"/>
                    </a:lnTo>
                    <a:lnTo>
                      <a:pt x="471" y="296"/>
                    </a:lnTo>
                    <a:lnTo>
                      <a:pt x="494" y="227"/>
                    </a:lnTo>
                    <a:lnTo>
                      <a:pt x="494" y="185"/>
                    </a:lnTo>
                    <a:lnTo>
                      <a:pt x="518" y="115"/>
                    </a:lnTo>
                    <a:lnTo>
                      <a:pt x="471" y="28"/>
                    </a:lnTo>
                    <a:lnTo>
                      <a:pt x="448" y="28"/>
                    </a:lnTo>
                    <a:lnTo>
                      <a:pt x="38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3" name="Freeform 860">
                <a:extLst>
                  <a:ext uri="{FF2B5EF4-FFF2-40B4-BE49-F238E27FC236}">
                    <a16:creationId xmlns:a16="http://schemas.microsoft.com/office/drawing/2014/main" id="{D46DD349-3E90-996A-502B-72FD4A02D15C}"/>
                  </a:ext>
                </a:extLst>
              </p:cNvPr>
              <p:cNvSpPr>
                <a:spLocks/>
              </p:cNvSpPr>
              <p:nvPr/>
            </p:nvSpPr>
            <p:spPr bwMode="auto">
              <a:xfrm>
                <a:off x="4865205" y="3878303"/>
                <a:ext cx="23525" cy="20392"/>
              </a:xfrm>
              <a:custGeom>
                <a:avLst/>
                <a:gdLst>
                  <a:gd name="T0" fmla="*/ 47 w 88"/>
                  <a:gd name="T1" fmla="*/ 0 h 70"/>
                  <a:gd name="T2" fmla="*/ 0 w 88"/>
                  <a:gd name="T3" fmla="*/ 23 h 70"/>
                  <a:gd name="T4" fmla="*/ 0 w 88"/>
                  <a:gd name="T5" fmla="*/ 70 h 70"/>
                  <a:gd name="T6" fmla="*/ 88 w 88"/>
                  <a:gd name="T7" fmla="*/ 70 h 70"/>
                  <a:gd name="T8" fmla="*/ 88 w 88"/>
                  <a:gd name="T9" fmla="*/ 23 h 70"/>
                  <a:gd name="T10" fmla="*/ 47 w 88"/>
                  <a:gd name="T11" fmla="*/ 0 h 70"/>
                  <a:gd name="T12" fmla="*/ 0 60000 65536"/>
                  <a:gd name="T13" fmla="*/ 0 60000 65536"/>
                  <a:gd name="T14" fmla="*/ 0 60000 65536"/>
                  <a:gd name="T15" fmla="*/ 0 60000 65536"/>
                  <a:gd name="T16" fmla="*/ 0 60000 65536"/>
                  <a:gd name="T17" fmla="*/ 0 60000 65536"/>
                  <a:gd name="T18" fmla="*/ 0 w 88"/>
                  <a:gd name="T19" fmla="*/ 0 h 70"/>
                  <a:gd name="T20" fmla="*/ 88 w 88"/>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88" h="70">
                    <a:moveTo>
                      <a:pt x="47" y="0"/>
                    </a:moveTo>
                    <a:lnTo>
                      <a:pt x="0" y="23"/>
                    </a:lnTo>
                    <a:lnTo>
                      <a:pt x="0" y="70"/>
                    </a:lnTo>
                    <a:lnTo>
                      <a:pt x="88" y="70"/>
                    </a:lnTo>
                    <a:lnTo>
                      <a:pt x="88" y="23"/>
                    </a:lnTo>
                    <a:lnTo>
                      <a:pt x="4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4" name="Freeform 861">
                <a:extLst>
                  <a:ext uri="{FF2B5EF4-FFF2-40B4-BE49-F238E27FC236}">
                    <a16:creationId xmlns:a16="http://schemas.microsoft.com/office/drawing/2014/main" id="{1E608E5F-C3D1-80C6-3483-B39E2563B22F}"/>
                  </a:ext>
                </a:extLst>
              </p:cNvPr>
              <p:cNvSpPr>
                <a:spLocks/>
              </p:cNvSpPr>
              <p:nvPr/>
            </p:nvSpPr>
            <p:spPr bwMode="auto">
              <a:xfrm>
                <a:off x="4825997" y="3887042"/>
                <a:ext cx="23525" cy="52437"/>
              </a:xfrm>
              <a:custGeom>
                <a:avLst/>
                <a:gdLst>
                  <a:gd name="T0" fmla="*/ 88 w 88"/>
                  <a:gd name="T1" fmla="*/ 47 h 204"/>
                  <a:gd name="T2" fmla="*/ 41 w 88"/>
                  <a:gd name="T3" fmla="*/ 0 h 204"/>
                  <a:gd name="T4" fmla="*/ 0 w 88"/>
                  <a:gd name="T5" fmla="*/ 47 h 204"/>
                  <a:gd name="T6" fmla="*/ 0 w 88"/>
                  <a:gd name="T7" fmla="*/ 157 h 204"/>
                  <a:gd name="T8" fmla="*/ 41 w 88"/>
                  <a:gd name="T9" fmla="*/ 204 h 204"/>
                  <a:gd name="T10" fmla="*/ 70 w 88"/>
                  <a:gd name="T11" fmla="*/ 157 h 204"/>
                  <a:gd name="T12" fmla="*/ 70 w 88"/>
                  <a:gd name="T13" fmla="*/ 94 h 204"/>
                  <a:gd name="T14" fmla="*/ 88 w 88"/>
                  <a:gd name="T15" fmla="*/ 47 h 204"/>
                  <a:gd name="T16" fmla="*/ 0 60000 65536"/>
                  <a:gd name="T17" fmla="*/ 0 60000 65536"/>
                  <a:gd name="T18" fmla="*/ 0 60000 65536"/>
                  <a:gd name="T19" fmla="*/ 0 60000 65536"/>
                  <a:gd name="T20" fmla="*/ 0 60000 65536"/>
                  <a:gd name="T21" fmla="*/ 0 60000 65536"/>
                  <a:gd name="T22" fmla="*/ 0 60000 65536"/>
                  <a:gd name="T23" fmla="*/ 0 60000 65536"/>
                  <a:gd name="T24" fmla="*/ 0 w 88"/>
                  <a:gd name="T25" fmla="*/ 0 h 204"/>
                  <a:gd name="T26" fmla="*/ 88 w 88"/>
                  <a:gd name="T27" fmla="*/ 204 h 2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 h="204">
                    <a:moveTo>
                      <a:pt x="88" y="47"/>
                    </a:moveTo>
                    <a:lnTo>
                      <a:pt x="41" y="0"/>
                    </a:lnTo>
                    <a:lnTo>
                      <a:pt x="0" y="47"/>
                    </a:lnTo>
                    <a:lnTo>
                      <a:pt x="0" y="157"/>
                    </a:lnTo>
                    <a:lnTo>
                      <a:pt x="41" y="204"/>
                    </a:lnTo>
                    <a:lnTo>
                      <a:pt x="70" y="157"/>
                    </a:lnTo>
                    <a:lnTo>
                      <a:pt x="70" y="94"/>
                    </a:lnTo>
                    <a:lnTo>
                      <a:pt x="88" y="4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5" name="Freeform 862">
                <a:extLst>
                  <a:ext uri="{FF2B5EF4-FFF2-40B4-BE49-F238E27FC236}">
                    <a16:creationId xmlns:a16="http://schemas.microsoft.com/office/drawing/2014/main" id="{6B806720-85E1-5BD9-47FB-9FF198D9403D}"/>
                  </a:ext>
                </a:extLst>
              </p:cNvPr>
              <p:cNvSpPr>
                <a:spLocks/>
              </p:cNvSpPr>
              <p:nvPr/>
            </p:nvSpPr>
            <p:spPr bwMode="auto">
              <a:xfrm>
                <a:off x="4499267" y="4157965"/>
                <a:ext cx="39208" cy="26218"/>
              </a:xfrm>
              <a:custGeom>
                <a:avLst/>
                <a:gdLst>
                  <a:gd name="T0" fmla="*/ 110 w 134"/>
                  <a:gd name="T1" fmla="*/ 0 h 93"/>
                  <a:gd name="T2" fmla="*/ 47 w 134"/>
                  <a:gd name="T3" fmla="*/ 0 h 93"/>
                  <a:gd name="T4" fmla="*/ 0 w 134"/>
                  <a:gd name="T5" fmla="*/ 47 h 93"/>
                  <a:gd name="T6" fmla="*/ 47 w 134"/>
                  <a:gd name="T7" fmla="*/ 93 h 93"/>
                  <a:gd name="T8" fmla="*/ 134 w 134"/>
                  <a:gd name="T9" fmla="*/ 47 h 93"/>
                  <a:gd name="T10" fmla="*/ 110 w 134"/>
                  <a:gd name="T11" fmla="*/ 0 h 93"/>
                  <a:gd name="T12" fmla="*/ 0 60000 65536"/>
                  <a:gd name="T13" fmla="*/ 0 60000 65536"/>
                  <a:gd name="T14" fmla="*/ 0 60000 65536"/>
                  <a:gd name="T15" fmla="*/ 0 60000 65536"/>
                  <a:gd name="T16" fmla="*/ 0 60000 65536"/>
                  <a:gd name="T17" fmla="*/ 0 60000 65536"/>
                  <a:gd name="T18" fmla="*/ 0 w 134"/>
                  <a:gd name="T19" fmla="*/ 0 h 93"/>
                  <a:gd name="T20" fmla="*/ 134 w 134"/>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34" h="93">
                    <a:moveTo>
                      <a:pt x="110" y="0"/>
                    </a:moveTo>
                    <a:lnTo>
                      <a:pt x="47" y="0"/>
                    </a:lnTo>
                    <a:lnTo>
                      <a:pt x="0" y="47"/>
                    </a:lnTo>
                    <a:lnTo>
                      <a:pt x="47" y="93"/>
                    </a:lnTo>
                    <a:lnTo>
                      <a:pt x="134" y="47"/>
                    </a:lnTo>
                    <a:lnTo>
                      <a:pt x="11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6" name="Freeform 863">
                <a:extLst>
                  <a:ext uri="{FF2B5EF4-FFF2-40B4-BE49-F238E27FC236}">
                    <a16:creationId xmlns:a16="http://schemas.microsoft.com/office/drawing/2014/main" id="{EBBFDFAD-552C-1FC9-0D17-5C5E11CA049A}"/>
                  </a:ext>
                </a:extLst>
              </p:cNvPr>
              <p:cNvSpPr>
                <a:spLocks/>
              </p:cNvSpPr>
              <p:nvPr/>
            </p:nvSpPr>
            <p:spPr bwMode="auto">
              <a:xfrm>
                <a:off x="4402554" y="4105528"/>
                <a:ext cx="122851" cy="241791"/>
              </a:xfrm>
              <a:custGeom>
                <a:avLst/>
                <a:gdLst>
                  <a:gd name="T0" fmla="*/ 0 w 424"/>
                  <a:gd name="T1" fmla="*/ 47 h 901"/>
                  <a:gd name="T2" fmla="*/ 18 w 424"/>
                  <a:gd name="T3" fmla="*/ 111 h 901"/>
                  <a:gd name="T4" fmla="*/ 88 w 424"/>
                  <a:gd name="T5" fmla="*/ 111 h 901"/>
                  <a:gd name="T6" fmla="*/ 133 w 424"/>
                  <a:gd name="T7" fmla="*/ 181 h 901"/>
                  <a:gd name="T8" fmla="*/ 111 w 424"/>
                  <a:gd name="T9" fmla="*/ 251 h 901"/>
                  <a:gd name="T10" fmla="*/ 221 w 424"/>
                  <a:gd name="T11" fmla="*/ 384 h 901"/>
                  <a:gd name="T12" fmla="*/ 314 w 424"/>
                  <a:gd name="T13" fmla="*/ 518 h 901"/>
                  <a:gd name="T14" fmla="*/ 268 w 424"/>
                  <a:gd name="T15" fmla="*/ 587 h 901"/>
                  <a:gd name="T16" fmla="*/ 314 w 424"/>
                  <a:gd name="T17" fmla="*/ 704 h 901"/>
                  <a:gd name="T18" fmla="*/ 221 w 424"/>
                  <a:gd name="T19" fmla="*/ 744 h 901"/>
                  <a:gd name="T20" fmla="*/ 221 w 424"/>
                  <a:gd name="T21" fmla="*/ 791 h 901"/>
                  <a:gd name="T22" fmla="*/ 157 w 424"/>
                  <a:gd name="T23" fmla="*/ 814 h 901"/>
                  <a:gd name="T24" fmla="*/ 157 w 424"/>
                  <a:gd name="T25" fmla="*/ 861 h 901"/>
                  <a:gd name="T26" fmla="*/ 180 w 424"/>
                  <a:gd name="T27" fmla="*/ 901 h 901"/>
                  <a:gd name="T28" fmla="*/ 221 w 424"/>
                  <a:gd name="T29" fmla="*/ 878 h 901"/>
                  <a:gd name="T30" fmla="*/ 355 w 424"/>
                  <a:gd name="T31" fmla="*/ 767 h 901"/>
                  <a:gd name="T32" fmla="*/ 402 w 424"/>
                  <a:gd name="T33" fmla="*/ 721 h 901"/>
                  <a:gd name="T34" fmla="*/ 424 w 424"/>
                  <a:gd name="T35" fmla="*/ 634 h 901"/>
                  <a:gd name="T36" fmla="*/ 402 w 424"/>
                  <a:gd name="T37" fmla="*/ 518 h 901"/>
                  <a:gd name="T38" fmla="*/ 355 w 424"/>
                  <a:gd name="T39" fmla="*/ 453 h 901"/>
                  <a:gd name="T40" fmla="*/ 355 w 424"/>
                  <a:gd name="T41" fmla="*/ 408 h 901"/>
                  <a:gd name="T42" fmla="*/ 290 w 424"/>
                  <a:gd name="T43" fmla="*/ 408 h 901"/>
                  <a:gd name="T44" fmla="*/ 245 w 424"/>
                  <a:gd name="T45" fmla="*/ 338 h 901"/>
                  <a:gd name="T46" fmla="*/ 198 w 424"/>
                  <a:gd name="T47" fmla="*/ 251 h 901"/>
                  <a:gd name="T48" fmla="*/ 198 w 424"/>
                  <a:gd name="T49" fmla="*/ 181 h 901"/>
                  <a:gd name="T50" fmla="*/ 268 w 424"/>
                  <a:gd name="T51" fmla="*/ 111 h 901"/>
                  <a:gd name="T52" fmla="*/ 290 w 424"/>
                  <a:gd name="T53" fmla="*/ 87 h 901"/>
                  <a:gd name="T54" fmla="*/ 268 w 424"/>
                  <a:gd name="T55" fmla="*/ 87 h 901"/>
                  <a:gd name="T56" fmla="*/ 221 w 424"/>
                  <a:gd name="T57" fmla="*/ 47 h 901"/>
                  <a:gd name="T58" fmla="*/ 221 w 424"/>
                  <a:gd name="T59" fmla="*/ 0 h 901"/>
                  <a:gd name="T60" fmla="*/ 198 w 424"/>
                  <a:gd name="T61" fmla="*/ 0 h 901"/>
                  <a:gd name="T62" fmla="*/ 133 w 424"/>
                  <a:gd name="T63" fmla="*/ 0 h 901"/>
                  <a:gd name="T64" fmla="*/ 18 w 424"/>
                  <a:gd name="T65" fmla="*/ 70 h 901"/>
                  <a:gd name="T66" fmla="*/ 0 w 424"/>
                  <a:gd name="T67" fmla="*/ 47 h 9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4"/>
                  <a:gd name="T103" fmla="*/ 0 h 901"/>
                  <a:gd name="T104" fmla="*/ 424 w 424"/>
                  <a:gd name="T105" fmla="*/ 901 h 9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4" h="901">
                    <a:moveTo>
                      <a:pt x="0" y="47"/>
                    </a:moveTo>
                    <a:lnTo>
                      <a:pt x="18" y="111"/>
                    </a:lnTo>
                    <a:lnTo>
                      <a:pt x="88" y="111"/>
                    </a:lnTo>
                    <a:lnTo>
                      <a:pt x="133" y="181"/>
                    </a:lnTo>
                    <a:lnTo>
                      <a:pt x="111" y="251"/>
                    </a:lnTo>
                    <a:lnTo>
                      <a:pt x="221" y="384"/>
                    </a:lnTo>
                    <a:lnTo>
                      <a:pt x="314" y="518"/>
                    </a:lnTo>
                    <a:lnTo>
                      <a:pt x="268" y="587"/>
                    </a:lnTo>
                    <a:lnTo>
                      <a:pt x="314" y="704"/>
                    </a:lnTo>
                    <a:lnTo>
                      <a:pt x="221" y="744"/>
                    </a:lnTo>
                    <a:lnTo>
                      <a:pt x="221" y="791"/>
                    </a:lnTo>
                    <a:lnTo>
                      <a:pt x="157" y="814"/>
                    </a:lnTo>
                    <a:lnTo>
                      <a:pt x="157" y="861"/>
                    </a:lnTo>
                    <a:lnTo>
                      <a:pt x="180" y="901"/>
                    </a:lnTo>
                    <a:lnTo>
                      <a:pt x="221" y="878"/>
                    </a:lnTo>
                    <a:lnTo>
                      <a:pt x="355" y="767"/>
                    </a:lnTo>
                    <a:lnTo>
                      <a:pt x="402" y="721"/>
                    </a:lnTo>
                    <a:lnTo>
                      <a:pt x="424" y="634"/>
                    </a:lnTo>
                    <a:lnTo>
                      <a:pt x="402" y="518"/>
                    </a:lnTo>
                    <a:lnTo>
                      <a:pt x="355" y="453"/>
                    </a:lnTo>
                    <a:lnTo>
                      <a:pt x="355" y="408"/>
                    </a:lnTo>
                    <a:lnTo>
                      <a:pt x="290" y="408"/>
                    </a:lnTo>
                    <a:lnTo>
                      <a:pt x="245" y="338"/>
                    </a:lnTo>
                    <a:lnTo>
                      <a:pt x="198" y="251"/>
                    </a:lnTo>
                    <a:lnTo>
                      <a:pt x="198" y="181"/>
                    </a:lnTo>
                    <a:lnTo>
                      <a:pt x="268" y="111"/>
                    </a:lnTo>
                    <a:lnTo>
                      <a:pt x="290" y="87"/>
                    </a:lnTo>
                    <a:lnTo>
                      <a:pt x="268" y="87"/>
                    </a:lnTo>
                    <a:lnTo>
                      <a:pt x="221" y="47"/>
                    </a:lnTo>
                    <a:lnTo>
                      <a:pt x="221" y="0"/>
                    </a:lnTo>
                    <a:lnTo>
                      <a:pt x="198" y="0"/>
                    </a:lnTo>
                    <a:lnTo>
                      <a:pt x="133" y="0"/>
                    </a:lnTo>
                    <a:lnTo>
                      <a:pt x="18" y="70"/>
                    </a:lnTo>
                    <a:lnTo>
                      <a:pt x="0" y="4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7" name="Freeform 864">
                <a:extLst>
                  <a:ext uri="{FF2B5EF4-FFF2-40B4-BE49-F238E27FC236}">
                    <a16:creationId xmlns:a16="http://schemas.microsoft.com/office/drawing/2014/main" id="{0A7165D7-3277-5560-F101-84629A7A877B}"/>
                  </a:ext>
                </a:extLst>
              </p:cNvPr>
              <p:cNvSpPr>
                <a:spLocks/>
              </p:cNvSpPr>
              <p:nvPr/>
            </p:nvSpPr>
            <p:spPr bwMode="auto">
              <a:xfrm>
                <a:off x="4365961" y="4117181"/>
                <a:ext cx="128078" cy="218486"/>
              </a:xfrm>
              <a:custGeom>
                <a:avLst/>
                <a:gdLst>
                  <a:gd name="T0" fmla="*/ 110 w 453"/>
                  <a:gd name="T1" fmla="*/ 0 h 814"/>
                  <a:gd name="T2" fmla="*/ 52 w 453"/>
                  <a:gd name="T3" fmla="*/ 52 h 814"/>
                  <a:gd name="T4" fmla="*/ 0 w 453"/>
                  <a:gd name="T5" fmla="*/ 134 h 814"/>
                  <a:gd name="T6" fmla="*/ 70 w 453"/>
                  <a:gd name="T7" fmla="*/ 180 h 814"/>
                  <a:gd name="T8" fmla="*/ 70 w 453"/>
                  <a:gd name="T9" fmla="*/ 291 h 814"/>
                  <a:gd name="T10" fmla="*/ 110 w 453"/>
                  <a:gd name="T11" fmla="*/ 314 h 814"/>
                  <a:gd name="T12" fmla="*/ 180 w 453"/>
                  <a:gd name="T13" fmla="*/ 267 h 814"/>
                  <a:gd name="T14" fmla="*/ 227 w 453"/>
                  <a:gd name="T15" fmla="*/ 267 h 814"/>
                  <a:gd name="T16" fmla="*/ 337 w 453"/>
                  <a:gd name="T17" fmla="*/ 406 h 814"/>
                  <a:gd name="T18" fmla="*/ 337 w 453"/>
                  <a:gd name="T19" fmla="*/ 453 h 814"/>
                  <a:gd name="T20" fmla="*/ 360 w 453"/>
                  <a:gd name="T21" fmla="*/ 494 h 814"/>
                  <a:gd name="T22" fmla="*/ 360 w 453"/>
                  <a:gd name="T23" fmla="*/ 563 h 814"/>
                  <a:gd name="T24" fmla="*/ 337 w 453"/>
                  <a:gd name="T25" fmla="*/ 587 h 814"/>
                  <a:gd name="T26" fmla="*/ 272 w 453"/>
                  <a:gd name="T27" fmla="*/ 563 h 814"/>
                  <a:gd name="T28" fmla="*/ 227 w 453"/>
                  <a:gd name="T29" fmla="*/ 518 h 814"/>
                  <a:gd name="T30" fmla="*/ 174 w 453"/>
                  <a:gd name="T31" fmla="*/ 570 h 814"/>
                  <a:gd name="T32" fmla="*/ 157 w 453"/>
                  <a:gd name="T33" fmla="*/ 610 h 814"/>
                  <a:gd name="T34" fmla="*/ 180 w 453"/>
                  <a:gd name="T35" fmla="*/ 697 h 814"/>
                  <a:gd name="T36" fmla="*/ 227 w 453"/>
                  <a:gd name="T37" fmla="*/ 744 h 814"/>
                  <a:gd name="T38" fmla="*/ 296 w 453"/>
                  <a:gd name="T39" fmla="*/ 814 h 814"/>
                  <a:gd name="T40" fmla="*/ 319 w 453"/>
                  <a:gd name="T41" fmla="*/ 790 h 814"/>
                  <a:gd name="T42" fmla="*/ 360 w 453"/>
                  <a:gd name="T43" fmla="*/ 744 h 814"/>
                  <a:gd name="T44" fmla="*/ 360 w 453"/>
                  <a:gd name="T45" fmla="*/ 697 h 814"/>
                  <a:gd name="T46" fmla="*/ 407 w 453"/>
                  <a:gd name="T47" fmla="*/ 674 h 814"/>
                  <a:gd name="T48" fmla="*/ 447 w 453"/>
                  <a:gd name="T49" fmla="*/ 650 h 814"/>
                  <a:gd name="T50" fmla="*/ 453 w 453"/>
                  <a:gd name="T51" fmla="*/ 610 h 814"/>
                  <a:gd name="T52" fmla="*/ 407 w 453"/>
                  <a:gd name="T53" fmla="*/ 563 h 814"/>
                  <a:gd name="T54" fmla="*/ 436 w 453"/>
                  <a:gd name="T55" fmla="*/ 494 h 814"/>
                  <a:gd name="T56" fmla="*/ 447 w 453"/>
                  <a:gd name="T57" fmla="*/ 471 h 814"/>
                  <a:gd name="T58" fmla="*/ 424 w 453"/>
                  <a:gd name="T59" fmla="*/ 424 h 814"/>
                  <a:gd name="T60" fmla="*/ 319 w 453"/>
                  <a:gd name="T61" fmla="*/ 267 h 814"/>
                  <a:gd name="T62" fmla="*/ 250 w 453"/>
                  <a:gd name="T63" fmla="*/ 204 h 814"/>
                  <a:gd name="T64" fmla="*/ 272 w 453"/>
                  <a:gd name="T65" fmla="*/ 134 h 814"/>
                  <a:gd name="T66" fmla="*/ 250 w 453"/>
                  <a:gd name="T67" fmla="*/ 87 h 814"/>
                  <a:gd name="T68" fmla="*/ 227 w 453"/>
                  <a:gd name="T69" fmla="*/ 64 h 814"/>
                  <a:gd name="T70" fmla="*/ 157 w 453"/>
                  <a:gd name="T71" fmla="*/ 64 h 814"/>
                  <a:gd name="T72" fmla="*/ 157 w 453"/>
                  <a:gd name="T73" fmla="*/ 23 h 814"/>
                  <a:gd name="T74" fmla="*/ 110 w 453"/>
                  <a:gd name="T75" fmla="*/ 0 h 8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3"/>
                  <a:gd name="T115" fmla="*/ 0 h 814"/>
                  <a:gd name="T116" fmla="*/ 453 w 453"/>
                  <a:gd name="T117" fmla="*/ 814 h 8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3" h="814">
                    <a:moveTo>
                      <a:pt x="110" y="0"/>
                    </a:moveTo>
                    <a:lnTo>
                      <a:pt x="52" y="52"/>
                    </a:lnTo>
                    <a:lnTo>
                      <a:pt x="0" y="134"/>
                    </a:lnTo>
                    <a:lnTo>
                      <a:pt x="70" y="180"/>
                    </a:lnTo>
                    <a:lnTo>
                      <a:pt x="70" y="291"/>
                    </a:lnTo>
                    <a:lnTo>
                      <a:pt x="110" y="314"/>
                    </a:lnTo>
                    <a:lnTo>
                      <a:pt x="180" y="267"/>
                    </a:lnTo>
                    <a:lnTo>
                      <a:pt x="227" y="267"/>
                    </a:lnTo>
                    <a:lnTo>
                      <a:pt x="337" y="406"/>
                    </a:lnTo>
                    <a:lnTo>
                      <a:pt x="337" y="453"/>
                    </a:lnTo>
                    <a:lnTo>
                      <a:pt x="360" y="494"/>
                    </a:lnTo>
                    <a:lnTo>
                      <a:pt x="360" y="563"/>
                    </a:lnTo>
                    <a:lnTo>
                      <a:pt x="337" y="587"/>
                    </a:lnTo>
                    <a:lnTo>
                      <a:pt x="272" y="563"/>
                    </a:lnTo>
                    <a:lnTo>
                      <a:pt x="227" y="518"/>
                    </a:lnTo>
                    <a:lnTo>
                      <a:pt x="174" y="570"/>
                    </a:lnTo>
                    <a:lnTo>
                      <a:pt x="157" y="610"/>
                    </a:lnTo>
                    <a:lnTo>
                      <a:pt x="180" y="697"/>
                    </a:lnTo>
                    <a:lnTo>
                      <a:pt x="227" y="744"/>
                    </a:lnTo>
                    <a:lnTo>
                      <a:pt x="296" y="814"/>
                    </a:lnTo>
                    <a:lnTo>
                      <a:pt x="319" y="790"/>
                    </a:lnTo>
                    <a:lnTo>
                      <a:pt x="360" y="744"/>
                    </a:lnTo>
                    <a:lnTo>
                      <a:pt x="360" y="697"/>
                    </a:lnTo>
                    <a:lnTo>
                      <a:pt x="407" y="674"/>
                    </a:lnTo>
                    <a:lnTo>
                      <a:pt x="447" y="650"/>
                    </a:lnTo>
                    <a:lnTo>
                      <a:pt x="453" y="610"/>
                    </a:lnTo>
                    <a:lnTo>
                      <a:pt x="407" y="563"/>
                    </a:lnTo>
                    <a:lnTo>
                      <a:pt x="436" y="494"/>
                    </a:lnTo>
                    <a:lnTo>
                      <a:pt x="447" y="471"/>
                    </a:lnTo>
                    <a:lnTo>
                      <a:pt x="424" y="424"/>
                    </a:lnTo>
                    <a:lnTo>
                      <a:pt x="319" y="267"/>
                    </a:lnTo>
                    <a:lnTo>
                      <a:pt x="250" y="204"/>
                    </a:lnTo>
                    <a:lnTo>
                      <a:pt x="272" y="134"/>
                    </a:lnTo>
                    <a:lnTo>
                      <a:pt x="250" y="87"/>
                    </a:lnTo>
                    <a:lnTo>
                      <a:pt x="227" y="64"/>
                    </a:lnTo>
                    <a:lnTo>
                      <a:pt x="157" y="64"/>
                    </a:lnTo>
                    <a:lnTo>
                      <a:pt x="157" y="23"/>
                    </a:lnTo>
                    <a:lnTo>
                      <a:pt x="11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8" name="Freeform 865">
                <a:extLst>
                  <a:ext uri="{FF2B5EF4-FFF2-40B4-BE49-F238E27FC236}">
                    <a16:creationId xmlns:a16="http://schemas.microsoft.com/office/drawing/2014/main" id="{663A8E7E-4B44-07DE-F116-BF5D398FF635}"/>
                  </a:ext>
                </a:extLst>
              </p:cNvPr>
              <p:cNvSpPr>
                <a:spLocks/>
              </p:cNvSpPr>
              <p:nvPr/>
            </p:nvSpPr>
            <p:spPr bwMode="auto">
              <a:xfrm>
                <a:off x="4329367" y="4152139"/>
                <a:ext cx="138534" cy="233052"/>
              </a:xfrm>
              <a:custGeom>
                <a:avLst/>
                <a:gdLst>
                  <a:gd name="T0" fmla="*/ 122 w 482"/>
                  <a:gd name="T1" fmla="*/ 0 h 854"/>
                  <a:gd name="T2" fmla="*/ 99 w 482"/>
                  <a:gd name="T3" fmla="*/ 28 h 854"/>
                  <a:gd name="T4" fmla="*/ 58 w 482"/>
                  <a:gd name="T5" fmla="*/ 75 h 854"/>
                  <a:gd name="T6" fmla="*/ 0 w 482"/>
                  <a:gd name="T7" fmla="*/ 140 h 854"/>
                  <a:gd name="T8" fmla="*/ 75 w 482"/>
                  <a:gd name="T9" fmla="*/ 272 h 854"/>
                  <a:gd name="T10" fmla="*/ 75 w 482"/>
                  <a:gd name="T11" fmla="*/ 360 h 854"/>
                  <a:gd name="T12" fmla="*/ 75 w 482"/>
                  <a:gd name="T13" fmla="*/ 406 h 854"/>
                  <a:gd name="T14" fmla="*/ 99 w 482"/>
                  <a:gd name="T15" fmla="*/ 476 h 854"/>
                  <a:gd name="T16" fmla="*/ 75 w 482"/>
                  <a:gd name="T17" fmla="*/ 656 h 854"/>
                  <a:gd name="T18" fmla="*/ 75 w 482"/>
                  <a:gd name="T19" fmla="*/ 720 h 854"/>
                  <a:gd name="T20" fmla="*/ 145 w 482"/>
                  <a:gd name="T21" fmla="*/ 767 h 854"/>
                  <a:gd name="T22" fmla="*/ 168 w 482"/>
                  <a:gd name="T23" fmla="*/ 848 h 854"/>
                  <a:gd name="T24" fmla="*/ 232 w 482"/>
                  <a:gd name="T25" fmla="*/ 854 h 854"/>
                  <a:gd name="T26" fmla="*/ 192 w 482"/>
                  <a:gd name="T27" fmla="*/ 743 h 854"/>
                  <a:gd name="T28" fmla="*/ 145 w 482"/>
                  <a:gd name="T29" fmla="*/ 697 h 854"/>
                  <a:gd name="T30" fmla="*/ 168 w 482"/>
                  <a:gd name="T31" fmla="*/ 540 h 854"/>
                  <a:gd name="T32" fmla="*/ 168 w 482"/>
                  <a:gd name="T33" fmla="*/ 453 h 854"/>
                  <a:gd name="T34" fmla="*/ 232 w 482"/>
                  <a:gd name="T35" fmla="*/ 476 h 854"/>
                  <a:gd name="T36" fmla="*/ 279 w 482"/>
                  <a:gd name="T37" fmla="*/ 476 h 854"/>
                  <a:gd name="T38" fmla="*/ 302 w 482"/>
                  <a:gd name="T39" fmla="*/ 429 h 854"/>
                  <a:gd name="T40" fmla="*/ 349 w 482"/>
                  <a:gd name="T41" fmla="*/ 384 h 854"/>
                  <a:gd name="T42" fmla="*/ 394 w 482"/>
                  <a:gd name="T43" fmla="*/ 429 h 854"/>
                  <a:gd name="T44" fmla="*/ 476 w 482"/>
                  <a:gd name="T45" fmla="*/ 453 h 854"/>
                  <a:gd name="T46" fmla="*/ 482 w 482"/>
                  <a:gd name="T47" fmla="*/ 406 h 854"/>
                  <a:gd name="T48" fmla="*/ 482 w 482"/>
                  <a:gd name="T49" fmla="*/ 337 h 854"/>
                  <a:gd name="T50" fmla="*/ 459 w 482"/>
                  <a:gd name="T51" fmla="*/ 272 h 854"/>
                  <a:gd name="T52" fmla="*/ 394 w 482"/>
                  <a:gd name="T53" fmla="*/ 180 h 854"/>
                  <a:gd name="T54" fmla="*/ 349 w 482"/>
                  <a:gd name="T55" fmla="*/ 133 h 854"/>
                  <a:gd name="T56" fmla="*/ 296 w 482"/>
                  <a:gd name="T57" fmla="*/ 140 h 854"/>
                  <a:gd name="T58" fmla="*/ 232 w 482"/>
                  <a:gd name="T59" fmla="*/ 180 h 854"/>
                  <a:gd name="T60" fmla="*/ 192 w 482"/>
                  <a:gd name="T61" fmla="*/ 133 h 854"/>
                  <a:gd name="T62" fmla="*/ 185 w 482"/>
                  <a:gd name="T63" fmla="*/ 58 h 854"/>
                  <a:gd name="T64" fmla="*/ 168 w 482"/>
                  <a:gd name="T65" fmla="*/ 23 h 854"/>
                  <a:gd name="T66" fmla="*/ 122 w 482"/>
                  <a:gd name="T67" fmla="*/ 0 h 8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2"/>
                  <a:gd name="T103" fmla="*/ 0 h 854"/>
                  <a:gd name="T104" fmla="*/ 482 w 482"/>
                  <a:gd name="T105" fmla="*/ 854 h 8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2" h="854">
                    <a:moveTo>
                      <a:pt x="122" y="0"/>
                    </a:moveTo>
                    <a:lnTo>
                      <a:pt x="99" y="28"/>
                    </a:lnTo>
                    <a:lnTo>
                      <a:pt x="58" y="75"/>
                    </a:lnTo>
                    <a:lnTo>
                      <a:pt x="0" y="140"/>
                    </a:lnTo>
                    <a:lnTo>
                      <a:pt x="75" y="272"/>
                    </a:lnTo>
                    <a:lnTo>
                      <a:pt x="75" y="360"/>
                    </a:lnTo>
                    <a:lnTo>
                      <a:pt x="75" y="406"/>
                    </a:lnTo>
                    <a:lnTo>
                      <a:pt x="99" y="476"/>
                    </a:lnTo>
                    <a:lnTo>
                      <a:pt x="75" y="656"/>
                    </a:lnTo>
                    <a:lnTo>
                      <a:pt x="75" y="720"/>
                    </a:lnTo>
                    <a:lnTo>
                      <a:pt x="145" y="767"/>
                    </a:lnTo>
                    <a:lnTo>
                      <a:pt x="168" y="848"/>
                    </a:lnTo>
                    <a:lnTo>
                      <a:pt x="232" y="854"/>
                    </a:lnTo>
                    <a:lnTo>
                      <a:pt x="192" y="743"/>
                    </a:lnTo>
                    <a:lnTo>
                      <a:pt x="145" y="697"/>
                    </a:lnTo>
                    <a:lnTo>
                      <a:pt x="168" y="540"/>
                    </a:lnTo>
                    <a:lnTo>
                      <a:pt x="168" y="453"/>
                    </a:lnTo>
                    <a:lnTo>
                      <a:pt x="232" y="476"/>
                    </a:lnTo>
                    <a:lnTo>
                      <a:pt x="279" y="476"/>
                    </a:lnTo>
                    <a:lnTo>
                      <a:pt x="302" y="429"/>
                    </a:lnTo>
                    <a:lnTo>
                      <a:pt x="349" y="384"/>
                    </a:lnTo>
                    <a:lnTo>
                      <a:pt x="394" y="429"/>
                    </a:lnTo>
                    <a:lnTo>
                      <a:pt x="476" y="453"/>
                    </a:lnTo>
                    <a:lnTo>
                      <a:pt x="482" y="406"/>
                    </a:lnTo>
                    <a:lnTo>
                      <a:pt x="482" y="337"/>
                    </a:lnTo>
                    <a:lnTo>
                      <a:pt x="459" y="272"/>
                    </a:lnTo>
                    <a:lnTo>
                      <a:pt x="394" y="180"/>
                    </a:lnTo>
                    <a:lnTo>
                      <a:pt x="349" y="133"/>
                    </a:lnTo>
                    <a:lnTo>
                      <a:pt x="296" y="140"/>
                    </a:lnTo>
                    <a:lnTo>
                      <a:pt x="232" y="180"/>
                    </a:lnTo>
                    <a:lnTo>
                      <a:pt x="192" y="133"/>
                    </a:lnTo>
                    <a:lnTo>
                      <a:pt x="185" y="58"/>
                    </a:lnTo>
                    <a:lnTo>
                      <a:pt x="168" y="23"/>
                    </a:lnTo>
                    <a:lnTo>
                      <a:pt x="12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59" name="Freeform 866">
                <a:extLst>
                  <a:ext uri="{FF2B5EF4-FFF2-40B4-BE49-F238E27FC236}">
                    <a16:creationId xmlns:a16="http://schemas.microsoft.com/office/drawing/2014/main" id="{BC512520-85BD-1299-981D-87CDD6C585A4}"/>
                  </a:ext>
                </a:extLst>
              </p:cNvPr>
              <p:cNvSpPr>
                <a:spLocks/>
              </p:cNvSpPr>
              <p:nvPr/>
            </p:nvSpPr>
            <p:spPr bwMode="auto">
              <a:xfrm>
                <a:off x="4245724" y="4006481"/>
                <a:ext cx="151603" cy="294228"/>
              </a:xfrm>
              <a:custGeom>
                <a:avLst/>
                <a:gdLst>
                  <a:gd name="T0" fmla="*/ 244 w 534"/>
                  <a:gd name="T1" fmla="*/ 0 h 1075"/>
                  <a:gd name="T2" fmla="*/ 203 w 534"/>
                  <a:gd name="T3" fmla="*/ 47 h 1075"/>
                  <a:gd name="T4" fmla="*/ 133 w 534"/>
                  <a:gd name="T5" fmla="*/ 110 h 1075"/>
                  <a:gd name="T6" fmla="*/ 93 w 534"/>
                  <a:gd name="T7" fmla="*/ 204 h 1075"/>
                  <a:gd name="T8" fmla="*/ 93 w 534"/>
                  <a:gd name="T9" fmla="*/ 308 h 1075"/>
                  <a:gd name="T10" fmla="*/ 35 w 534"/>
                  <a:gd name="T11" fmla="*/ 308 h 1075"/>
                  <a:gd name="T12" fmla="*/ 23 w 534"/>
                  <a:gd name="T13" fmla="*/ 354 h 1075"/>
                  <a:gd name="T14" fmla="*/ 17 w 534"/>
                  <a:gd name="T15" fmla="*/ 459 h 1075"/>
                  <a:gd name="T16" fmla="*/ 0 w 534"/>
                  <a:gd name="T17" fmla="*/ 511 h 1075"/>
                  <a:gd name="T18" fmla="*/ 63 w 534"/>
                  <a:gd name="T19" fmla="*/ 558 h 1075"/>
                  <a:gd name="T20" fmla="*/ 110 w 534"/>
                  <a:gd name="T21" fmla="*/ 715 h 1075"/>
                  <a:gd name="T22" fmla="*/ 150 w 534"/>
                  <a:gd name="T23" fmla="*/ 785 h 1075"/>
                  <a:gd name="T24" fmla="*/ 180 w 534"/>
                  <a:gd name="T25" fmla="*/ 807 h 1075"/>
                  <a:gd name="T26" fmla="*/ 220 w 534"/>
                  <a:gd name="T27" fmla="*/ 807 h 1075"/>
                  <a:gd name="T28" fmla="*/ 244 w 534"/>
                  <a:gd name="T29" fmla="*/ 715 h 1075"/>
                  <a:gd name="T30" fmla="*/ 290 w 534"/>
                  <a:gd name="T31" fmla="*/ 762 h 1075"/>
                  <a:gd name="T32" fmla="*/ 290 w 534"/>
                  <a:gd name="T33" fmla="*/ 825 h 1075"/>
                  <a:gd name="T34" fmla="*/ 337 w 534"/>
                  <a:gd name="T35" fmla="*/ 895 h 1075"/>
                  <a:gd name="T36" fmla="*/ 354 w 534"/>
                  <a:gd name="T37" fmla="*/ 919 h 1075"/>
                  <a:gd name="T38" fmla="*/ 354 w 534"/>
                  <a:gd name="T39" fmla="*/ 1011 h 1075"/>
                  <a:gd name="T40" fmla="*/ 401 w 534"/>
                  <a:gd name="T41" fmla="*/ 1075 h 1075"/>
                  <a:gd name="T42" fmla="*/ 401 w 534"/>
                  <a:gd name="T43" fmla="*/ 988 h 1075"/>
                  <a:gd name="T44" fmla="*/ 377 w 534"/>
                  <a:gd name="T45" fmla="*/ 941 h 1075"/>
                  <a:gd name="T46" fmla="*/ 377 w 534"/>
                  <a:gd name="T47" fmla="*/ 825 h 1075"/>
                  <a:gd name="T48" fmla="*/ 337 w 534"/>
                  <a:gd name="T49" fmla="*/ 738 h 1075"/>
                  <a:gd name="T50" fmla="*/ 302 w 534"/>
                  <a:gd name="T51" fmla="*/ 663 h 1075"/>
                  <a:gd name="T52" fmla="*/ 349 w 534"/>
                  <a:gd name="T53" fmla="*/ 610 h 1075"/>
                  <a:gd name="T54" fmla="*/ 384 w 534"/>
                  <a:gd name="T55" fmla="*/ 575 h 1075"/>
                  <a:gd name="T56" fmla="*/ 424 w 534"/>
                  <a:gd name="T57" fmla="*/ 535 h 1075"/>
                  <a:gd name="T58" fmla="*/ 470 w 534"/>
                  <a:gd name="T59" fmla="*/ 465 h 1075"/>
                  <a:gd name="T60" fmla="*/ 534 w 534"/>
                  <a:gd name="T61" fmla="*/ 406 h 1075"/>
                  <a:gd name="T62" fmla="*/ 505 w 534"/>
                  <a:gd name="T63" fmla="*/ 291 h 1075"/>
                  <a:gd name="T64" fmla="*/ 424 w 534"/>
                  <a:gd name="T65" fmla="*/ 284 h 1075"/>
                  <a:gd name="T66" fmla="*/ 354 w 534"/>
                  <a:gd name="T67" fmla="*/ 221 h 1075"/>
                  <a:gd name="T68" fmla="*/ 354 w 534"/>
                  <a:gd name="T69" fmla="*/ 134 h 1075"/>
                  <a:gd name="T70" fmla="*/ 314 w 534"/>
                  <a:gd name="T71" fmla="*/ 30 h 1075"/>
                  <a:gd name="T72" fmla="*/ 290 w 534"/>
                  <a:gd name="T73" fmla="*/ 24 h 1075"/>
                  <a:gd name="T74" fmla="*/ 244 w 534"/>
                  <a:gd name="T75" fmla="*/ 0 h 10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4"/>
                  <a:gd name="T115" fmla="*/ 0 h 1075"/>
                  <a:gd name="T116" fmla="*/ 534 w 534"/>
                  <a:gd name="T117" fmla="*/ 1075 h 10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4" h="1075">
                    <a:moveTo>
                      <a:pt x="244" y="0"/>
                    </a:moveTo>
                    <a:lnTo>
                      <a:pt x="203" y="47"/>
                    </a:lnTo>
                    <a:lnTo>
                      <a:pt x="133" y="110"/>
                    </a:lnTo>
                    <a:lnTo>
                      <a:pt x="93" y="204"/>
                    </a:lnTo>
                    <a:lnTo>
                      <a:pt x="93" y="308"/>
                    </a:lnTo>
                    <a:lnTo>
                      <a:pt x="35" y="308"/>
                    </a:lnTo>
                    <a:lnTo>
                      <a:pt x="23" y="354"/>
                    </a:lnTo>
                    <a:lnTo>
                      <a:pt x="17" y="459"/>
                    </a:lnTo>
                    <a:lnTo>
                      <a:pt x="0" y="511"/>
                    </a:lnTo>
                    <a:lnTo>
                      <a:pt x="63" y="558"/>
                    </a:lnTo>
                    <a:lnTo>
                      <a:pt x="110" y="715"/>
                    </a:lnTo>
                    <a:lnTo>
                      <a:pt x="150" y="785"/>
                    </a:lnTo>
                    <a:lnTo>
                      <a:pt x="180" y="807"/>
                    </a:lnTo>
                    <a:lnTo>
                      <a:pt x="220" y="807"/>
                    </a:lnTo>
                    <a:lnTo>
                      <a:pt x="244" y="715"/>
                    </a:lnTo>
                    <a:lnTo>
                      <a:pt x="290" y="762"/>
                    </a:lnTo>
                    <a:lnTo>
                      <a:pt x="290" y="825"/>
                    </a:lnTo>
                    <a:lnTo>
                      <a:pt x="337" y="895"/>
                    </a:lnTo>
                    <a:lnTo>
                      <a:pt x="354" y="919"/>
                    </a:lnTo>
                    <a:lnTo>
                      <a:pt x="354" y="1011"/>
                    </a:lnTo>
                    <a:lnTo>
                      <a:pt x="401" y="1075"/>
                    </a:lnTo>
                    <a:lnTo>
                      <a:pt x="401" y="988"/>
                    </a:lnTo>
                    <a:lnTo>
                      <a:pt x="377" y="941"/>
                    </a:lnTo>
                    <a:lnTo>
                      <a:pt x="377" y="825"/>
                    </a:lnTo>
                    <a:lnTo>
                      <a:pt x="337" y="738"/>
                    </a:lnTo>
                    <a:lnTo>
                      <a:pt x="302" y="663"/>
                    </a:lnTo>
                    <a:lnTo>
                      <a:pt x="349" y="610"/>
                    </a:lnTo>
                    <a:lnTo>
                      <a:pt x="384" y="575"/>
                    </a:lnTo>
                    <a:lnTo>
                      <a:pt x="424" y="535"/>
                    </a:lnTo>
                    <a:lnTo>
                      <a:pt x="470" y="465"/>
                    </a:lnTo>
                    <a:lnTo>
                      <a:pt x="534" y="406"/>
                    </a:lnTo>
                    <a:lnTo>
                      <a:pt x="505" y="291"/>
                    </a:lnTo>
                    <a:lnTo>
                      <a:pt x="424" y="284"/>
                    </a:lnTo>
                    <a:lnTo>
                      <a:pt x="354" y="221"/>
                    </a:lnTo>
                    <a:lnTo>
                      <a:pt x="354" y="134"/>
                    </a:lnTo>
                    <a:lnTo>
                      <a:pt x="314" y="30"/>
                    </a:lnTo>
                    <a:lnTo>
                      <a:pt x="290" y="24"/>
                    </a:lnTo>
                    <a:lnTo>
                      <a:pt x="24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0" name="Freeform 867">
                <a:extLst>
                  <a:ext uri="{FF2B5EF4-FFF2-40B4-BE49-F238E27FC236}">
                    <a16:creationId xmlns:a16="http://schemas.microsoft.com/office/drawing/2014/main" id="{2F4B4305-C23A-3040-5398-0294A28D48AF}"/>
                  </a:ext>
                </a:extLst>
              </p:cNvPr>
              <p:cNvSpPr>
                <a:spLocks/>
              </p:cNvSpPr>
              <p:nvPr/>
            </p:nvSpPr>
            <p:spPr bwMode="auto">
              <a:xfrm>
                <a:off x="4167308" y="4047265"/>
                <a:ext cx="81029" cy="101960"/>
              </a:xfrm>
              <a:custGeom>
                <a:avLst/>
                <a:gdLst>
                  <a:gd name="T0" fmla="*/ 274 w 291"/>
                  <a:gd name="T1" fmla="*/ 366 h 366"/>
                  <a:gd name="T2" fmla="*/ 245 w 291"/>
                  <a:gd name="T3" fmla="*/ 289 h 366"/>
                  <a:gd name="T4" fmla="*/ 175 w 291"/>
                  <a:gd name="T5" fmla="*/ 202 h 366"/>
                  <a:gd name="T6" fmla="*/ 134 w 291"/>
                  <a:gd name="T7" fmla="*/ 156 h 366"/>
                  <a:gd name="T8" fmla="*/ 88 w 291"/>
                  <a:gd name="T9" fmla="*/ 92 h 366"/>
                  <a:gd name="T10" fmla="*/ 65 w 291"/>
                  <a:gd name="T11" fmla="*/ 110 h 366"/>
                  <a:gd name="T12" fmla="*/ 65 w 291"/>
                  <a:gd name="T13" fmla="*/ 179 h 366"/>
                  <a:gd name="T14" fmla="*/ 18 w 291"/>
                  <a:gd name="T15" fmla="*/ 249 h 366"/>
                  <a:gd name="T16" fmla="*/ 18 w 291"/>
                  <a:gd name="T17" fmla="*/ 179 h 366"/>
                  <a:gd name="T18" fmla="*/ 18 w 291"/>
                  <a:gd name="T19" fmla="*/ 69 h 366"/>
                  <a:gd name="T20" fmla="*/ 0 w 291"/>
                  <a:gd name="T21" fmla="*/ 45 h 366"/>
                  <a:gd name="T22" fmla="*/ 0 w 291"/>
                  <a:gd name="T23" fmla="*/ 5 h 366"/>
                  <a:gd name="T24" fmla="*/ 30 w 291"/>
                  <a:gd name="T25" fmla="*/ 0 h 366"/>
                  <a:gd name="T26" fmla="*/ 140 w 291"/>
                  <a:gd name="T27" fmla="*/ 22 h 366"/>
                  <a:gd name="T28" fmla="*/ 152 w 291"/>
                  <a:gd name="T29" fmla="*/ 63 h 366"/>
                  <a:gd name="T30" fmla="*/ 204 w 291"/>
                  <a:gd name="T31" fmla="*/ 57 h 366"/>
                  <a:gd name="T32" fmla="*/ 227 w 291"/>
                  <a:gd name="T33" fmla="*/ 98 h 366"/>
                  <a:gd name="T34" fmla="*/ 233 w 291"/>
                  <a:gd name="T35" fmla="*/ 162 h 366"/>
                  <a:gd name="T36" fmla="*/ 279 w 291"/>
                  <a:gd name="T37" fmla="*/ 226 h 366"/>
                  <a:gd name="T38" fmla="*/ 291 w 291"/>
                  <a:gd name="T39" fmla="*/ 249 h 366"/>
                  <a:gd name="T40" fmla="*/ 285 w 291"/>
                  <a:gd name="T41" fmla="*/ 313 h 366"/>
                  <a:gd name="T42" fmla="*/ 274 w 291"/>
                  <a:gd name="T43" fmla="*/ 366 h 3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1"/>
                  <a:gd name="T67" fmla="*/ 0 h 366"/>
                  <a:gd name="T68" fmla="*/ 291 w 291"/>
                  <a:gd name="T69" fmla="*/ 366 h 3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1" h="366">
                    <a:moveTo>
                      <a:pt x="274" y="366"/>
                    </a:moveTo>
                    <a:lnTo>
                      <a:pt x="245" y="289"/>
                    </a:lnTo>
                    <a:lnTo>
                      <a:pt x="175" y="202"/>
                    </a:lnTo>
                    <a:lnTo>
                      <a:pt x="134" y="156"/>
                    </a:lnTo>
                    <a:lnTo>
                      <a:pt x="88" y="92"/>
                    </a:lnTo>
                    <a:lnTo>
                      <a:pt x="65" y="110"/>
                    </a:lnTo>
                    <a:lnTo>
                      <a:pt x="65" y="179"/>
                    </a:lnTo>
                    <a:lnTo>
                      <a:pt x="18" y="249"/>
                    </a:lnTo>
                    <a:lnTo>
                      <a:pt x="18" y="179"/>
                    </a:lnTo>
                    <a:lnTo>
                      <a:pt x="18" y="69"/>
                    </a:lnTo>
                    <a:lnTo>
                      <a:pt x="0" y="45"/>
                    </a:lnTo>
                    <a:lnTo>
                      <a:pt x="0" y="5"/>
                    </a:lnTo>
                    <a:lnTo>
                      <a:pt x="30" y="0"/>
                    </a:lnTo>
                    <a:lnTo>
                      <a:pt x="140" y="22"/>
                    </a:lnTo>
                    <a:lnTo>
                      <a:pt x="152" y="63"/>
                    </a:lnTo>
                    <a:lnTo>
                      <a:pt x="204" y="57"/>
                    </a:lnTo>
                    <a:lnTo>
                      <a:pt x="227" y="98"/>
                    </a:lnTo>
                    <a:lnTo>
                      <a:pt x="233" y="162"/>
                    </a:lnTo>
                    <a:lnTo>
                      <a:pt x="279" y="226"/>
                    </a:lnTo>
                    <a:lnTo>
                      <a:pt x="291" y="249"/>
                    </a:lnTo>
                    <a:lnTo>
                      <a:pt x="285" y="313"/>
                    </a:lnTo>
                    <a:lnTo>
                      <a:pt x="274" y="36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1" name="Freeform 868">
                <a:extLst>
                  <a:ext uri="{FF2B5EF4-FFF2-40B4-BE49-F238E27FC236}">
                    <a16:creationId xmlns:a16="http://schemas.microsoft.com/office/drawing/2014/main" id="{7D9EA431-5793-22D1-0978-2FC2F6780355}"/>
                  </a:ext>
                </a:extLst>
              </p:cNvPr>
              <p:cNvSpPr>
                <a:spLocks/>
              </p:cNvSpPr>
              <p:nvPr/>
            </p:nvSpPr>
            <p:spPr bwMode="auto">
              <a:xfrm>
                <a:off x="4159467" y="3989003"/>
                <a:ext cx="151603" cy="145657"/>
              </a:xfrm>
              <a:custGeom>
                <a:avLst/>
                <a:gdLst>
                  <a:gd name="T0" fmla="*/ 314 w 535"/>
                  <a:gd name="T1" fmla="*/ 535 h 535"/>
                  <a:gd name="T2" fmla="*/ 314 w 535"/>
                  <a:gd name="T3" fmla="*/ 471 h 535"/>
                  <a:gd name="T4" fmla="*/ 250 w 535"/>
                  <a:gd name="T5" fmla="*/ 378 h 535"/>
                  <a:gd name="T6" fmla="*/ 250 w 535"/>
                  <a:gd name="T7" fmla="*/ 332 h 535"/>
                  <a:gd name="T8" fmla="*/ 250 w 535"/>
                  <a:gd name="T9" fmla="*/ 309 h 535"/>
                  <a:gd name="T10" fmla="*/ 238 w 535"/>
                  <a:gd name="T11" fmla="*/ 285 h 535"/>
                  <a:gd name="T12" fmla="*/ 175 w 535"/>
                  <a:gd name="T13" fmla="*/ 291 h 535"/>
                  <a:gd name="T14" fmla="*/ 163 w 535"/>
                  <a:gd name="T15" fmla="*/ 250 h 535"/>
                  <a:gd name="T16" fmla="*/ 41 w 535"/>
                  <a:gd name="T17" fmla="*/ 222 h 535"/>
                  <a:gd name="T18" fmla="*/ 6 w 535"/>
                  <a:gd name="T19" fmla="*/ 222 h 535"/>
                  <a:gd name="T20" fmla="*/ 0 w 535"/>
                  <a:gd name="T21" fmla="*/ 198 h 535"/>
                  <a:gd name="T22" fmla="*/ 35 w 535"/>
                  <a:gd name="T23" fmla="*/ 94 h 535"/>
                  <a:gd name="T24" fmla="*/ 70 w 535"/>
                  <a:gd name="T25" fmla="*/ 94 h 535"/>
                  <a:gd name="T26" fmla="*/ 70 w 535"/>
                  <a:gd name="T27" fmla="*/ 157 h 535"/>
                  <a:gd name="T28" fmla="*/ 111 w 535"/>
                  <a:gd name="T29" fmla="*/ 204 h 535"/>
                  <a:gd name="T30" fmla="*/ 227 w 535"/>
                  <a:gd name="T31" fmla="*/ 180 h 535"/>
                  <a:gd name="T32" fmla="*/ 227 w 535"/>
                  <a:gd name="T33" fmla="*/ 77 h 535"/>
                  <a:gd name="T34" fmla="*/ 273 w 535"/>
                  <a:gd name="T35" fmla="*/ 65 h 535"/>
                  <a:gd name="T36" fmla="*/ 325 w 535"/>
                  <a:gd name="T37" fmla="*/ 30 h 535"/>
                  <a:gd name="T38" fmla="*/ 367 w 535"/>
                  <a:gd name="T39" fmla="*/ 0 h 535"/>
                  <a:gd name="T40" fmla="*/ 424 w 535"/>
                  <a:gd name="T41" fmla="*/ 0 h 535"/>
                  <a:gd name="T42" fmla="*/ 442 w 535"/>
                  <a:gd name="T43" fmla="*/ 0 h 535"/>
                  <a:gd name="T44" fmla="*/ 459 w 535"/>
                  <a:gd name="T45" fmla="*/ 42 h 535"/>
                  <a:gd name="T46" fmla="*/ 535 w 535"/>
                  <a:gd name="T47" fmla="*/ 70 h 535"/>
                  <a:gd name="T48" fmla="*/ 506 w 535"/>
                  <a:gd name="T49" fmla="*/ 105 h 535"/>
                  <a:gd name="T50" fmla="*/ 424 w 535"/>
                  <a:gd name="T51" fmla="*/ 192 h 535"/>
                  <a:gd name="T52" fmla="*/ 395 w 535"/>
                  <a:gd name="T53" fmla="*/ 250 h 535"/>
                  <a:gd name="T54" fmla="*/ 384 w 535"/>
                  <a:gd name="T55" fmla="*/ 332 h 535"/>
                  <a:gd name="T56" fmla="*/ 384 w 535"/>
                  <a:gd name="T57" fmla="*/ 378 h 535"/>
                  <a:gd name="T58" fmla="*/ 337 w 535"/>
                  <a:gd name="T59" fmla="*/ 378 h 535"/>
                  <a:gd name="T60" fmla="*/ 314 w 535"/>
                  <a:gd name="T61" fmla="*/ 448 h 535"/>
                  <a:gd name="T62" fmla="*/ 314 w 535"/>
                  <a:gd name="T63" fmla="*/ 535 h 5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35"/>
                  <a:gd name="T97" fmla="*/ 0 h 535"/>
                  <a:gd name="T98" fmla="*/ 535 w 535"/>
                  <a:gd name="T99" fmla="*/ 535 h 5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35" h="535">
                    <a:moveTo>
                      <a:pt x="314" y="535"/>
                    </a:moveTo>
                    <a:lnTo>
                      <a:pt x="314" y="471"/>
                    </a:lnTo>
                    <a:lnTo>
                      <a:pt x="250" y="378"/>
                    </a:lnTo>
                    <a:lnTo>
                      <a:pt x="250" y="332"/>
                    </a:lnTo>
                    <a:lnTo>
                      <a:pt x="250" y="309"/>
                    </a:lnTo>
                    <a:lnTo>
                      <a:pt x="238" y="285"/>
                    </a:lnTo>
                    <a:lnTo>
                      <a:pt x="175" y="291"/>
                    </a:lnTo>
                    <a:lnTo>
                      <a:pt x="163" y="250"/>
                    </a:lnTo>
                    <a:lnTo>
                      <a:pt x="41" y="222"/>
                    </a:lnTo>
                    <a:lnTo>
                      <a:pt x="6" y="222"/>
                    </a:lnTo>
                    <a:lnTo>
                      <a:pt x="0" y="198"/>
                    </a:lnTo>
                    <a:lnTo>
                      <a:pt x="35" y="94"/>
                    </a:lnTo>
                    <a:lnTo>
                      <a:pt x="70" y="94"/>
                    </a:lnTo>
                    <a:lnTo>
                      <a:pt x="70" y="157"/>
                    </a:lnTo>
                    <a:lnTo>
                      <a:pt x="111" y="204"/>
                    </a:lnTo>
                    <a:lnTo>
                      <a:pt x="227" y="180"/>
                    </a:lnTo>
                    <a:lnTo>
                      <a:pt x="227" y="77"/>
                    </a:lnTo>
                    <a:lnTo>
                      <a:pt x="273" y="65"/>
                    </a:lnTo>
                    <a:lnTo>
                      <a:pt x="325" y="30"/>
                    </a:lnTo>
                    <a:lnTo>
                      <a:pt x="367" y="0"/>
                    </a:lnTo>
                    <a:lnTo>
                      <a:pt x="424" y="0"/>
                    </a:lnTo>
                    <a:lnTo>
                      <a:pt x="442" y="0"/>
                    </a:lnTo>
                    <a:lnTo>
                      <a:pt x="459" y="42"/>
                    </a:lnTo>
                    <a:lnTo>
                      <a:pt x="535" y="70"/>
                    </a:lnTo>
                    <a:lnTo>
                      <a:pt x="506" y="105"/>
                    </a:lnTo>
                    <a:lnTo>
                      <a:pt x="424" y="192"/>
                    </a:lnTo>
                    <a:lnTo>
                      <a:pt x="395" y="250"/>
                    </a:lnTo>
                    <a:lnTo>
                      <a:pt x="384" y="332"/>
                    </a:lnTo>
                    <a:lnTo>
                      <a:pt x="384" y="378"/>
                    </a:lnTo>
                    <a:lnTo>
                      <a:pt x="337" y="378"/>
                    </a:lnTo>
                    <a:lnTo>
                      <a:pt x="314" y="448"/>
                    </a:lnTo>
                    <a:lnTo>
                      <a:pt x="314" y="53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2" name="Freeform 869">
                <a:extLst>
                  <a:ext uri="{FF2B5EF4-FFF2-40B4-BE49-F238E27FC236}">
                    <a16:creationId xmlns:a16="http://schemas.microsoft.com/office/drawing/2014/main" id="{63D05420-DC8C-246C-2473-84743D63245C}"/>
                  </a:ext>
                </a:extLst>
              </p:cNvPr>
              <p:cNvSpPr>
                <a:spLocks/>
              </p:cNvSpPr>
              <p:nvPr/>
            </p:nvSpPr>
            <p:spPr bwMode="auto">
              <a:xfrm>
                <a:off x="4177764" y="4009395"/>
                <a:ext cx="49663" cy="34958"/>
              </a:xfrm>
              <a:custGeom>
                <a:avLst/>
                <a:gdLst>
                  <a:gd name="T0" fmla="*/ 0 w 168"/>
                  <a:gd name="T1" fmla="*/ 17 h 127"/>
                  <a:gd name="T2" fmla="*/ 0 w 168"/>
                  <a:gd name="T3" fmla="*/ 75 h 127"/>
                  <a:gd name="T4" fmla="*/ 18 w 168"/>
                  <a:gd name="T5" fmla="*/ 103 h 127"/>
                  <a:gd name="T6" fmla="*/ 46 w 168"/>
                  <a:gd name="T7" fmla="*/ 127 h 127"/>
                  <a:gd name="T8" fmla="*/ 116 w 168"/>
                  <a:gd name="T9" fmla="*/ 110 h 127"/>
                  <a:gd name="T10" fmla="*/ 168 w 168"/>
                  <a:gd name="T11" fmla="*/ 98 h 127"/>
                  <a:gd name="T12" fmla="*/ 163 w 168"/>
                  <a:gd name="T13" fmla="*/ 33 h 127"/>
                  <a:gd name="T14" fmla="*/ 168 w 168"/>
                  <a:gd name="T15" fmla="*/ 0 h 127"/>
                  <a:gd name="T16" fmla="*/ 98 w 168"/>
                  <a:gd name="T17" fmla="*/ 17 h 127"/>
                  <a:gd name="T18" fmla="*/ 29 w 168"/>
                  <a:gd name="T19" fmla="*/ 17 h 127"/>
                  <a:gd name="T20" fmla="*/ 0 w 168"/>
                  <a:gd name="T21" fmla="*/ 17 h 1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
                  <a:gd name="T34" fmla="*/ 0 h 127"/>
                  <a:gd name="T35" fmla="*/ 168 w 168"/>
                  <a:gd name="T36" fmla="*/ 127 h 1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 h="127">
                    <a:moveTo>
                      <a:pt x="0" y="17"/>
                    </a:moveTo>
                    <a:lnTo>
                      <a:pt x="0" y="75"/>
                    </a:lnTo>
                    <a:lnTo>
                      <a:pt x="18" y="103"/>
                    </a:lnTo>
                    <a:lnTo>
                      <a:pt x="46" y="127"/>
                    </a:lnTo>
                    <a:lnTo>
                      <a:pt x="116" y="110"/>
                    </a:lnTo>
                    <a:lnTo>
                      <a:pt x="168" y="98"/>
                    </a:lnTo>
                    <a:lnTo>
                      <a:pt x="163" y="33"/>
                    </a:lnTo>
                    <a:lnTo>
                      <a:pt x="168" y="0"/>
                    </a:lnTo>
                    <a:lnTo>
                      <a:pt x="98" y="17"/>
                    </a:lnTo>
                    <a:lnTo>
                      <a:pt x="29" y="17"/>
                    </a:lnTo>
                    <a:lnTo>
                      <a:pt x="0" y="1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3" name="Freeform 870">
                <a:extLst>
                  <a:ext uri="{FF2B5EF4-FFF2-40B4-BE49-F238E27FC236}">
                    <a16:creationId xmlns:a16="http://schemas.microsoft.com/office/drawing/2014/main" id="{AC086C16-DE75-482F-15EE-D8D18E758817}"/>
                  </a:ext>
                </a:extLst>
              </p:cNvPr>
              <p:cNvSpPr>
                <a:spLocks/>
              </p:cNvSpPr>
              <p:nvPr/>
            </p:nvSpPr>
            <p:spPr bwMode="auto">
              <a:xfrm>
                <a:off x="3840578" y="3837519"/>
                <a:ext cx="331958" cy="498148"/>
              </a:xfrm>
              <a:custGeom>
                <a:avLst/>
                <a:gdLst>
                  <a:gd name="T0" fmla="*/ 356 w 1169"/>
                  <a:gd name="T1" fmla="*/ 0 h 1848"/>
                  <a:gd name="T2" fmla="*/ 222 w 1169"/>
                  <a:gd name="T3" fmla="*/ 47 h 1848"/>
                  <a:gd name="T4" fmla="*/ 199 w 1169"/>
                  <a:gd name="T5" fmla="*/ 70 h 1848"/>
                  <a:gd name="T6" fmla="*/ 199 w 1169"/>
                  <a:gd name="T7" fmla="*/ 110 h 1848"/>
                  <a:gd name="T8" fmla="*/ 268 w 1169"/>
                  <a:gd name="T9" fmla="*/ 180 h 1848"/>
                  <a:gd name="T10" fmla="*/ 222 w 1169"/>
                  <a:gd name="T11" fmla="*/ 250 h 1848"/>
                  <a:gd name="T12" fmla="*/ 244 w 1169"/>
                  <a:gd name="T13" fmla="*/ 314 h 1848"/>
                  <a:gd name="T14" fmla="*/ 384 w 1169"/>
                  <a:gd name="T15" fmla="*/ 337 h 1848"/>
                  <a:gd name="T16" fmla="*/ 384 w 1169"/>
                  <a:gd name="T17" fmla="*/ 361 h 1848"/>
                  <a:gd name="T18" fmla="*/ 338 w 1169"/>
                  <a:gd name="T19" fmla="*/ 406 h 1848"/>
                  <a:gd name="T20" fmla="*/ 268 w 1169"/>
                  <a:gd name="T21" fmla="*/ 587 h 1848"/>
                  <a:gd name="T22" fmla="*/ 222 w 1169"/>
                  <a:gd name="T23" fmla="*/ 657 h 1848"/>
                  <a:gd name="T24" fmla="*/ 88 w 1169"/>
                  <a:gd name="T25" fmla="*/ 697 h 1848"/>
                  <a:gd name="T26" fmla="*/ 112 w 1169"/>
                  <a:gd name="T27" fmla="*/ 767 h 1848"/>
                  <a:gd name="T28" fmla="*/ 175 w 1169"/>
                  <a:gd name="T29" fmla="*/ 854 h 1848"/>
                  <a:gd name="T30" fmla="*/ 112 w 1169"/>
                  <a:gd name="T31" fmla="*/ 895 h 1848"/>
                  <a:gd name="T32" fmla="*/ 65 w 1169"/>
                  <a:gd name="T33" fmla="*/ 872 h 1848"/>
                  <a:gd name="T34" fmla="*/ 0 w 1169"/>
                  <a:gd name="T35" fmla="*/ 854 h 1848"/>
                  <a:gd name="T36" fmla="*/ 0 w 1169"/>
                  <a:gd name="T37" fmla="*/ 895 h 1848"/>
                  <a:gd name="T38" fmla="*/ 24 w 1169"/>
                  <a:gd name="T39" fmla="*/ 941 h 1848"/>
                  <a:gd name="T40" fmla="*/ 134 w 1169"/>
                  <a:gd name="T41" fmla="*/ 941 h 1848"/>
                  <a:gd name="T42" fmla="*/ 134 w 1169"/>
                  <a:gd name="T43" fmla="*/ 964 h 1848"/>
                  <a:gd name="T44" fmla="*/ 65 w 1169"/>
                  <a:gd name="T45" fmla="*/ 987 h 1848"/>
                  <a:gd name="T46" fmla="*/ 134 w 1169"/>
                  <a:gd name="T47" fmla="*/ 1074 h 1848"/>
                  <a:gd name="T48" fmla="*/ 199 w 1169"/>
                  <a:gd name="T49" fmla="*/ 1074 h 1848"/>
                  <a:gd name="T50" fmla="*/ 244 w 1169"/>
                  <a:gd name="T51" fmla="*/ 964 h 1848"/>
                  <a:gd name="T52" fmla="*/ 268 w 1169"/>
                  <a:gd name="T53" fmla="*/ 1034 h 1848"/>
                  <a:gd name="T54" fmla="*/ 291 w 1169"/>
                  <a:gd name="T55" fmla="*/ 1261 h 1848"/>
                  <a:gd name="T56" fmla="*/ 401 w 1169"/>
                  <a:gd name="T57" fmla="*/ 1552 h 1848"/>
                  <a:gd name="T58" fmla="*/ 471 w 1169"/>
                  <a:gd name="T59" fmla="*/ 1708 h 1848"/>
                  <a:gd name="T60" fmla="*/ 541 w 1169"/>
                  <a:gd name="T61" fmla="*/ 1824 h 1848"/>
                  <a:gd name="T62" fmla="*/ 558 w 1169"/>
                  <a:gd name="T63" fmla="*/ 1848 h 1848"/>
                  <a:gd name="T64" fmla="*/ 675 w 1169"/>
                  <a:gd name="T65" fmla="*/ 1778 h 1848"/>
                  <a:gd name="T66" fmla="*/ 785 w 1169"/>
                  <a:gd name="T67" fmla="*/ 1552 h 1848"/>
                  <a:gd name="T68" fmla="*/ 832 w 1169"/>
                  <a:gd name="T69" fmla="*/ 1325 h 1848"/>
                  <a:gd name="T70" fmla="*/ 902 w 1169"/>
                  <a:gd name="T71" fmla="*/ 1284 h 1848"/>
                  <a:gd name="T72" fmla="*/ 1082 w 1169"/>
                  <a:gd name="T73" fmla="*/ 1168 h 1848"/>
                  <a:gd name="T74" fmla="*/ 1151 w 1169"/>
                  <a:gd name="T75" fmla="*/ 1057 h 1848"/>
                  <a:gd name="T76" fmla="*/ 1169 w 1169"/>
                  <a:gd name="T77" fmla="*/ 1034 h 1848"/>
                  <a:gd name="T78" fmla="*/ 1169 w 1169"/>
                  <a:gd name="T79" fmla="*/ 854 h 1848"/>
                  <a:gd name="T80" fmla="*/ 1151 w 1169"/>
                  <a:gd name="T81" fmla="*/ 807 h 1848"/>
                  <a:gd name="T82" fmla="*/ 1128 w 1169"/>
                  <a:gd name="T83" fmla="*/ 767 h 1848"/>
                  <a:gd name="T84" fmla="*/ 1128 w 1169"/>
                  <a:gd name="T85" fmla="*/ 743 h 1848"/>
                  <a:gd name="T86" fmla="*/ 994 w 1169"/>
                  <a:gd name="T87" fmla="*/ 743 h 1848"/>
                  <a:gd name="T88" fmla="*/ 948 w 1169"/>
                  <a:gd name="T89" fmla="*/ 720 h 1848"/>
                  <a:gd name="T90" fmla="*/ 878 w 1169"/>
                  <a:gd name="T91" fmla="*/ 680 h 1848"/>
                  <a:gd name="T92" fmla="*/ 785 w 1169"/>
                  <a:gd name="T93" fmla="*/ 680 h 1848"/>
                  <a:gd name="T94" fmla="*/ 675 w 1169"/>
                  <a:gd name="T95" fmla="*/ 563 h 1848"/>
                  <a:gd name="T96" fmla="*/ 675 w 1169"/>
                  <a:gd name="T97" fmla="*/ 541 h 1848"/>
                  <a:gd name="T98" fmla="*/ 675 w 1169"/>
                  <a:gd name="T99" fmla="*/ 471 h 1848"/>
                  <a:gd name="T100" fmla="*/ 605 w 1169"/>
                  <a:gd name="T101" fmla="*/ 453 h 1848"/>
                  <a:gd name="T102" fmla="*/ 558 w 1169"/>
                  <a:gd name="T103" fmla="*/ 406 h 1848"/>
                  <a:gd name="T104" fmla="*/ 541 w 1169"/>
                  <a:gd name="T105" fmla="*/ 314 h 1848"/>
                  <a:gd name="T106" fmla="*/ 541 w 1169"/>
                  <a:gd name="T107" fmla="*/ 274 h 1848"/>
                  <a:gd name="T108" fmla="*/ 581 w 1169"/>
                  <a:gd name="T109" fmla="*/ 180 h 1848"/>
                  <a:gd name="T110" fmla="*/ 605 w 1169"/>
                  <a:gd name="T111" fmla="*/ 134 h 1848"/>
                  <a:gd name="T112" fmla="*/ 605 w 1169"/>
                  <a:gd name="T113" fmla="*/ 47 h 1848"/>
                  <a:gd name="T114" fmla="*/ 541 w 1169"/>
                  <a:gd name="T115" fmla="*/ 99 h 1848"/>
                  <a:gd name="T116" fmla="*/ 506 w 1169"/>
                  <a:gd name="T117" fmla="*/ 105 h 1848"/>
                  <a:gd name="T118" fmla="*/ 401 w 1169"/>
                  <a:gd name="T119" fmla="*/ 93 h 1848"/>
                  <a:gd name="T120" fmla="*/ 373 w 1169"/>
                  <a:gd name="T121" fmla="*/ 23 h 1848"/>
                  <a:gd name="T122" fmla="*/ 356 w 1169"/>
                  <a:gd name="T123" fmla="*/ 0 h 1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69"/>
                  <a:gd name="T187" fmla="*/ 0 h 1848"/>
                  <a:gd name="T188" fmla="*/ 1169 w 1169"/>
                  <a:gd name="T189" fmla="*/ 1848 h 18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69" h="1848">
                    <a:moveTo>
                      <a:pt x="356" y="0"/>
                    </a:moveTo>
                    <a:lnTo>
                      <a:pt x="222" y="47"/>
                    </a:lnTo>
                    <a:lnTo>
                      <a:pt x="199" y="70"/>
                    </a:lnTo>
                    <a:lnTo>
                      <a:pt x="199" y="110"/>
                    </a:lnTo>
                    <a:lnTo>
                      <a:pt x="268" y="180"/>
                    </a:lnTo>
                    <a:lnTo>
                      <a:pt x="222" y="250"/>
                    </a:lnTo>
                    <a:lnTo>
                      <a:pt x="244" y="314"/>
                    </a:lnTo>
                    <a:lnTo>
                      <a:pt x="384" y="337"/>
                    </a:lnTo>
                    <a:lnTo>
                      <a:pt x="384" y="361"/>
                    </a:lnTo>
                    <a:lnTo>
                      <a:pt x="338" y="406"/>
                    </a:lnTo>
                    <a:lnTo>
                      <a:pt x="268" y="587"/>
                    </a:lnTo>
                    <a:lnTo>
                      <a:pt x="222" y="657"/>
                    </a:lnTo>
                    <a:lnTo>
                      <a:pt x="88" y="697"/>
                    </a:lnTo>
                    <a:lnTo>
                      <a:pt x="112" y="767"/>
                    </a:lnTo>
                    <a:lnTo>
                      <a:pt x="175" y="854"/>
                    </a:lnTo>
                    <a:lnTo>
                      <a:pt x="112" y="895"/>
                    </a:lnTo>
                    <a:lnTo>
                      <a:pt x="65" y="872"/>
                    </a:lnTo>
                    <a:lnTo>
                      <a:pt x="0" y="854"/>
                    </a:lnTo>
                    <a:lnTo>
                      <a:pt x="0" y="895"/>
                    </a:lnTo>
                    <a:lnTo>
                      <a:pt x="24" y="941"/>
                    </a:lnTo>
                    <a:lnTo>
                      <a:pt x="134" y="941"/>
                    </a:lnTo>
                    <a:lnTo>
                      <a:pt x="134" y="964"/>
                    </a:lnTo>
                    <a:lnTo>
                      <a:pt x="65" y="987"/>
                    </a:lnTo>
                    <a:lnTo>
                      <a:pt x="134" y="1074"/>
                    </a:lnTo>
                    <a:lnTo>
                      <a:pt x="199" y="1074"/>
                    </a:lnTo>
                    <a:lnTo>
                      <a:pt x="244" y="964"/>
                    </a:lnTo>
                    <a:lnTo>
                      <a:pt x="268" y="1034"/>
                    </a:lnTo>
                    <a:lnTo>
                      <a:pt x="291" y="1261"/>
                    </a:lnTo>
                    <a:lnTo>
                      <a:pt x="401" y="1552"/>
                    </a:lnTo>
                    <a:lnTo>
                      <a:pt x="471" y="1708"/>
                    </a:lnTo>
                    <a:lnTo>
                      <a:pt x="541" y="1824"/>
                    </a:lnTo>
                    <a:lnTo>
                      <a:pt x="558" y="1848"/>
                    </a:lnTo>
                    <a:lnTo>
                      <a:pt x="675" y="1778"/>
                    </a:lnTo>
                    <a:lnTo>
                      <a:pt x="785" y="1552"/>
                    </a:lnTo>
                    <a:lnTo>
                      <a:pt x="832" y="1325"/>
                    </a:lnTo>
                    <a:lnTo>
                      <a:pt x="902" y="1284"/>
                    </a:lnTo>
                    <a:lnTo>
                      <a:pt x="1082" y="1168"/>
                    </a:lnTo>
                    <a:lnTo>
                      <a:pt x="1151" y="1057"/>
                    </a:lnTo>
                    <a:lnTo>
                      <a:pt x="1169" y="1034"/>
                    </a:lnTo>
                    <a:lnTo>
                      <a:pt x="1169" y="854"/>
                    </a:lnTo>
                    <a:lnTo>
                      <a:pt x="1151" y="807"/>
                    </a:lnTo>
                    <a:lnTo>
                      <a:pt x="1128" y="767"/>
                    </a:lnTo>
                    <a:lnTo>
                      <a:pt x="1128" y="743"/>
                    </a:lnTo>
                    <a:lnTo>
                      <a:pt x="994" y="743"/>
                    </a:lnTo>
                    <a:lnTo>
                      <a:pt x="948" y="720"/>
                    </a:lnTo>
                    <a:lnTo>
                      <a:pt x="878" y="680"/>
                    </a:lnTo>
                    <a:lnTo>
                      <a:pt x="785" y="680"/>
                    </a:lnTo>
                    <a:lnTo>
                      <a:pt x="675" y="563"/>
                    </a:lnTo>
                    <a:lnTo>
                      <a:pt x="675" y="541"/>
                    </a:lnTo>
                    <a:lnTo>
                      <a:pt x="675" y="471"/>
                    </a:lnTo>
                    <a:lnTo>
                      <a:pt x="605" y="453"/>
                    </a:lnTo>
                    <a:lnTo>
                      <a:pt x="558" y="406"/>
                    </a:lnTo>
                    <a:lnTo>
                      <a:pt x="541" y="314"/>
                    </a:lnTo>
                    <a:lnTo>
                      <a:pt x="541" y="274"/>
                    </a:lnTo>
                    <a:lnTo>
                      <a:pt x="581" y="180"/>
                    </a:lnTo>
                    <a:lnTo>
                      <a:pt x="605" y="134"/>
                    </a:lnTo>
                    <a:lnTo>
                      <a:pt x="605" y="47"/>
                    </a:lnTo>
                    <a:lnTo>
                      <a:pt x="541" y="99"/>
                    </a:lnTo>
                    <a:lnTo>
                      <a:pt x="506" y="105"/>
                    </a:lnTo>
                    <a:lnTo>
                      <a:pt x="401" y="93"/>
                    </a:lnTo>
                    <a:lnTo>
                      <a:pt x="373" y="23"/>
                    </a:lnTo>
                    <a:lnTo>
                      <a:pt x="35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4" name="Freeform 871">
                <a:extLst>
                  <a:ext uri="{FF2B5EF4-FFF2-40B4-BE49-F238E27FC236}">
                    <a16:creationId xmlns:a16="http://schemas.microsoft.com/office/drawing/2014/main" id="{31E44B9A-44CA-4228-639B-F0499EA62A83}"/>
                  </a:ext>
                </a:extLst>
              </p:cNvPr>
              <p:cNvSpPr>
                <a:spLocks/>
              </p:cNvSpPr>
              <p:nvPr/>
            </p:nvSpPr>
            <p:spPr bwMode="auto">
              <a:xfrm>
                <a:off x="4031388" y="3962784"/>
                <a:ext cx="138534" cy="75742"/>
              </a:xfrm>
              <a:custGeom>
                <a:avLst/>
                <a:gdLst>
                  <a:gd name="T0" fmla="*/ 0 w 488"/>
                  <a:gd name="T1" fmla="*/ 0 h 272"/>
                  <a:gd name="T2" fmla="*/ 0 w 488"/>
                  <a:gd name="T3" fmla="*/ 47 h 272"/>
                  <a:gd name="T4" fmla="*/ 0 w 488"/>
                  <a:gd name="T5" fmla="*/ 92 h 272"/>
                  <a:gd name="T6" fmla="*/ 93 w 488"/>
                  <a:gd name="T7" fmla="*/ 186 h 272"/>
                  <a:gd name="T8" fmla="*/ 116 w 488"/>
                  <a:gd name="T9" fmla="*/ 209 h 272"/>
                  <a:gd name="T10" fmla="*/ 203 w 488"/>
                  <a:gd name="T11" fmla="*/ 209 h 272"/>
                  <a:gd name="T12" fmla="*/ 273 w 488"/>
                  <a:gd name="T13" fmla="*/ 249 h 272"/>
                  <a:gd name="T14" fmla="*/ 314 w 488"/>
                  <a:gd name="T15" fmla="*/ 272 h 272"/>
                  <a:gd name="T16" fmla="*/ 337 w 488"/>
                  <a:gd name="T17" fmla="*/ 272 h 272"/>
                  <a:gd name="T18" fmla="*/ 429 w 488"/>
                  <a:gd name="T19" fmla="*/ 272 h 272"/>
                  <a:gd name="T20" fmla="*/ 459 w 488"/>
                  <a:gd name="T21" fmla="*/ 272 h 272"/>
                  <a:gd name="T22" fmla="*/ 488 w 488"/>
                  <a:gd name="T23" fmla="*/ 226 h 272"/>
                  <a:gd name="T24" fmla="*/ 488 w 488"/>
                  <a:gd name="T25" fmla="*/ 186 h 272"/>
                  <a:gd name="T26" fmla="*/ 407 w 488"/>
                  <a:gd name="T27" fmla="*/ 186 h 272"/>
                  <a:gd name="T28" fmla="*/ 384 w 488"/>
                  <a:gd name="T29" fmla="*/ 162 h 272"/>
                  <a:gd name="T30" fmla="*/ 360 w 488"/>
                  <a:gd name="T31" fmla="*/ 122 h 272"/>
                  <a:gd name="T32" fmla="*/ 319 w 488"/>
                  <a:gd name="T33" fmla="*/ 122 h 272"/>
                  <a:gd name="T34" fmla="*/ 279 w 488"/>
                  <a:gd name="T35" fmla="*/ 134 h 272"/>
                  <a:gd name="T36" fmla="*/ 192 w 488"/>
                  <a:gd name="T37" fmla="*/ 92 h 272"/>
                  <a:gd name="T38" fmla="*/ 128 w 488"/>
                  <a:gd name="T39" fmla="*/ 47 h 272"/>
                  <a:gd name="T40" fmla="*/ 63 w 488"/>
                  <a:gd name="T41" fmla="*/ 23 h 272"/>
                  <a:gd name="T42" fmla="*/ 0 w 488"/>
                  <a:gd name="T43" fmla="*/ 0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8"/>
                  <a:gd name="T67" fmla="*/ 0 h 272"/>
                  <a:gd name="T68" fmla="*/ 488 w 488"/>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8" h="272">
                    <a:moveTo>
                      <a:pt x="0" y="0"/>
                    </a:moveTo>
                    <a:lnTo>
                      <a:pt x="0" y="47"/>
                    </a:lnTo>
                    <a:lnTo>
                      <a:pt x="0" y="92"/>
                    </a:lnTo>
                    <a:lnTo>
                      <a:pt x="93" y="186"/>
                    </a:lnTo>
                    <a:lnTo>
                      <a:pt x="116" y="209"/>
                    </a:lnTo>
                    <a:lnTo>
                      <a:pt x="203" y="209"/>
                    </a:lnTo>
                    <a:lnTo>
                      <a:pt x="273" y="249"/>
                    </a:lnTo>
                    <a:lnTo>
                      <a:pt x="314" y="272"/>
                    </a:lnTo>
                    <a:lnTo>
                      <a:pt x="337" y="272"/>
                    </a:lnTo>
                    <a:lnTo>
                      <a:pt x="429" y="272"/>
                    </a:lnTo>
                    <a:lnTo>
                      <a:pt x="459" y="272"/>
                    </a:lnTo>
                    <a:lnTo>
                      <a:pt x="488" y="226"/>
                    </a:lnTo>
                    <a:lnTo>
                      <a:pt x="488" y="186"/>
                    </a:lnTo>
                    <a:lnTo>
                      <a:pt x="407" y="186"/>
                    </a:lnTo>
                    <a:lnTo>
                      <a:pt x="384" y="162"/>
                    </a:lnTo>
                    <a:lnTo>
                      <a:pt x="360" y="122"/>
                    </a:lnTo>
                    <a:lnTo>
                      <a:pt x="319" y="122"/>
                    </a:lnTo>
                    <a:lnTo>
                      <a:pt x="279" y="134"/>
                    </a:lnTo>
                    <a:lnTo>
                      <a:pt x="192" y="92"/>
                    </a:lnTo>
                    <a:lnTo>
                      <a:pt x="128" y="47"/>
                    </a:lnTo>
                    <a:lnTo>
                      <a:pt x="63" y="23"/>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5" name="Freeform 872">
                <a:extLst>
                  <a:ext uri="{FF2B5EF4-FFF2-40B4-BE49-F238E27FC236}">
                    <a16:creationId xmlns:a16="http://schemas.microsoft.com/office/drawing/2014/main" id="{2EF4A9CD-4F8B-D3E8-D603-FB26135DAF76}"/>
                  </a:ext>
                </a:extLst>
              </p:cNvPr>
              <p:cNvSpPr>
                <a:spLocks/>
              </p:cNvSpPr>
              <p:nvPr/>
            </p:nvSpPr>
            <p:spPr bwMode="auto">
              <a:xfrm>
                <a:off x="3722954" y="3854998"/>
                <a:ext cx="227405" cy="224312"/>
              </a:xfrm>
              <a:custGeom>
                <a:avLst/>
                <a:gdLst>
                  <a:gd name="T0" fmla="*/ 611 w 796"/>
                  <a:gd name="T1" fmla="*/ 0 h 825"/>
                  <a:gd name="T2" fmla="*/ 546 w 796"/>
                  <a:gd name="T3" fmla="*/ 17 h 825"/>
                  <a:gd name="T4" fmla="*/ 524 w 796"/>
                  <a:gd name="T5" fmla="*/ 17 h 825"/>
                  <a:gd name="T6" fmla="*/ 517 w 796"/>
                  <a:gd name="T7" fmla="*/ 92 h 825"/>
                  <a:gd name="T8" fmla="*/ 500 w 796"/>
                  <a:gd name="T9" fmla="*/ 157 h 825"/>
                  <a:gd name="T10" fmla="*/ 477 w 796"/>
                  <a:gd name="T11" fmla="*/ 157 h 825"/>
                  <a:gd name="T12" fmla="*/ 436 w 796"/>
                  <a:gd name="T13" fmla="*/ 267 h 825"/>
                  <a:gd name="T14" fmla="*/ 389 w 796"/>
                  <a:gd name="T15" fmla="*/ 296 h 825"/>
                  <a:gd name="T16" fmla="*/ 360 w 796"/>
                  <a:gd name="T17" fmla="*/ 354 h 825"/>
                  <a:gd name="T18" fmla="*/ 250 w 796"/>
                  <a:gd name="T19" fmla="*/ 360 h 825"/>
                  <a:gd name="T20" fmla="*/ 250 w 796"/>
                  <a:gd name="T21" fmla="*/ 448 h 825"/>
                  <a:gd name="T22" fmla="*/ 163 w 796"/>
                  <a:gd name="T23" fmla="*/ 471 h 825"/>
                  <a:gd name="T24" fmla="*/ 93 w 796"/>
                  <a:gd name="T25" fmla="*/ 448 h 825"/>
                  <a:gd name="T26" fmla="*/ 0 w 796"/>
                  <a:gd name="T27" fmla="*/ 424 h 825"/>
                  <a:gd name="T28" fmla="*/ 0 w 796"/>
                  <a:gd name="T29" fmla="*/ 493 h 825"/>
                  <a:gd name="T30" fmla="*/ 93 w 796"/>
                  <a:gd name="T31" fmla="*/ 563 h 825"/>
                  <a:gd name="T32" fmla="*/ 93 w 796"/>
                  <a:gd name="T33" fmla="*/ 627 h 825"/>
                  <a:gd name="T34" fmla="*/ 46 w 796"/>
                  <a:gd name="T35" fmla="*/ 627 h 825"/>
                  <a:gd name="T36" fmla="*/ 23 w 796"/>
                  <a:gd name="T37" fmla="*/ 720 h 825"/>
                  <a:gd name="T38" fmla="*/ 116 w 796"/>
                  <a:gd name="T39" fmla="*/ 720 h 825"/>
                  <a:gd name="T40" fmla="*/ 297 w 796"/>
                  <a:gd name="T41" fmla="*/ 720 h 825"/>
                  <a:gd name="T42" fmla="*/ 343 w 796"/>
                  <a:gd name="T43" fmla="*/ 760 h 825"/>
                  <a:gd name="T44" fmla="*/ 412 w 796"/>
                  <a:gd name="T45" fmla="*/ 825 h 825"/>
                  <a:gd name="T46" fmla="*/ 412 w 796"/>
                  <a:gd name="T47" fmla="*/ 784 h 825"/>
                  <a:gd name="T48" fmla="*/ 454 w 796"/>
                  <a:gd name="T49" fmla="*/ 802 h 825"/>
                  <a:gd name="T50" fmla="*/ 517 w 796"/>
                  <a:gd name="T51" fmla="*/ 825 h 825"/>
                  <a:gd name="T52" fmla="*/ 587 w 796"/>
                  <a:gd name="T53" fmla="*/ 784 h 825"/>
                  <a:gd name="T54" fmla="*/ 500 w 796"/>
                  <a:gd name="T55" fmla="*/ 627 h 825"/>
                  <a:gd name="T56" fmla="*/ 564 w 796"/>
                  <a:gd name="T57" fmla="*/ 610 h 825"/>
                  <a:gd name="T58" fmla="*/ 634 w 796"/>
                  <a:gd name="T59" fmla="*/ 587 h 825"/>
                  <a:gd name="T60" fmla="*/ 750 w 796"/>
                  <a:gd name="T61" fmla="*/ 401 h 825"/>
                  <a:gd name="T62" fmla="*/ 750 w 796"/>
                  <a:gd name="T63" fmla="*/ 360 h 825"/>
                  <a:gd name="T64" fmla="*/ 796 w 796"/>
                  <a:gd name="T65" fmla="*/ 267 h 825"/>
                  <a:gd name="T66" fmla="*/ 703 w 796"/>
                  <a:gd name="T67" fmla="*/ 244 h 825"/>
                  <a:gd name="T68" fmla="*/ 663 w 796"/>
                  <a:gd name="T69" fmla="*/ 244 h 825"/>
                  <a:gd name="T70" fmla="*/ 634 w 796"/>
                  <a:gd name="T71" fmla="*/ 169 h 825"/>
                  <a:gd name="T72" fmla="*/ 680 w 796"/>
                  <a:gd name="T73" fmla="*/ 110 h 825"/>
                  <a:gd name="T74" fmla="*/ 622 w 796"/>
                  <a:gd name="T75" fmla="*/ 52 h 825"/>
                  <a:gd name="T76" fmla="*/ 611 w 796"/>
                  <a:gd name="T77" fmla="*/ 17 h 825"/>
                  <a:gd name="T78" fmla="*/ 611 w 796"/>
                  <a:gd name="T79" fmla="*/ 0 h 8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96"/>
                  <a:gd name="T121" fmla="*/ 0 h 825"/>
                  <a:gd name="T122" fmla="*/ 796 w 796"/>
                  <a:gd name="T123" fmla="*/ 825 h 8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96" h="825">
                    <a:moveTo>
                      <a:pt x="611" y="0"/>
                    </a:moveTo>
                    <a:lnTo>
                      <a:pt x="546" y="17"/>
                    </a:lnTo>
                    <a:lnTo>
                      <a:pt x="524" y="17"/>
                    </a:lnTo>
                    <a:lnTo>
                      <a:pt x="517" y="92"/>
                    </a:lnTo>
                    <a:lnTo>
                      <a:pt x="500" y="157"/>
                    </a:lnTo>
                    <a:lnTo>
                      <a:pt x="477" y="157"/>
                    </a:lnTo>
                    <a:lnTo>
                      <a:pt x="436" y="267"/>
                    </a:lnTo>
                    <a:lnTo>
                      <a:pt x="389" y="296"/>
                    </a:lnTo>
                    <a:lnTo>
                      <a:pt x="360" y="354"/>
                    </a:lnTo>
                    <a:lnTo>
                      <a:pt x="250" y="360"/>
                    </a:lnTo>
                    <a:lnTo>
                      <a:pt x="250" y="448"/>
                    </a:lnTo>
                    <a:lnTo>
                      <a:pt x="163" y="471"/>
                    </a:lnTo>
                    <a:lnTo>
                      <a:pt x="93" y="448"/>
                    </a:lnTo>
                    <a:lnTo>
                      <a:pt x="0" y="424"/>
                    </a:lnTo>
                    <a:lnTo>
                      <a:pt x="0" y="493"/>
                    </a:lnTo>
                    <a:lnTo>
                      <a:pt x="93" y="563"/>
                    </a:lnTo>
                    <a:lnTo>
                      <a:pt x="93" y="627"/>
                    </a:lnTo>
                    <a:lnTo>
                      <a:pt x="46" y="627"/>
                    </a:lnTo>
                    <a:lnTo>
                      <a:pt x="23" y="720"/>
                    </a:lnTo>
                    <a:lnTo>
                      <a:pt x="116" y="720"/>
                    </a:lnTo>
                    <a:lnTo>
                      <a:pt x="297" y="720"/>
                    </a:lnTo>
                    <a:lnTo>
                      <a:pt x="343" y="760"/>
                    </a:lnTo>
                    <a:lnTo>
                      <a:pt x="412" y="825"/>
                    </a:lnTo>
                    <a:lnTo>
                      <a:pt x="412" y="784"/>
                    </a:lnTo>
                    <a:lnTo>
                      <a:pt x="454" y="802"/>
                    </a:lnTo>
                    <a:lnTo>
                      <a:pt x="517" y="825"/>
                    </a:lnTo>
                    <a:lnTo>
                      <a:pt x="587" y="784"/>
                    </a:lnTo>
                    <a:lnTo>
                      <a:pt x="500" y="627"/>
                    </a:lnTo>
                    <a:lnTo>
                      <a:pt x="564" y="610"/>
                    </a:lnTo>
                    <a:lnTo>
                      <a:pt x="634" y="587"/>
                    </a:lnTo>
                    <a:lnTo>
                      <a:pt x="750" y="401"/>
                    </a:lnTo>
                    <a:lnTo>
                      <a:pt x="750" y="360"/>
                    </a:lnTo>
                    <a:lnTo>
                      <a:pt x="796" y="267"/>
                    </a:lnTo>
                    <a:lnTo>
                      <a:pt x="703" y="244"/>
                    </a:lnTo>
                    <a:lnTo>
                      <a:pt x="663" y="244"/>
                    </a:lnTo>
                    <a:lnTo>
                      <a:pt x="634" y="169"/>
                    </a:lnTo>
                    <a:lnTo>
                      <a:pt x="680" y="110"/>
                    </a:lnTo>
                    <a:lnTo>
                      <a:pt x="622" y="52"/>
                    </a:lnTo>
                    <a:lnTo>
                      <a:pt x="611" y="17"/>
                    </a:lnTo>
                    <a:lnTo>
                      <a:pt x="611"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6" name="Freeform 873">
                <a:extLst>
                  <a:ext uri="{FF2B5EF4-FFF2-40B4-BE49-F238E27FC236}">
                    <a16:creationId xmlns:a16="http://schemas.microsoft.com/office/drawing/2014/main" id="{4A162A57-3B6D-EF5A-9759-2E4FCBA70FBB}"/>
                  </a:ext>
                </a:extLst>
              </p:cNvPr>
              <p:cNvSpPr>
                <a:spLocks/>
              </p:cNvSpPr>
              <p:nvPr/>
            </p:nvSpPr>
            <p:spPr bwMode="auto">
              <a:xfrm>
                <a:off x="3696816" y="3817127"/>
                <a:ext cx="243088" cy="166049"/>
              </a:xfrm>
              <a:custGeom>
                <a:avLst/>
                <a:gdLst>
                  <a:gd name="T0" fmla="*/ 63 w 855"/>
                  <a:gd name="T1" fmla="*/ 169 h 611"/>
                  <a:gd name="T2" fmla="*/ 18 w 855"/>
                  <a:gd name="T3" fmla="*/ 274 h 611"/>
                  <a:gd name="T4" fmla="*/ 46 w 855"/>
                  <a:gd name="T5" fmla="*/ 344 h 611"/>
                  <a:gd name="T6" fmla="*/ 0 w 855"/>
                  <a:gd name="T7" fmla="*/ 431 h 611"/>
                  <a:gd name="T8" fmla="*/ 46 w 855"/>
                  <a:gd name="T9" fmla="*/ 476 h 611"/>
                  <a:gd name="T10" fmla="*/ 110 w 855"/>
                  <a:gd name="T11" fmla="*/ 476 h 611"/>
                  <a:gd name="T12" fmla="*/ 110 w 855"/>
                  <a:gd name="T13" fmla="*/ 541 h 611"/>
                  <a:gd name="T14" fmla="*/ 87 w 855"/>
                  <a:gd name="T15" fmla="*/ 564 h 611"/>
                  <a:gd name="T16" fmla="*/ 250 w 855"/>
                  <a:gd name="T17" fmla="*/ 611 h 611"/>
                  <a:gd name="T18" fmla="*/ 337 w 855"/>
                  <a:gd name="T19" fmla="*/ 588 h 611"/>
                  <a:gd name="T20" fmla="*/ 337 w 855"/>
                  <a:gd name="T21" fmla="*/ 500 h 611"/>
                  <a:gd name="T22" fmla="*/ 454 w 855"/>
                  <a:gd name="T23" fmla="*/ 500 h 611"/>
                  <a:gd name="T24" fmla="*/ 476 w 855"/>
                  <a:gd name="T25" fmla="*/ 431 h 611"/>
                  <a:gd name="T26" fmla="*/ 523 w 855"/>
                  <a:gd name="T27" fmla="*/ 407 h 611"/>
                  <a:gd name="T28" fmla="*/ 564 w 855"/>
                  <a:gd name="T29" fmla="*/ 297 h 611"/>
                  <a:gd name="T30" fmla="*/ 587 w 855"/>
                  <a:gd name="T31" fmla="*/ 297 h 611"/>
                  <a:gd name="T32" fmla="*/ 611 w 855"/>
                  <a:gd name="T33" fmla="*/ 227 h 611"/>
                  <a:gd name="T34" fmla="*/ 611 w 855"/>
                  <a:gd name="T35" fmla="*/ 157 h 611"/>
                  <a:gd name="T36" fmla="*/ 633 w 855"/>
                  <a:gd name="T37" fmla="*/ 157 h 611"/>
                  <a:gd name="T38" fmla="*/ 698 w 855"/>
                  <a:gd name="T39" fmla="*/ 140 h 611"/>
                  <a:gd name="T40" fmla="*/ 721 w 855"/>
                  <a:gd name="T41" fmla="*/ 117 h 611"/>
                  <a:gd name="T42" fmla="*/ 855 w 855"/>
                  <a:gd name="T43" fmla="*/ 70 h 611"/>
                  <a:gd name="T44" fmla="*/ 825 w 855"/>
                  <a:gd name="T45" fmla="*/ 0 h 611"/>
                  <a:gd name="T46" fmla="*/ 715 w 855"/>
                  <a:gd name="T47" fmla="*/ 30 h 611"/>
                  <a:gd name="T48" fmla="*/ 651 w 855"/>
                  <a:gd name="T49" fmla="*/ 41 h 611"/>
                  <a:gd name="T50" fmla="*/ 611 w 855"/>
                  <a:gd name="T51" fmla="*/ 6 h 611"/>
                  <a:gd name="T52" fmla="*/ 499 w 855"/>
                  <a:gd name="T53" fmla="*/ 47 h 611"/>
                  <a:gd name="T54" fmla="*/ 389 w 855"/>
                  <a:gd name="T55" fmla="*/ 30 h 611"/>
                  <a:gd name="T56" fmla="*/ 279 w 855"/>
                  <a:gd name="T57" fmla="*/ 105 h 611"/>
                  <a:gd name="T58" fmla="*/ 227 w 855"/>
                  <a:gd name="T59" fmla="*/ 145 h 611"/>
                  <a:gd name="T60" fmla="*/ 140 w 855"/>
                  <a:gd name="T61" fmla="*/ 204 h 611"/>
                  <a:gd name="T62" fmla="*/ 93 w 855"/>
                  <a:gd name="T63" fmla="*/ 180 h 611"/>
                  <a:gd name="T64" fmla="*/ 63 w 855"/>
                  <a:gd name="T65" fmla="*/ 169 h 6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5"/>
                  <a:gd name="T100" fmla="*/ 0 h 611"/>
                  <a:gd name="T101" fmla="*/ 855 w 855"/>
                  <a:gd name="T102" fmla="*/ 611 h 6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5" h="611">
                    <a:moveTo>
                      <a:pt x="63" y="169"/>
                    </a:moveTo>
                    <a:lnTo>
                      <a:pt x="18" y="274"/>
                    </a:lnTo>
                    <a:lnTo>
                      <a:pt x="46" y="344"/>
                    </a:lnTo>
                    <a:lnTo>
                      <a:pt x="0" y="431"/>
                    </a:lnTo>
                    <a:lnTo>
                      <a:pt x="46" y="476"/>
                    </a:lnTo>
                    <a:lnTo>
                      <a:pt x="110" y="476"/>
                    </a:lnTo>
                    <a:lnTo>
                      <a:pt x="110" y="541"/>
                    </a:lnTo>
                    <a:lnTo>
                      <a:pt x="87" y="564"/>
                    </a:lnTo>
                    <a:lnTo>
                      <a:pt x="250" y="611"/>
                    </a:lnTo>
                    <a:lnTo>
                      <a:pt x="337" y="588"/>
                    </a:lnTo>
                    <a:lnTo>
                      <a:pt x="337" y="500"/>
                    </a:lnTo>
                    <a:lnTo>
                      <a:pt x="454" y="500"/>
                    </a:lnTo>
                    <a:lnTo>
                      <a:pt x="476" y="431"/>
                    </a:lnTo>
                    <a:lnTo>
                      <a:pt x="523" y="407"/>
                    </a:lnTo>
                    <a:lnTo>
                      <a:pt x="564" y="297"/>
                    </a:lnTo>
                    <a:lnTo>
                      <a:pt x="587" y="297"/>
                    </a:lnTo>
                    <a:lnTo>
                      <a:pt x="611" y="227"/>
                    </a:lnTo>
                    <a:lnTo>
                      <a:pt x="611" y="157"/>
                    </a:lnTo>
                    <a:lnTo>
                      <a:pt x="633" y="157"/>
                    </a:lnTo>
                    <a:lnTo>
                      <a:pt x="698" y="140"/>
                    </a:lnTo>
                    <a:lnTo>
                      <a:pt x="721" y="117"/>
                    </a:lnTo>
                    <a:lnTo>
                      <a:pt x="855" y="70"/>
                    </a:lnTo>
                    <a:lnTo>
                      <a:pt x="825" y="0"/>
                    </a:lnTo>
                    <a:lnTo>
                      <a:pt x="715" y="30"/>
                    </a:lnTo>
                    <a:lnTo>
                      <a:pt x="651" y="41"/>
                    </a:lnTo>
                    <a:lnTo>
                      <a:pt x="611" y="6"/>
                    </a:lnTo>
                    <a:lnTo>
                      <a:pt x="499" y="47"/>
                    </a:lnTo>
                    <a:lnTo>
                      <a:pt x="389" y="30"/>
                    </a:lnTo>
                    <a:lnTo>
                      <a:pt x="279" y="105"/>
                    </a:lnTo>
                    <a:lnTo>
                      <a:pt x="227" y="145"/>
                    </a:lnTo>
                    <a:lnTo>
                      <a:pt x="140" y="204"/>
                    </a:lnTo>
                    <a:lnTo>
                      <a:pt x="93" y="180"/>
                    </a:lnTo>
                    <a:lnTo>
                      <a:pt x="63" y="16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7" name="Freeform 874">
                <a:extLst>
                  <a:ext uri="{FF2B5EF4-FFF2-40B4-BE49-F238E27FC236}">
                    <a16:creationId xmlns:a16="http://schemas.microsoft.com/office/drawing/2014/main" id="{622294C8-7671-EEA1-A3FE-99909E6871D5}"/>
                  </a:ext>
                </a:extLst>
              </p:cNvPr>
              <p:cNvSpPr>
                <a:spLocks/>
              </p:cNvSpPr>
              <p:nvPr/>
            </p:nvSpPr>
            <p:spPr bwMode="auto">
              <a:xfrm>
                <a:off x="3438045" y="3785082"/>
                <a:ext cx="311048" cy="265096"/>
              </a:xfrm>
              <a:custGeom>
                <a:avLst/>
                <a:gdLst>
                  <a:gd name="T0" fmla="*/ 17 w 1104"/>
                  <a:gd name="T1" fmla="*/ 0 h 982"/>
                  <a:gd name="T2" fmla="*/ 0 w 1104"/>
                  <a:gd name="T3" fmla="*/ 100 h 982"/>
                  <a:gd name="T4" fmla="*/ 0 w 1104"/>
                  <a:gd name="T5" fmla="*/ 145 h 982"/>
                  <a:gd name="T6" fmla="*/ 70 w 1104"/>
                  <a:gd name="T7" fmla="*/ 262 h 982"/>
                  <a:gd name="T8" fmla="*/ 157 w 1104"/>
                  <a:gd name="T9" fmla="*/ 279 h 982"/>
                  <a:gd name="T10" fmla="*/ 110 w 1104"/>
                  <a:gd name="T11" fmla="*/ 372 h 982"/>
                  <a:gd name="T12" fmla="*/ 134 w 1104"/>
                  <a:gd name="T13" fmla="*/ 442 h 982"/>
                  <a:gd name="T14" fmla="*/ 227 w 1104"/>
                  <a:gd name="T15" fmla="*/ 466 h 982"/>
                  <a:gd name="T16" fmla="*/ 249 w 1104"/>
                  <a:gd name="T17" fmla="*/ 576 h 982"/>
                  <a:gd name="T18" fmla="*/ 314 w 1104"/>
                  <a:gd name="T19" fmla="*/ 663 h 982"/>
                  <a:gd name="T20" fmla="*/ 383 w 1104"/>
                  <a:gd name="T21" fmla="*/ 686 h 982"/>
                  <a:gd name="T22" fmla="*/ 430 w 1104"/>
                  <a:gd name="T23" fmla="*/ 779 h 982"/>
                  <a:gd name="T24" fmla="*/ 471 w 1104"/>
                  <a:gd name="T25" fmla="*/ 802 h 982"/>
                  <a:gd name="T26" fmla="*/ 586 w 1104"/>
                  <a:gd name="T27" fmla="*/ 872 h 982"/>
                  <a:gd name="T28" fmla="*/ 651 w 1104"/>
                  <a:gd name="T29" fmla="*/ 889 h 982"/>
                  <a:gd name="T30" fmla="*/ 767 w 1104"/>
                  <a:gd name="T31" fmla="*/ 872 h 982"/>
                  <a:gd name="T32" fmla="*/ 790 w 1104"/>
                  <a:gd name="T33" fmla="*/ 935 h 982"/>
                  <a:gd name="T34" fmla="*/ 947 w 1104"/>
                  <a:gd name="T35" fmla="*/ 959 h 982"/>
                  <a:gd name="T36" fmla="*/ 1052 w 1104"/>
                  <a:gd name="T37" fmla="*/ 982 h 982"/>
                  <a:gd name="T38" fmla="*/ 1057 w 1104"/>
                  <a:gd name="T39" fmla="*/ 907 h 982"/>
                  <a:gd name="T40" fmla="*/ 1104 w 1104"/>
                  <a:gd name="T41" fmla="*/ 883 h 982"/>
                  <a:gd name="T42" fmla="*/ 1104 w 1104"/>
                  <a:gd name="T43" fmla="*/ 825 h 982"/>
                  <a:gd name="T44" fmla="*/ 1011 w 1104"/>
                  <a:gd name="T45" fmla="*/ 755 h 982"/>
                  <a:gd name="T46" fmla="*/ 1011 w 1104"/>
                  <a:gd name="T47" fmla="*/ 686 h 982"/>
                  <a:gd name="T48" fmla="*/ 1034 w 1104"/>
                  <a:gd name="T49" fmla="*/ 663 h 982"/>
                  <a:gd name="T50" fmla="*/ 1034 w 1104"/>
                  <a:gd name="T51" fmla="*/ 598 h 982"/>
                  <a:gd name="T52" fmla="*/ 970 w 1104"/>
                  <a:gd name="T53" fmla="*/ 598 h 982"/>
                  <a:gd name="T54" fmla="*/ 924 w 1104"/>
                  <a:gd name="T55" fmla="*/ 553 h 982"/>
                  <a:gd name="T56" fmla="*/ 970 w 1104"/>
                  <a:gd name="T57" fmla="*/ 471 h 982"/>
                  <a:gd name="T58" fmla="*/ 947 w 1104"/>
                  <a:gd name="T59" fmla="*/ 396 h 982"/>
                  <a:gd name="T60" fmla="*/ 987 w 1104"/>
                  <a:gd name="T61" fmla="*/ 279 h 982"/>
                  <a:gd name="T62" fmla="*/ 970 w 1104"/>
                  <a:gd name="T63" fmla="*/ 215 h 982"/>
                  <a:gd name="T64" fmla="*/ 900 w 1104"/>
                  <a:gd name="T65" fmla="*/ 145 h 982"/>
                  <a:gd name="T66" fmla="*/ 767 w 1104"/>
                  <a:gd name="T67" fmla="*/ 128 h 982"/>
                  <a:gd name="T68" fmla="*/ 685 w 1104"/>
                  <a:gd name="T69" fmla="*/ 122 h 982"/>
                  <a:gd name="T70" fmla="*/ 639 w 1104"/>
                  <a:gd name="T71" fmla="*/ 128 h 982"/>
                  <a:gd name="T72" fmla="*/ 586 w 1104"/>
                  <a:gd name="T73" fmla="*/ 145 h 982"/>
                  <a:gd name="T74" fmla="*/ 581 w 1104"/>
                  <a:gd name="T75" fmla="*/ 192 h 982"/>
                  <a:gd name="T76" fmla="*/ 453 w 1104"/>
                  <a:gd name="T77" fmla="*/ 215 h 982"/>
                  <a:gd name="T78" fmla="*/ 361 w 1104"/>
                  <a:gd name="T79" fmla="*/ 169 h 982"/>
                  <a:gd name="T80" fmla="*/ 267 w 1104"/>
                  <a:gd name="T81" fmla="*/ 58 h 982"/>
                  <a:gd name="T82" fmla="*/ 244 w 1104"/>
                  <a:gd name="T83" fmla="*/ 35 h 982"/>
                  <a:gd name="T84" fmla="*/ 122 w 1104"/>
                  <a:gd name="T85" fmla="*/ 82 h 982"/>
                  <a:gd name="T86" fmla="*/ 64 w 1104"/>
                  <a:gd name="T87" fmla="*/ 0 h 982"/>
                  <a:gd name="T88" fmla="*/ 40 w 1104"/>
                  <a:gd name="T89" fmla="*/ 0 h 982"/>
                  <a:gd name="T90" fmla="*/ 17 w 1104"/>
                  <a:gd name="T91" fmla="*/ 0 h 9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04"/>
                  <a:gd name="T139" fmla="*/ 0 h 982"/>
                  <a:gd name="T140" fmla="*/ 1104 w 1104"/>
                  <a:gd name="T141" fmla="*/ 982 h 9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04" h="982">
                    <a:moveTo>
                      <a:pt x="17" y="0"/>
                    </a:moveTo>
                    <a:lnTo>
                      <a:pt x="0" y="100"/>
                    </a:lnTo>
                    <a:lnTo>
                      <a:pt x="0" y="145"/>
                    </a:lnTo>
                    <a:lnTo>
                      <a:pt x="70" y="262"/>
                    </a:lnTo>
                    <a:lnTo>
                      <a:pt x="157" y="279"/>
                    </a:lnTo>
                    <a:lnTo>
                      <a:pt x="110" y="372"/>
                    </a:lnTo>
                    <a:lnTo>
                      <a:pt x="134" y="442"/>
                    </a:lnTo>
                    <a:lnTo>
                      <a:pt x="227" y="466"/>
                    </a:lnTo>
                    <a:lnTo>
                      <a:pt x="249" y="576"/>
                    </a:lnTo>
                    <a:lnTo>
                      <a:pt x="314" y="663"/>
                    </a:lnTo>
                    <a:lnTo>
                      <a:pt x="383" y="686"/>
                    </a:lnTo>
                    <a:lnTo>
                      <a:pt x="430" y="779"/>
                    </a:lnTo>
                    <a:lnTo>
                      <a:pt x="471" y="802"/>
                    </a:lnTo>
                    <a:lnTo>
                      <a:pt x="586" y="872"/>
                    </a:lnTo>
                    <a:lnTo>
                      <a:pt x="651" y="889"/>
                    </a:lnTo>
                    <a:lnTo>
                      <a:pt x="767" y="872"/>
                    </a:lnTo>
                    <a:lnTo>
                      <a:pt x="790" y="935"/>
                    </a:lnTo>
                    <a:lnTo>
                      <a:pt x="947" y="959"/>
                    </a:lnTo>
                    <a:lnTo>
                      <a:pt x="1052" y="982"/>
                    </a:lnTo>
                    <a:lnTo>
                      <a:pt x="1057" y="907"/>
                    </a:lnTo>
                    <a:lnTo>
                      <a:pt x="1104" y="883"/>
                    </a:lnTo>
                    <a:lnTo>
                      <a:pt x="1104" y="825"/>
                    </a:lnTo>
                    <a:lnTo>
                      <a:pt x="1011" y="755"/>
                    </a:lnTo>
                    <a:lnTo>
                      <a:pt x="1011" y="686"/>
                    </a:lnTo>
                    <a:lnTo>
                      <a:pt x="1034" y="663"/>
                    </a:lnTo>
                    <a:lnTo>
                      <a:pt x="1034" y="598"/>
                    </a:lnTo>
                    <a:lnTo>
                      <a:pt x="970" y="598"/>
                    </a:lnTo>
                    <a:lnTo>
                      <a:pt x="924" y="553"/>
                    </a:lnTo>
                    <a:lnTo>
                      <a:pt x="970" y="471"/>
                    </a:lnTo>
                    <a:lnTo>
                      <a:pt x="947" y="396"/>
                    </a:lnTo>
                    <a:lnTo>
                      <a:pt x="987" y="279"/>
                    </a:lnTo>
                    <a:lnTo>
                      <a:pt x="970" y="215"/>
                    </a:lnTo>
                    <a:lnTo>
                      <a:pt x="900" y="145"/>
                    </a:lnTo>
                    <a:lnTo>
                      <a:pt x="767" y="128"/>
                    </a:lnTo>
                    <a:lnTo>
                      <a:pt x="685" y="122"/>
                    </a:lnTo>
                    <a:lnTo>
                      <a:pt x="639" y="128"/>
                    </a:lnTo>
                    <a:lnTo>
                      <a:pt x="586" y="145"/>
                    </a:lnTo>
                    <a:lnTo>
                      <a:pt x="581" y="192"/>
                    </a:lnTo>
                    <a:lnTo>
                      <a:pt x="453" y="215"/>
                    </a:lnTo>
                    <a:lnTo>
                      <a:pt x="361" y="169"/>
                    </a:lnTo>
                    <a:lnTo>
                      <a:pt x="267" y="58"/>
                    </a:lnTo>
                    <a:lnTo>
                      <a:pt x="244" y="35"/>
                    </a:lnTo>
                    <a:lnTo>
                      <a:pt x="122" y="82"/>
                    </a:lnTo>
                    <a:lnTo>
                      <a:pt x="64" y="0"/>
                    </a:lnTo>
                    <a:lnTo>
                      <a:pt x="40" y="0"/>
                    </a:lnTo>
                    <a:lnTo>
                      <a:pt x="1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8" name="Freeform 875">
                <a:extLst>
                  <a:ext uri="{FF2B5EF4-FFF2-40B4-BE49-F238E27FC236}">
                    <a16:creationId xmlns:a16="http://schemas.microsoft.com/office/drawing/2014/main" id="{900475FD-CBC1-4673-6334-06AF9FBC3C80}"/>
                  </a:ext>
                </a:extLst>
              </p:cNvPr>
              <p:cNvSpPr>
                <a:spLocks/>
              </p:cNvSpPr>
              <p:nvPr/>
            </p:nvSpPr>
            <p:spPr bwMode="auto">
              <a:xfrm>
                <a:off x="3560896" y="4021047"/>
                <a:ext cx="10455" cy="17479"/>
              </a:xfrm>
              <a:custGeom>
                <a:avLst/>
                <a:gdLst>
                  <a:gd name="T0" fmla="*/ 41 w 41"/>
                  <a:gd name="T1" fmla="*/ 40 h 63"/>
                  <a:gd name="T2" fmla="*/ 23 w 41"/>
                  <a:gd name="T3" fmla="*/ 0 h 63"/>
                  <a:gd name="T4" fmla="*/ 0 w 41"/>
                  <a:gd name="T5" fmla="*/ 0 h 63"/>
                  <a:gd name="T6" fmla="*/ 0 w 41"/>
                  <a:gd name="T7" fmla="*/ 40 h 63"/>
                  <a:gd name="T8" fmla="*/ 41 w 41"/>
                  <a:gd name="T9" fmla="*/ 63 h 63"/>
                  <a:gd name="T10" fmla="*/ 41 w 41"/>
                  <a:gd name="T11" fmla="*/ 40 h 63"/>
                  <a:gd name="T12" fmla="*/ 0 60000 65536"/>
                  <a:gd name="T13" fmla="*/ 0 60000 65536"/>
                  <a:gd name="T14" fmla="*/ 0 60000 65536"/>
                  <a:gd name="T15" fmla="*/ 0 60000 65536"/>
                  <a:gd name="T16" fmla="*/ 0 60000 65536"/>
                  <a:gd name="T17" fmla="*/ 0 60000 65536"/>
                  <a:gd name="T18" fmla="*/ 0 w 41"/>
                  <a:gd name="T19" fmla="*/ 0 h 63"/>
                  <a:gd name="T20" fmla="*/ 41 w 41"/>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1" h="63">
                    <a:moveTo>
                      <a:pt x="41" y="40"/>
                    </a:moveTo>
                    <a:lnTo>
                      <a:pt x="23" y="0"/>
                    </a:lnTo>
                    <a:lnTo>
                      <a:pt x="0" y="0"/>
                    </a:lnTo>
                    <a:lnTo>
                      <a:pt x="0" y="40"/>
                    </a:lnTo>
                    <a:lnTo>
                      <a:pt x="41" y="63"/>
                    </a:lnTo>
                    <a:lnTo>
                      <a:pt x="41" y="4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69" name="Freeform 876">
                <a:extLst>
                  <a:ext uri="{FF2B5EF4-FFF2-40B4-BE49-F238E27FC236}">
                    <a16:creationId xmlns:a16="http://schemas.microsoft.com/office/drawing/2014/main" id="{2224EFFE-12D5-7DCB-2A2A-62D8F35CAE11}"/>
                  </a:ext>
                </a:extLst>
              </p:cNvPr>
              <p:cNvSpPr>
                <a:spLocks/>
              </p:cNvSpPr>
              <p:nvPr/>
            </p:nvSpPr>
            <p:spPr bwMode="auto">
              <a:xfrm>
                <a:off x="3286442" y="3933653"/>
                <a:ext cx="339800" cy="273836"/>
              </a:xfrm>
              <a:custGeom>
                <a:avLst/>
                <a:gdLst>
                  <a:gd name="T0" fmla="*/ 0 w 1196"/>
                  <a:gd name="T1" fmla="*/ 157 h 1010"/>
                  <a:gd name="T2" fmla="*/ 0 w 1196"/>
                  <a:gd name="T3" fmla="*/ 226 h 1010"/>
                  <a:gd name="T4" fmla="*/ 46 w 1196"/>
                  <a:gd name="T5" fmla="*/ 272 h 1010"/>
                  <a:gd name="T6" fmla="*/ 162 w 1196"/>
                  <a:gd name="T7" fmla="*/ 406 h 1010"/>
                  <a:gd name="T8" fmla="*/ 186 w 1196"/>
                  <a:gd name="T9" fmla="*/ 446 h 1010"/>
                  <a:gd name="T10" fmla="*/ 226 w 1196"/>
                  <a:gd name="T11" fmla="*/ 626 h 1010"/>
                  <a:gd name="T12" fmla="*/ 366 w 1196"/>
                  <a:gd name="T13" fmla="*/ 807 h 1010"/>
                  <a:gd name="T14" fmla="*/ 453 w 1196"/>
                  <a:gd name="T15" fmla="*/ 1010 h 1010"/>
                  <a:gd name="T16" fmla="*/ 500 w 1196"/>
                  <a:gd name="T17" fmla="*/ 975 h 1010"/>
                  <a:gd name="T18" fmla="*/ 500 w 1196"/>
                  <a:gd name="T19" fmla="*/ 923 h 1010"/>
                  <a:gd name="T20" fmla="*/ 587 w 1196"/>
                  <a:gd name="T21" fmla="*/ 917 h 1010"/>
                  <a:gd name="T22" fmla="*/ 639 w 1196"/>
                  <a:gd name="T23" fmla="*/ 940 h 1010"/>
                  <a:gd name="T24" fmla="*/ 668 w 1196"/>
                  <a:gd name="T25" fmla="*/ 957 h 1010"/>
                  <a:gd name="T26" fmla="*/ 727 w 1196"/>
                  <a:gd name="T27" fmla="*/ 987 h 1010"/>
                  <a:gd name="T28" fmla="*/ 744 w 1196"/>
                  <a:gd name="T29" fmla="*/ 987 h 1010"/>
                  <a:gd name="T30" fmla="*/ 790 w 1196"/>
                  <a:gd name="T31" fmla="*/ 877 h 1010"/>
                  <a:gd name="T32" fmla="*/ 1133 w 1196"/>
                  <a:gd name="T33" fmla="*/ 783 h 1010"/>
                  <a:gd name="T34" fmla="*/ 1174 w 1196"/>
                  <a:gd name="T35" fmla="*/ 783 h 1010"/>
                  <a:gd name="T36" fmla="*/ 1196 w 1196"/>
                  <a:gd name="T37" fmla="*/ 673 h 1010"/>
                  <a:gd name="T38" fmla="*/ 1174 w 1196"/>
                  <a:gd name="T39" fmla="*/ 603 h 1010"/>
                  <a:gd name="T40" fmla="*/ 953 w 1196"/>
                  <a:gd name="T41" fmla="*/ 580 h 1010"/>
                  <a:gd name="T42" fmla="*/ 884 w 1196"/>
                  <a:gd name="T43" fmla="*/ 446 h 1010"/>
                  <a:gd name="T44" fmla="*/ 906 w 1196"/>
                  <a:gd name="T45" fmla="*/ 296 h 1010"/>
                  <a:gd name="T46" fmla="*/ 837 w 1196"/>
                  <a:gd name="T47" fmla="*/ 226 h 1010"/>
                  <a:gd name="T48" fmla="*/ 772 w 1196"/>
                  <a:gd name="T49" fmla="*/ 226 h 1010"/>
                  <a:gd name="T50" fmla="*/ 680 w 1196"/>
                  <a:gd name="T51" fmla="*/ 180 h 1010"/>
                  <a:gd name="T52" fmla="*/ 570 w 1196"/>
                  <a:gd name="T53" fmla="*/ 226 h 1010"/>
                  <a:gd name="T54" fmla="*/ 500 w 1196"/>
                  <a:gd name="T55" fmla="*/ 133 h 1010"/>
                  <a:gd name="T56" fmla="*/ 500 w 1196"/>
                  <a:gd name="T57" fmla="*/ 110 h 1010"/>
                  <a:gd name="T58" fmla="*/ 383 w 1196"/>
                  <a:gd name="T59" fmla="*/ 0 h 1010"/>
                  <a:gd name="T60" fmla="*/ 343 w 1196"/>
                  <a:gd name="T61" fmla="*/ 0 h 1010"/>
                  <a:gd name="T62" fmla="*/ 162 w 1196"/>
                  <a:gd name="T63" fmla="*/ 23 h 1010"/>
                  <a:gd name="T64" fmla="*/ 162 w 1196"/>
                  <a:gd name="T65" fmla="*/ 69 h 1010"/>
                  <a:gd name="T66" fmla="*/ 249 w 1196"/>
                  <a:gd name="T67" fmla="*/ 92 h 1010"/>
                  <a:gd name="T68" fmla="*/ 226 w 1196"/>
                  <a:gd name="T69" fmla="*/ 157 h 1010"/>
                  <a:gd name="T70" fmla="*/ 157 w 1196"/>
                  <a:gd name="T71" fmla="*/ 157 h 1010"/>
                  <a:gd name="T72" fmla="*/ 116 w 1196"/>
                  <a:gd name="T73" fmla="*/ 180 h 1010"/>
                  <a:gd name="T74" fmla="*/ 46 w 1196"/>
                  <a:gd name="T75" fmla="*/ 168 h 1010"/>
                  <a:gd name="T76" fmla="*/ 0 w 1196"/>
                  <a:gd name="T77" fmla="*/ 157 h 10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6"/>
                  <a:gd name="T118" fmla="*/ 0 h 1010"/>
                  <a:gd name="T119" fmla="*/ 1196 w 1196"/>
                  <a:gd name="T120" fmla="*/ 1010 h 10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6" h="1010">
                    <a:moveTo>
                      <a:pt x="0" y="157"/>
                    </a:moveTo>
                    <a:lnTo>
                      <a:pt x="0" y="226"/>
                    </a:lnTo>
                    <a:lnTo>
                      <a:pt x="46" y="272"/>
                    </a:lnTo>
                    <a:lnTo>
                      <a:pt x="162" y="406"/>
                    </a:lnTo>
                    <a:lnTo>
                      <a:pt x="186" y="446"/>
                    </a:lnTo>
                    <a:lnTo>
                      <a:pt x="226" y="626"/>
                    </a:lnTo>
                    <a:lnTo>
                      <a:pt x="366" y="807"/>
                    </a:lnTo>
                    <a:lnTo>
                      <a:pt x="453" y="1010"/>
                    </a:lnTo>
                    <a:lnTo>
                      <a:pt x="500" y="975"/>
                    </a:lnTo>
                    <a:lnTo>
                      <a:pt x="500" y="923"/>
                    </a:lnTo>
                    <a:lnTo>
                      <a:pt x="587" y="917"/>
                    </a:lnTo>
                    <a:lnTo>
                      <a:pt x="639" y="940"/>
                    </a:lnTo>
                    <a:lnTo>
                      <a:pt x="668" y="957"/>
                    </a:lnTo>
                    <a:lnTo>
                      <a:pt x="727" y="987"/>
                    </a:lnTo>
                    <a:lnTo>
                      <a:pt x="744" y="987"/>
                    </a:lnTo>
                    <a:lnTo>
                      <a:pt x="790" y="877"/>
                    </a:lnTo>
                    <a:lnTo>
                      <a:pt x="1133" y="783"/>
                    </a:lnTo>
                    <a:lnTo>
                      <a:pt x="1174" y="783"/>
                    </a:lnTo>
                    <a:lnTo>
                      <a:pt x="1196" y="673"/>
                    </a:lnTo>
                    <a:lnTo>
                      <a:pt x="1174" y="603"/>
                    </a:lnTo>
                    <a:lnTo>
                      <a:pt x="953" y="580"/>
                    </a:lnTo>
                    <a:lnTo>
                      <a:pt x="884" y="446"/>
                    </a:lnTo>
                    <a:lnTo>
                      <a:pt x="906" y="296"/>
                    </a:lnTo>
                    <a:lnTo>
                      <a:pt x="837" y="226"/>
                    </a:lnTo>
                    <a:lnTo>
                      <a:pt x="772" y="226"/>
                    </a:lnTo>
                    <a:lnTo>
                      <a:pt x="680" y="180"/>
                    </a:lnTo>
                    <a:lnTo>
                      <a:pt x="570" y="226"/>
                    </a:lnTo>
                    <a:lnTo>
                      <a:pt x="500" y="133"/>
                    </a:lnTo>
                    <a:lnTo>
                      <a:pt x="500" y="110"/>
                    </a:lnTo>
                    <a:lnTo>
                      <a:pt x="383" y="0"/>
                    </a:lnTo>
                    <a:lnTo>
                      <a:pt x="343" y="0"/>
                    </a:lnTo>
                    <a:lnTo>
                      <a:pt x="162" y="23"/>
                    </a:lnTo>
                    <a:lnTo>
                      <a:pt x="162" y="69"/>
                    </a:lnTo>
                    <a:lnTo>
                      <a:pt x="249" y="92"/>
                    </a:lnTo>
                    <a:lnTo>
                      <a:pt x="226" y="157"/>
                    </a:lnTo>
                    <a:lnTo>
                      <a:pt x="157" y="157"/>
                    </a:lnTo>
                    <a:lnTo>
                      <a:pt x="116" y="180"/>
                    </a:lnTo>
                    <a:lnTo>
                      <a:pt x="46" y="168"/>
                    </a:lnTo>
                    <a:lnTo>
                      <a:pt x="0" y="15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0" name="Freeform 877">
                <a:extLst>
                  <a:ext uri="{FF2B5EF4-FFF2-40B4-BE49-F238E27FC236}">
                    <a16:creationId xmlns:a16="http://schemas.microsoft.com/office/drawing/2014/main" id="{36C2FEF7-DBF5-30D8-E338-032A3E04375C}"/>
                  </a:ext>
                </a:extLst>
              </p:cNvPr>
              <p:cNvSpPr>
                <a:spLocks/>
              </p:cNvSpPr>
              <p:nvPr/>
            </p:nvSpPr>
            <p:spPr bwMode="auto">
              <a:xfrm>
                <a:off x="3417135" y="4184183"/>
                <a:ext cx="81029" cy="67002"/>
              </a:xfrm>
              <a:custGeom>
                <a:avLst/>
                <a:gdLst>
                  <a:gd name="T0" fmla="*/ 0 w 291"/>
                  <a:gd name="T1" fmla="*/ 87 h 244"/>
                  <a:gd name="T2" fmla="*/ 47 w 291"/>
                  <a:gd name="T3" fmla="*/ 203 h 244"/>
                  <a:gd name="T4" fmla="*/ 122 w 291"/>
                  <a:gd name="T5" fmla="*/ 244 h 244"/>
                  <a:gd name="T6" fmla="*/ 162 w 291"/>
                  <a:gd name="T7" fmla="*/ 191 h 244"/>
                  <a:gd name="T8" fmla="*/ 209 w 291"/>
                  <a:gd name="T9" fmla="*/ 168 h 244"/>
                  <a:gd name="T10" fmla="*/ 227 w 291"/>
                  <a:gd name="T11" fmla="*/ 128 h 244"/>
                  <a:gd name="T12" fmla="*/ 291 w 291"/>
                  <a:gd name="T13" fmla="*/ 69 h 244"/>
                  <a:gd name="T14" fmla="*/ 197 w 291"/>
                  <a:gd name="T15" fmla="*/ 17 h 244"/>
                  <a:gd name="T16" fmla="*/ 140 w 291"/>
                  <a:gd name="T17" fmla="*/ 0 h 244"/>
                  <a:gd name="T18" fmla="*/ 47 w 291"/>
                  <a:gd name="T19" fmla="*/ 0 h 244"/>
                  <a:gd name="T20" fmla="*/ 47 w 291"/>
                  <a:gd name="T21" fmla="*/ 52 h 244"/>
                  <a:gd name="T22" fmla="*/ 0 w 291"/>
                  <a:gd name="T23" fmla="*/ 87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1"/>
                  <a:gd name="T37" fmla="*/ 0 h 244"/>
                  <a:gd name="T38" fmla="*/ 291 w 291"/>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1" h="244">
                    <a:moveTo>
                      <a:pt x="0" y="87"/>
                    </a:moveTo>
                    <a:lnTo>
                      <a:pt x="47" y="203"/>
                    </a:lnTo>
                    <a:lnTo>
                      <a:pt x="122" y="244"/>
                    </a:lnTo>
                    <a:lnTo>
                      <a:pt x="162" y="191"/>
                    </a:lnTo>
                    <a:lnTo>
                      <a:pt x="209" y="168"/>
                    </a:lnTo>
                    <a:lnTo>
                      <a:pt x="227" y="128"/>
                    </a:lnTo>
                    <a:lnTo>
                      <a:pt x="291" y="69"/>
                    </a:lnTo>
                    <a:lnTo>
                      <a:pt x="197" y="17"/>
                    </a:lnTo>
                    <a:lnTo>
                      <a:pt x="140" y="0"/>
                    </a:lnTo>
                    <a:lnTo>
                      <a:pt x="47" y="0"/>
                    </a:lnTo>
                    <a:lnTo>
                      <a:pt x="47" y="52"/>
                    </a:lnTo>
                    <a:lnTo>
                      <a:pt x="0" y="8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1" name="Freeform 878">
                <a:extLst>
                  <a:ext uri="{FF2B5EF4-FFF2-40B4-BE49-F238E27FC236}">
                    <a16:creationId xmlns:a16="http://schemas.microsoft.com/office/drawing/2014/main" id="{CBFBFD14-4160-2D5D-37B1-D296F006EA50}"/>
                  </a:ext>
                </a:extLst>
              </p:cNvPr>
              <p:cNvSpPr>
                <a:spLocks/>
              </p:cNvSpPr>
              <p:nvPr/>
            </p:nvSpPr>
            <p:spPr bwMode="auto">
              <a:xfrm>
                <a:off x="3453728" y="4152139"/>
                <a:ext cx="138534" cy="99047"/>
              </a:xfrm>
              <a:custGeom>
                <a:avLst/>
                <a:gdLst>
                  <a:gd name="T0" fmla="*/ 0 w 493"/>
                  <a:gd name="T1" fmla="*/ 360 h 360"/>
                  <a:gd name="T2" fmla="*/ 99 w 493"/>
                  <a:gd name="T3" fmla="*/ 337 h 360"/>
                  <a:gd name="T4" fmla="*/ 191 w 493"/>
                  <a:gd name="T5" fmla="*/ 290 h 360"/>
                  <a:gd name="T6" fmla="*/ 256 w 493"/>
                  <a:gd name="T7" fmla="*/ 272 h 360"/>
                  <a:gd name="T8" fmla="*/ 413 w 493"/>
                  <a:gd name="T9" fmla="*/ 227 h 360"/>
                  <a:gd name="T10" fmla="*/ 493 w 493"/>
                  <a:gd name="T11" fmla="*/ 168 h 360"/>
                  <a:gd name="T12" fmla="*/ 476 w 493"/>
                  <a:gd name="T13" fmla="*/ 122 h 360"/>
                  <a:gd name="T14" fmla="*/ 476 w 493"/>
                  <a:gd name="T15" fmla="*/ 87 h 360"/>
                  <a:gd name="T16" fmla="*/ 458 w 493"/>
                  <a:gd name="T17" fmla="*/ 0 h 360"/>
                  <a:gd name="T18" fmla="*/ 256 w 493"/>
                  <a:gd name="T19" fmla="*/ 46 h 360"/>
                  <a:gd name="T20" fmla="*/ 209 w 493"/>
                  <a:gd name="T21" fmla="*/ 70 h 360"/>
                  <a:gd name="T22" fmla="*/ 169 w 493"/>
                  <a:gd name="T23" fmla="*/ 180 h 360"/>
                  <a:gd name="T24" fmla="*/ 146 w 493"/>
                  <a:gd name="T25" fmla="*/ 203 h 360"/>
                  <a:gd name="T26" fmla="*/ 99 w 493"/>
                  <a:gd name="T27" fmla="*/ 250 h 360"/>
                  <a:gd name="T28" fmla="*/ 87 w 493"/>
                  <a:gd name="T29" fmla="*/ 284 h 360"/>
                  <a:gd name="T30" fmla="*/ 34 w 493"/>
                  <a:gd name="T31" fmla="*/ 314 h 360"/>
                  <a:gd name="T32" fmla="*/ 0 w 493"/>
                  <a:gd name="T33" fmla="*/ 360 h 3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3"/>
                  <a:gd name="T52" fmla="*/ 0 h 360"/>
                  <a:gd name="T53" fmla="*/ 493 w 493"/>
                  <a:gd name="T54" fmla="*/ 360 h 3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3" h="360">
                    <a:moveTo>
                      <a:pt x="0" y="360"/>
                    </a:moveTo>
                    <a:lnTo>
                      <a:pt x="99" y="337"/>
                    </a:lnTo>
                    <a:lnTo>
                      <a:pt x="191" y="290"/>
                    </a:lnTo>
                    <a:lnTo>
                      <a:pt x="256" y="272"/>
                    </a:lnTo>
                    <a:lnTo>
                      <a:pt x="413" y="227"/>
                    </a:lnTo>
                    <a:lnTo>
                      <a:pt x="493" y="168"/>
                    </a:lnTo>
                    <a:lnTo>
                      <a:pt x="476" y="122"/>
                    </a:lnTo>
                    <a:lnTo>
                      <a:pt x="476" y="87"/>
                    </a:lnTo>
                    <a:lnTo>
                      <a:pt x="458" y="0"/>
                    </a:lnTo>
                    <a:lnTo>
                      <a:pt x="256" y="46"/>
                    </a:lnTo>
                    <a:lnTo>
                      <a:pt x="209" y="70"/>
                    </a:lnTo>
                    <a:lnTo>
                      <a:pt x="169" y="180"/>
                    </a:lnTo>
                    <a:lnTo>
                      <a:pt x="146" y="203"/>
                    </a:lnTo>
                    <a:lnTo>
                      <a:pt x="99" y="250"/>
                    </a:lnTo>
                    <a:lnTo>
                      <a:pt x="87" y="284"/>
                    </a:lnTo>
                    <a:lnTo>
                      <a:pt x="34" y="314"/>
                    </a:lnTo>
                    <a:lnTo>
                      <a:pt x="0" y="36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2" name="Freeform 879">
                <a:extLst>
                  <a:ext uri="{FF2B5EF4-FFF2-40B4-BE49-F238E27FC236}">
                    <a16:creationId xmlns:a16="http://schemas.microsoft.com/office/drawing/2014/main" id="{421097B9-130C-542A-87F1-EA7585C6ACD0}"/>
                  </a:ext>
                </a:extLst>
              </p:cNvPr>
              <p:cNvSpPr>
                <a:spLocks/>
              </p:cNvSpPr>
              <p:nvPr/>
            </p:nvSpPr>
            <p:spPr bwMode="auto">
              <a:xfrm>
                <a:off x="3576579" y="4056005"/>
                <a:ext cx="115009" cy="142744"/>
              </a:xfrm>
              <a:custGeom>
                <a:avLst/>
                <a:gdLst>
                  <a:gd name="T0" fmla="*/ 0 w 406"/>
                  <a:gd name="T1" fmla="*/ 361 h 529"/>
                  <a:gd name="T2" fmla="*/ 139 w 406"/>
                  <a:gd name="T3" fmla="*/ 314 h 529"/>
                  <a:gd name="T4" fmla="*/ 174 w 406"/>
                  <a:gd name="T5" fmla="*/ 267 h 529"/>
                  <a:gd name="T6" fmla="*/ 162 w 406"/>
                  <a:gd name="T7" fmla="*/ 163 h 529"/>
                  <a:gd name="T8" fmla="*/ 197 w 406"/>
                  <a:gd name="T9" fmla="*/ 93 h 529"/>
                  <a:gd name="T10" fmla="*/ 214 w 406"/>
                  <a:gd name="T11" fmla="*/ 41 h 529"/>
                  <a:gd name="T12" fmla="*/ 209 w 406"/>
                  <a:gd name="T13" fmla="*/ 0 h 529"/>
                  <a:gd name="T14" fmla="*/ 256 w 406"/>
                  <a:gd name="T15" fmla="*/ 65 h 529"/>
                  <a:gd name="T16" fmla="*/ 325 w 406"/>
                  <a:gd name="T17" fmla="*/ 122 h 529"/>
                  <a:gd name="T18" fmla="*/ 383 w 406"/>
                  <a:gd name="T19" fmla="*/ 134 h 529"/>
                  <a:gd name="T20" fmla="*/ 389 w 406"/>
                  <a:gd name="T21" fmla="*/ 175 h 529"/>
                  <a:gd name="T22" fmla="*/ 406 w 406"/>
                  <a:gd name="T23" fmla="*/ 204 h 529"/>
                  <a:gd name="T24" fmla="*/ 406 w 406"/>
                  <a:gd name="T25" fmla="*/ 250 h 529"/>
                  <a:gd name="T26" fmla="*/ 336 w 406"/>
                  <a:gd name="T27" fmla="*/ 291 h 529"/>
                  <a:gd name="T28" fmla="*/ 296 w 406"/>
                  <a:gd name="T29" fmla="*/ 384 h 529"/>
                  <a:gd name="T30" fmla="*/ 226 w 406"/>
                  <a:gd name="T31" fmla="*/ 431 h 529"/>
                  <a:gd name="T32" fmla="*/ 116 w 406"/>
                  <a:gd name="T33" fmla="*/ 494 h 529"/>
                  <a:gd name="T34" fmla="*/ 57 w 406"/>
                  <a:gd name="T35" fmla="*/ 529 h 529"/>
                  <a:gd name="T36" fmla="*/ 40 w 406"/>
                  <a:gd name="T37" fmla="*/ 483 h 529"/>
                  <a:gd name="T38" fmla="*/ 34 w 406"/>
                  <a:gd name="T39" fmla="*/ 448 h 529"/>
                  <a:gd name="T40" fmla="*/ 0 w 406"/>
                  <a:gd name="T41" fmla="*/ 361 h 5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6"/>
                  <a:gd name="T64" fmla="*/ 0 h 529"/>
                  <a:gd name="T65" fmla="*/ 406 w 406"/>
                  <a:gd name="T66" fmla="*/ 529 h 5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6" h="529">
                    <a:moveTo>
                      <a:pt x="0" y="361"/>
                    </a:moveTo>
                    <a:lnTo>
                      <a:pt x="139" y="314"/>
                    </a:lnTo>
                    <a:lnTo>
                      <a:pt x="174" y="267"/>
                    </a:lnTo>
                    <a:lnTo>
                      <a:pt x="162" y="163"/>
                    </a:lnTo>
                    <a:lnTo>
                      <a:pt x="197" y="93"/>
                    </a:lnTo>
                    <a:lnTo>
                      <a:pt x="214" y="41"/>
                    </a:lnTo>
                    <a:lnTo>
                      <a:pt x="209" y="0"/>
                    </a:lnTo>
                    <a:lnTo>
                      <a:pt x="256" y="65"/>
                    </a:lnTo>
                    <a:lnTo>
                      <a:pt x="325" y="122"/>
                    </a:lnTo>
                    <a:lnTo>
                      <a:pt x="383" y="134"/>
                    </a:lnTo>
                    <a:lnTo>
                      <a:pt x="389" y="175"/>
                    </a:lnTo>
                    <a:lnTo>
                      <a:pt x="406" y="204"/>
                    </a:lnTo>
                    <a:lnTo>
                      <a:pt x="406" y="250"/>
                    </a:lnTo>
                    <a:lnTo>
                      <a:pt x="336" y="291"/>
                    </a:lnTo>
                    <a:lnTo>
                      <a:pt x="296" y="384"/>
                    </a:lnTo>
                    <a:lnTo>
                      <a:pt x="226" y="431"/>
                    </a:lnTo>
                    <a:lnTo>
                      <a:pt x="116" y="494"/>
                    </a:lnTo>
                    <a:lnTo>
                      <a:pt x="57" y="529"/>
                    </a:lnTo>
                    <a:lnTo>
                      <a:pt x="40" y="483"/>
                    </a:lnTo>
                    <a:lnTo>
                      <a:pt x="34" y="448"/>
                    </a:lnTo>
                    <a:lnTo>
                      <a:pt x="0" y="36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3" name="Freeform 880">
                <a:extLst>
                  <a:ext uri="{FF2B5EF4-FFF2-40B4-BE49-F238E27FC236}">
                    <a16:creationId xmlns:a16="http://schemas.microsoft.com/office/drawing/2014/main" id="{287C1B1E-5D4D-13CB-1E1F-7ED5B9C8FEA3}"/>
                  </a:ext>
                </a:extLst>
              </p:cNvPr>
              <p:cNvSpPr>
                <a:spLocks/>
              </p:cNvSpPr>
              <p:nvPr/>
            </p:nvSpPr>
            <p:spPr bwMode="auto">
              <a:xfrm>
                <a:off x="3539985" y="4021047"/>
                <a:ext cx="99326" cy="75742"/>
              </a:xfrm>
              <a:custGeom>
                <a:avLst/>
                <a:gdLst>
                  <a:gd name="T0" fmla="*/ 22 w 354"/>
                  <a:gd name="T1" fmla="*/ 0 h 284"/>
                  <a:gd name="T2" fmla="*/ 0 w 354"/>
                  <a:gd name="T3" fmla="*/ 105 h 284"/>
                  <a:gd name="T4" fmla="*/ 0 w 354"/>
                  <a:gd name="T5" fmla="*/ 122 h 284"/>
                  <a:gd name="T6" fmla="*/ 52 w 354"/>
                  <a:gd name="T7" fmla="*/ 232 h 284"/>
                  <a:gd name="T8" fmla="*/ 69 w 354"/>
                  <a:gd name="T9" fmla="*/ 261 h 284"/>
                  <a:gd name="T10" fmla="*/ 249 w 354"/>
                  <a:gd name="T11" fmla="*/ 284 h 284"/>
                  <a:gd name="T12" fmla="*/ 290 w 354"/>
                  <a:gd name="T13" fmla="*/ 284 h 284"/>
                  <a:gd name="T14" fmla="*/ 354 w 354"/>
                  <a:gd name="T15" fmla="*/ 168 h 284"/>
                  <a:gd name="T16" fmla="*/ 336 w 354"/>
                  <a:gd name="T17" fmla="*/ 110 h 284"/>
                  <a:gd name="T18" fmla="*/ 312 w 354"/>
                  <a:gd name="T19" fmla="*/ 110 h 284"/>
                  <a:gd name="T20" fmla="*/ 249 w 354"/>
                  <a:gd name="T21" fmla="*/ 150 h 284"/>
                  <a:gd name="T22" fmla="*/ 249 w 354"/>
                  <a:gd name="T23" fmla="*/ 174 h 284"/>
                  <a:gd name="T24" fmla="*/ 121 w 354"/>
                  <a:gd name="T25" fmla="*/ 157 h 284"/>
                  <a:gd name="T26" fmla="*/ 110 w 354"/>
                  <a:gd name="T27" fmla="*/ 127 h 284"/>
                  <a:gd name="T28" fmla="*/ 110 w 354"/>
                  <a:gd name="T29" fmla="*/ 110 h 284"/>
                  <a:gd name="T30" fmla="*/ 69 w 354"/>
                  <a:gd name="T31" fmla="*/ 127 h 284"/>
                  <a:gd name="T32" fmla="*/ 22 w 354"/>
                  <a:gd name="T33" fmla="*/ 17 h 284"/>
                  <a:gd name="T34" fmla="*/ 22 w 354"/>
                  <a:gd name="T35" fmla="*/ 0 h 2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84"/>
                  <a:gd name="T56" fmla="*/ 354 w 354"/>
                  <a:gd name="T57" fmla="*/ 284 h 2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84">
                    <a:moveTo>
                      <a:pt x="22" y="0"/>
                    </a:moveTo>
                    <a:lnTo>
                      <a:pt x="0" y="105"/>
                    </a:lnTo>
                    <a:lnTo>
                      <a:pt x="0" y="122"/>
                    </a:lnTo>
                    <a:lnTo>
                      <a:pt x="52" y="232"/>
                    </a:lnTo>
                    <a:lnTo>
                      <a:pt x="69" y="261"/>
                    </a:lnTo>
                    <a:lnTo>
                      <a:pt x="249" y="284"/>
                    </a:lnTo>
                    <a:lnTo>
                      <a:pt x="290" y="284"/>
                    </a:lnTo>
                    <a:lnTo>
                      <a:pt x="354" y="168"/>
                    </a:lnTo>
                    <a:lnTo>
                      <a:pt x="336" y="110"/>
                    </a:lnTo>
                    <a:lnTo>
                      <a:pt x="312" y="110"/>
                    </a:lnTo>
                    <a:lnTo>
                      <a:pt x="249" y="150"/>
                    </a:lnTo>
                    <a:lnTo>
                      <a:pt x="249" y="174"/>
                    </a:lnTo>
                    <a:lnTo>
                      <a:pt x="121" y="157"/>
                    </a:lnTo>
                    <a:lnTo>
                      <a:pt x="110" y="127"/>
                    </a:lnTo>
                    <a:lnTo>
                      <a:pt x="110" y="110"/>
                    </a:lnTo>
                    <a:lnTo>
                      <a:pt x="69" y="127"/>
                    </a:lnTo>
                    <a:lnTo>
                      <a:pt x="22" y="17"/>
                    </a:lnTo>
                    <a:lnTo>
                      <a:pt x="2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4" name="Freeform 881">
                <a:extLst>
                  <a:ext uri="{FF2B5EF4-FFF2-40B4-BE49-F238E27FC236}">
                    <a16:creationId xmlns:a16="http://schemas.microsoft.com/office/drawing/2014/main" id="{4855B0BB-6994-8154-36E9-9559A5CD39B6}"/>
                  </a:ext>
                </a:extLst>
              </p:cNvPr>
              <p:cNvSpPr>
                <a:spLocks/>
              </p:cNvSpPr>
              <p:nvPr/>
            </p:nvSpPr>
            <p:spPr bwMode="auto">
              <a:xfrm>
                <a:off x="3487708" y="3971524"/>
                <a:ext cx="31366" cy="26218"/>
              </a:xfrm>
              <a:custGeom>
                <a:avLst/>
                <a:gdLst>
                  <a:gd name="T0" fmla="*/ 122 w 122"/>
                  <a:gd name="T1" fmla="*/ 93 h 93"/>
                  <a:gd name="T2" fmla="*/ 93 w 122"/>
                  <a:gd name="T3" fmla="*/ 0 h 93"/>
                  <a:gd name="T4" fmla="*/ 35 w 122"/>
                  <a:gd name="T5" fmla="*/ 6 h 93"/>
                  <a:gd name="T6" fmla="*/ 0 w 122"/>
                  <a:gd name="T7" fmla="*/ 52 h 93"/>
                  <a:gd name="T8" fmla="*/ 75 w 122"/>
                  <a:gd name="T9" fmla="*/ 93 h 93"/>
                  <a:gd name="T10" fmla="*/ 122 w 122"/>
                  <a:gd name="T11" fmla="*/ 93 h 93"/>
                  <a:gd name="T12" fmla="*/ 0 60000 65536"/>
                  <a:gd name="T13" fmla="*/ 0 60000 65536"/>
                  <a:gd name="T14" fmla="*/ 0 60000 65536"/>
                  <a:gd name="T15" fmla="*/ 0 60000 65536"/>
                  <a:gd name="T16" fmla="*/ 0 60000 65536"/>
                  <a:gd name="T17" fmla="*/ 0 60000 65536"/>
                  <a:gd name="T18" fmla="*/ 0 w 122"/>
                  <a:gd name="T19" fmla="*/ 0 h 93"/>
                  <a:gd name="T20" fmla="*/ 122 w 122"/>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22" h="93">
                    <a:moveTo>
                      <a:pt x="122" y="93"/>
                    </a:moveTo>
                    <a:lnTo>
                      <a:pt x="93" y="0"/>
                    </a:lnTo>
                    <a:lnTo>
                      <a:pt x="35" y="6"/>
                    </a:lnTo>
                    <a:lnTo>
                      <a:pt x="0" y="52"/>
                    </a:lnTo>
                    <a:lnTo>
                      <a:pt x="75" y="93"/>
                    </a:lnTo>
                    <a:lnTo>
                      <a:pt x="122" y="9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5" name="Freeform 882">
                <a:extLst>
                  <a:ext uri="{FF2B5EF4-FFF2-40B4-BE49-F238E27FC236}">
                    <a16:creationId xmlns:a16="http://schemas.microsoft.com/office/drawing/2014/main" id="{93569EAD-C55C-7BDD-85FE-830FCB066E97}"/>
                  </a:ext>
                </a:extLst>
              </p:cNvPr>
              <p:cNvSpPr>
                <a:spLocks/>
              </p:cNvSpPr>
              <p:nvPr/>
            </p:nvSpPr>
            <p:spPr bwMode="auto">
              <a:xfrm>
                <a:off x="3359630" y="3828779"/>
                <a:ext cx="159445" cy="168963"/>
              </a:xfrm>
              <a:custGeom>
                <a:avLst/>
                <a:gdLst>
                  <a:gd name="T0" fmla="*/ 541 w 570"/>
                  <a:gd name="T1" fmla="*/ 517 h 610"/>
                  <a:gd name="T2" fmla="*/ 570 w 570"/>
                  <a:gd name="T3" fmla="*/ 476 h 610"/>
                  <a:gd name="T4" fmla="*/ 523 w 570"/>
                  <a:gd name="T5" fmla="*/ 384 h 610"/>
                  <a:gd name="T6" fmla="*/ 501 w 570"/>
                  <a:gd name="T7" fmla="*/ 297 h 610"/>
                  <a:gd name="T8" fmla="*/ 408 w 570"/>
                  <a:gd name="T9" fmla="*/ 273 h 610"/>
                  <a:gd name="T10" fmla="*/ 390 w 570"/>
                  <a:gd name="T11" fmla="*/ 209 h 610"/>
                  <a:gd name="T12" fmla="*/ 431 w 570"/>
                  <a:gd name="T13" fmla="*/ 110 h 610"/>
                  <a:gd name="T14" fmla="*/ 361 w 570"/>
                  <a:gd name="T15" fmla="*/ 93 h 610"/>
                  <a:gd name="T16" fmla="*/ 326 w 570"/>
                  <a:gd name="T17" fmla="*/ 70 h 610"/>
                  <a:gd name="T18" fmla="*/ 291 w 570"/>
                  <a:gd name="T19" fmla="*/ 0 h 610"/>
                  <a:gd name="T20" fmla="*/ 233 w 570"/>
                  <a:gd name="T21" fmla="*/ 0 h 610"/>
                  <a:gd name="T22" fmla="*/ 129 w 570"/>
                  <a:gd name="T23" fmla="*/ 41 h 610"/>
                  <a:gd name="T24" fmla="*/ 140 w 570"/>
                  <a:gd name="T25" fmla="*/ 87 h 610"/>
                  <a:gd name="T26" fmla="*/ 105 w 570"/>
                  <a:gd name="T27" fmla="*/ 185 h 610"/>
                  <a:gd name="T28" fmla="*/ 24 w 570"/>
                  <a:gd name="T29" fmla="*/ 250 h 610"/>
                  <a:gd name="T30" fmla="*/ 0 w 570"/>
                  <a:gd name="T31" fmla="*/ 314 h 610"/>
                  <a:gd name="T32" fmla="*/ 30 w 570"/>
                  <a:gd name="T33" fmla="*/ 389 h 610"/>
                  <a:gd name="T34" fmla="*/ 134 w 570"/>
                  <a:gd name="T35" fmla="*/ 384 h 610"/>
                  <a:gd name="T36" fmla="*/ 251 w 570"/>
                  <a:gd name="T37" fmla="*/ 494 h 610"/>
                  <a:gd name="T38" fmla="*/ 251 w 570"/>
                  <a:gd name="T39" fmla="*/ 523 h 610"/>
                  <a:gd name="T40" fmla="*/ 321 w 570"/>
                  <a:gd name="T41" fmla="*/ 610 h 610"/>
                  <a:gd name="T42" fmla="*/ 425 w 570"/>
                  <a:gd name="T43" fmla="*/ 564 h 610"/>
                  <a:gd name="T44" fmla="*/ 454 w 570"/>
                  <a:gd name="T45" fmla="*/ 564 h 610"/>
                  <a:gd name="T46" fmla="*/ 478 w 570"/>
                  <a:gd name="T47" fmla="*/ 523 h 610"/>
                  <a:gd name="T48" fmla="*/ 523 w 570"/>
                  <a:gd name="T49" fmla="*/ 517 h 610"/>
                  <a:gd name="T50" fmla="*/ 541 w 570"/>
                  <a:gd name="T51" fmla="*/ 517 h 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0"/>
                  <a:gd name="T79" fmla="*/ 0 h 610"/>
                  <a:gd name="T80" fmla="*/ 570 w 570"/>
                  <a:gd name="T81" fmla="*/ 610 h 6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0" h="610">
                    <a:moveTo>
                      <a:pt x="541" y="517"/>
                    </a:moveTo>
                    <a:lnTo>
                      <a:pt x="570" y="476"/>
                    </a:lnTo>
                    <a:lnTo>
                      <a:pt x="523" y="384"/>
                    </a:lnTo>
                    <a:lnTo>
                      <a:pt x="501" y="297"/>
                    </a:lnTo>
                    <a:lnTo>
                      <a:pt x="408" y="273"/>
                    </a:lnTo>
                    <a:lnTo>
                      <a:pt x="390" y="209"/>
                    </a:lnTo>
                    <a:lnTo>
                      <a:pt x="431" y="110"/>
                    </a:lnTo>
                    <a:lnTo>
                      <a:pt x="361" y="93"/>
                    </a:lnTo>
                    <a:lnTo>
                      <a:pt x="326" y="70"/>
                    </a:lnTo>
                    <a:lnTo>
                      <a:pt x="291" y="0"/>
                    </a:lnTo>
                    <a:lnTo>
                      <a:pt x="233" y="0"/>
                    </a:lnTo>
                    <a:lnTo>
                      <a:pt x="129" y="41"/>
                    </a:lnTo>
                    <a:lnTo>
                      <a:pt x="140" y="87"/>
                    </a:lnTo>
                    <a:lnTo>
                      <a:pt x="105" y="185"/>
                    </a:lnTo>
                    <a:lnTo>
                      <a:pt x="24" y="250"/>
                    </a:lnTo>
                    <a:lnTo>
                      <a:pt x="0" y="314"/>
                    </a:lnTo>
                    <a:lnTo>
                      <a:pt x="30" y="389"/>
                    </a:lnTo>
                    <a:lnTo>
                      <a:pt x="134" y="384"/>
                    </a:lnTo>
                    <a:lnTo>
                      <a:pt x="251" y="494"/>
                    </a:lnTo>
                    <a:lnTo>
                      <a:pt x="251" y="523"/>
                    </a:lnTo>
                    <a:lnTo>
                      <a:pt x="321" y="610"/>
                    </a:lnTo>
                    <a:lnTo>
                      <a:pt x="425" y="564"/>
                    </a:lnTo>
                    <a:lnTo>
                      <a:pt x="454" y="564"/>
                    </a:lnTo>
                    <a:lnTo>
                      <a:pt x="478" y="523"/>
                    </a:lnTo>
                    <a:lnTo>
                      <a:pt x="523" y="517"/>
                    </a:lnTo>
                    <a:lnTo>
                      <a:pt x="541" y="51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6" name="Freeform 883">
                <a:extLst>
                  <a:ext uri="{FF2B5EF4-FFF2-40B4-BE49-F238E27FC236}">
                    <a16:creationId xmlns:a16="http://schemas.microsoft.com/office/drawing/2014/main" id="{C841CF31-8AB5-16BE-F67E-A651D51CB43B}"/>
                  </a:ext>
                </a:extLst>
              </p:cNvPr>
              <p:cNvSpPr>
                <a:spLocks/>
              </p:cNvSpPr>
              <p:nvPr/>
            </p:nvSpPr>
            <p:spPr bwMode="auto">
              <a:xfrm>
                <a:off x="3283828" y="3913261"/>
                <a:ext cx="83643" cy="69916"/>
              </a:xfrm>
              <a:custGeom>
                <a:avLst/>
                <a:gdLst>
                  <a:gd name="T0" fmla="*/ 267 w 302"/>
                  <a:gd name="T1" fmla="*/ 12 h 257"/>
                  <a:gd name="T2" fmla="*/ 215 w 302"/>
                  <a:gd name="T3" fmla="*/ 12 h 257"/>
                  <a:gd name="T4" fmla="*/ 187 w 302"/>
                  <a:gd name="T5" fmla="*/ 30 h 257"/>
                  <a:gd name="T6" fmla="*/ 117 w 302"/>
                  <a:gd name="T7" fmla="*/ 30 h 257"/>
                  <a:gd name="T8" fmla="*/ 35 w 302"/>
                  <a:gd name="T9" fmla="*/ 0 h 257"/>
                  <a:gd name="T10" fmla="*/ 23 w 302"/>
                  <a:gd name="T11" fmla="*/ 59 h 257"/>
                  <a:gd name="T12" fmla="*/ 47 w 302"/>
                  <a:gd name="T13" fmla="*/ 140 h 257"/>
                  <a:gd name="T14" fmla="*/ 18 w 302"/>
                  <a:gd name="T15" fmla="*/ 169 h 257"/>
                  <a:gd name="T16" fmla="*/ 0 w 302"/>
                  <a:gd name="T17" fmla="*/ 187 h 257"/>
                  <a:gd name="T18" fmla="*/ 18 w 302"/>
                  <a:gd name="T19" fmla="*/ 234 h 257"/>
                  <a:gd name="T20" fmla="*/ 75 w 302"/>
                  <a:gd name="T21" fmla="*/ 251 h 257"/>
                  <a:gd name="T22" fmla="*/ 134 w 302"/>
                  <a:gd name="T23" fmla="*/ 257 h 257"/>
                  <a:gd name="T24" fmla="*/ 175 w 302"/>
                  <a:gd name="T25" fmla="*/ 234 h 257"/>
                  <a:gd name="T26" fmla="*/ 244 w 302"/>
                  <a:gd name="T27" fmla="*/ 234 h 257"/>
                  <a:gd name="T28" fmla="*/ 267 w 302"/>
                  <a:gd name="T29" fmla="*/ 169 h 257"/>
                  <a:gd name="T30" fmla="*/ 180 w 302"/>
                  <a:gd name="T31" fmla="*/ 146 h 257"/>
                  <a:gd name="T32" fmla="*/ 180 w 302"/>
                  <a:gd name="T33" fmla="*/ 100 h 257"/>
                  <a:gd name="T34" fmla="*/ 250 w 302"/>
                  <a:gd name="T35" fmla="*/ 88 h 257"/>
                  <a:gd name="T36" fmla="*/ 302 w 302"/>
                  <a:gd name="T37" fmla="*/ 82 h 257"/>
                  <a:gd name="T38" fmla="*/ 267 w 302"/>
                  <a:gd name="T39" fmla="*/ 12 h 2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2"/>
                  <a:gd name="T61" fmla="*/ 0 h 257"/>
                  <a:gd name="T62" fmla="*/ 302 w 302"/>
                  <a:gd name="T63" fmla="*/ 257 h 2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2" h="257">
                    <a:moveTo>
                      <a:pt x="267" y="12"/>
                    </a:moveTo>
                    <a:lnTo>
                      <a:pt x="215" y="12"/>
                    </a:lnTo>
                    <a:lnTo>
                      <a:pt x="187" y="30"/>
                    </a:lnTo>
                    <a:lnTo>
                      <a:pt x="117" y="30"/>
                    </a:lnTo>
                    <a:lnTo>
                      <a:pt x="35" y="0"/>
                    </a:lnTo>
                    <a:lnTo>
                      <a:pt x="23" y="59"/>
                    </a:lnTo>
                    <a:lnTo>
                      <a:pt x="47" y="140"/>
                    </a:lnTo>
                    <a:lnTo>
                      <a:pt x="18" y="169"/>
                    </a:lnTo>
                    <a:lnTo>
                      <a:pt x="0" y="187"/>
                    </a:lnTo>
                    <a:lnTo>
                      <a:pt x="18" y="234"/>
                    </a:lnTo>
                    <a:lnTo>
                      <a:pt x="75" y="251"/>
                    </a:lnTo>
                    <a:lnTo>
                      <a:pt x="134" y="257"/>
                    </a:lnTo>
                    <a:lnTo>
                      <a:pt x="175" y="234"/>
                    </a:lnTo>
                    <a:lnTo>
                      <a:pt x="244" y="234"/>
                    </a:lnTo>
                    <a:lnTo>
                      <a:pt x="267" y="169"/>
                    </a:lnTo>
                    <a:lnTo>
                      <a:pt x="180" y="146"/>
                    </a:lnTo>
                    <a:lnTo>
                      <a:pt x="180" y="100"/>
                    </a:lnTo>
                    <a:lnTo>
                      <a:pt x="250" y="88"/>
                    </a:lnTo>
                    <a:lnTo>
                      <a:pt x="302" y="82"/>
                    </a:lnTo>
                    <a:lnTo>
                      <a:pt x="267" y="1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7" name="Freeform 884">
                <a:extLst>
                  <a:ext uri="{FF2B5EF4-FFF2-40B4-BE49-F238E27FC236}">
                    <a16:creationId xmlns:a16="http://schemas.microsoft.com/office/drawing/2014/main" id="{9E3AE169-B0F2-FDF4-345D-C845A72D1E02}"/>
                  </a:ext>
                </a:extLst>
              </p:cNvPr>
              <p:cNvSpPr>
                <a:spLocks/>
              </p:cNvSpPr>
              <p:nvPr/>
            </p:nvSpPr>
            <p:spPr bwMode="auto">
              <a:xfrm>
                <a:off x="3273373" y="3907434"/>
                <a:ext cx="26138" cy="55350"/>
              </a:xfrm>
              <a:custGeom>
                <a:avLst/>
                <a:gdLst>
                  <a:gd name="T0" fmla="*/ 87 w 87"/>
                  <a:gd name="T1" fmla="*/ 29 h 209"/>
                  <a:gd name="T2" fmla="*/ 47 w 87"/>
                  <a:gd name="T3" fmla="*/ 0 h 209"/>
                  <a:gd name="T4" fmla="*/ 17 w 87"/>
                  <a:gd name="T5" fmla="*/ 104 h 209"/>
                  <a:gd name="T6" fmla="*/ 24 w 87"/>
                  <a:gd name="T7" fmla="*/ 144 h 209"/>
                  <a:gd name="T8" fmla="*/ 0 w 87"/>
                  <a:gd name="T9" fmla="*/ 174 h 209"/>
                  <a:gd name="T10" fmla="*/ 29 w 87"/>
                  <a:gd name="T11" fmla="*/ 209 h 209"/>
                  <a:gd name="T12" fmla="*/ 76 w 87"/>
                  <a:gd name="T13" fmla="*/ 168 h 209"/>
                  <a:gd name="T14" fmla="*/ 76 w 87"/>
                  <a:gd name="T15" fmla="*/ 144 h 209"/>
                  <a:gd name="T16" fmla="*/ 59 w 87"/>
                  <a:gd name="T17" fmla="*/ 81 h 209"/>
                  <a:gd name="T18" fmla="*/ 69 w 87"/>
                  <a:gd name="T19" fmla="*/ 40 h 209"/>
                  <a:gd name="T20" fmla="*/ 87 w 87"/>
                  <a:gd name="T21" fmla="*/ 29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209"/>
                  <a:gd name="T35" fmla="*/ 87 w 87"/>
                  <a:gd name="T36" fmla="*/ 209 h 2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209">
                    <a:moveTo>
                      <a:pt x="87" y="29"/>
                    </a:moveTo>
                    <a:lnTo>
                      <a:pt x="47" y="0"/>
                    </a:lnTo>
                    <a:lnTo>
                      <a:pt x="17" y="104"/>
                    </a:lnTo>
                    <a:lnTo>
                      <a:pt x="24" y="144"/>
                    </a:lnTo>
                    <a:lnTo>
                      <a:pt x="0" y="174"/>
                    </a:lnTo>
                    <a:lnTo>
                      <a:pt x="29" y="209"/>
                    </a:lnTo>
                    <a:lnTo>
                      <a:pt x="76" y="168"/>
                    </a:lnTo>
                    <a:lnTo>
                      <a:pt x="76" y="144"/>
                    </a:lnTo>
                    <a:lnTo>
                      <a:pt x="59" y="81"/>
                    </a:lnTo>
                    <a:lnTo>
                      <a:pt x="69" y="40"/>
                    </a:lnTo>
                    <a:lnTo>
                      <a:pt x="87" y="2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8" name="Freeform 885">
                <a:extLst>
                  <a:ext uri="{FF2B5EF4-FFF2-40B4-BE49-F238E27FC236}">
                    <a16:creationId xmlns:a16="http://schemas.microsoft.com/office/drawing/2014/main" id="{C7C05D13-B057-56B5-EE3C-9033621512A1}"/>
                  </a:ext>
                </a:extLst>
              </p:cNvPr>
              <p:cNvSpPr>
                <a:spLocks/>
              </p:cNvSpPr>
              <p:nvPr/>
            </p:nvSpPr>
            <p:spPr bwMode="auto">
              <a:xfrm>
                <a:off x="3286442" y="3878303"/>
                <a:ext cx="28752" cy="37871"/>
              </a:xfrm>
              <a:custGeom>
                <a:avLst/>
                <a:gdLst>
                  <a:gd name="T0" fmla="*/ 0 w 92"/>
                  <a:gd name="T1" fmla="*/ 117 h 139"/>
                  <a:gd name="T2" fmla="*/ 29 w 92"/>
                  <a:gd name="T3" fmla="*/ 70 h 139"/>
                  <a:gd name="T4" fmla="*/ 46 w 92"/>
                  <a:gd name="T5" fmla="*/ 0 h 139"/>
                  <a:gd name="T6" fmla="*/ 92 w 92"/>
                  <a:gd name="T7" fmla="*/ 23 h 139"/>
                  <a:gd name="T8" fmla="*/ 69 w 92"/>
                  <a:gd name="T9" fmla="*/ 70 h 139"/>
                  <a:gd name="T10" fmla="*/ 46 w 92"/>
                  <a:gd name="T11" fmla="*/ 139 h 139"/>
                  <a:gd name="T12" fmla="*/ 0 w 92"/>
                  <a:gd name="T13" fmla="*/ 117 h 139"/>
                  <a:gd name="T14" fmla="*/ 0 60000 65536"/>
                  <a:gd name="T15" fmla="*/ 0 60000 65536"/>
                  <a:gd name="T16" fmla="*/ 0 60000 65536"/>
                  <a:gd name="T17" fmla="*/ 0 60000 65536"/>
                  <a:gd name="T18" fmla="*/ 0 60000 65536"/>
                  <a:gd name="T19" fmla="*/ 0 60000 65536"/>
                  <a:gd name="T20" fmla="*/ 0 60000 65536"/>
                  <a:gd name="T21" fmla="*/ 0 w 92"/>
                  <a:gd name="T22" fmla="*/ 0 h 139"/>
                  <a:gd name="T23" fmla="*/ 92 w 92"/>
                  <a:gd name="T24" fmla="*/ 139 h 1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39">
                    <a:moveTo>
                      <a:pt x="0" y="117"/>
                    </a:moveTo>
                    <a:lnTo>
                      <a:pt x="29" y="70"/>
                    </a:lnTo>
                    <a:lnTo>
                      <a:pt x="46" y="0"/>
                    </a:lnTo>
                    <a:lnTo>
                      <a:pt x="92" y="23"/>
                    </a:lnTo>
                    <a:lnTo>
                      <a:pt x="69" y="70"/>
                    </a:lnTo>
                    <a:lnTo>
                      <a:pt x="46" y="139"/>
                    </a:lnTo>
                    <a:lnTo>
                      <a:pt x="0" y="11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79" name="Freeform 886">
                <a:extLst>
                  <a:ext uri="{FF2B5EF4-FFF2-40B4-BE49-F238E27FC236}">
                    <a16:creationId xmlns:a16="http://schemas.microsoft.com/office/drawing/2014/main" id="{77B5E9F6-8B7B-C543-AFF9-0DEE0F999ECA}"/>
                  </a:ext>
                </a:extLst>
              </p:cNvPr>
              <p:cNvSpPr>
                <a:spLocks/>
              </p:cNvSpPr>
              <p:nvPr/>
            </p:nvSpPr>
            <p:spPr bwMode="auto">
              <a:xfrm>
                <a:off x="3296898" y="3837519"/>
                <a:ext cx="99326" cy="84481"/>
              </a:xfrm>
              <a:custGeom>
                <a:avLst/>
                <a:gdLst>
                  <a:gd name="T0" fmla="*/ 0 w 354"/>
                  <a:gd name="T1" fmla="*/ 291 h 314"/>
                  <a:gd name="T2" fmla="*/ 63 w 354"/>
                  <a:gd name="T3" fmla="*/ 314 h 314"/>
                  <a:gd name="T4" fmla="*/ 133 w 354"/>
                  <a:gd name="T5" fmla="*/ 314 h 314"/>
                  <a:gd name="T6" fmla="*/ 168 w 354"/>
                  <a:gd name="T7" fmla="*/ 302 h 314"/>
                  <a:gd name="T8" fmla="*/ 220 w 354"/>
                  <a:gd name="T9" fmla="*/ 296 h 314"/>
                  <a:gd name="T10" fmla="*/ 244 w 354"/>
                  <a:gd name="T11" fmla="*/ 227 h 314"/>
                  <a:gd name="T12" fmla="*/ 337 w 354"/>
                  <a:gd name="T13" fmla="*/ 157 h 314"/>
                  <a:gd name="T14" fmla="*/ 354 w 354"/>
                  <a:gd name="T15" fmla="*/ 70 h 314"/>
                  <a:gd name="T16" fmla="*/ 354 w 354"/>
                  <a:gd name="T17" fmla="*/ 23 h 314"/>
                  <a:gd name="T18" fmla="*/ 337 w 354"/>
                  <a:gd name="T19" fmla="*/ 18 h 314"/>
                  <a:gd name="T20" fmla="*/ 290 w 354"/>
                  <a:gd name="T21" fmla="*/ 6 h 314"/>
                  <a:gd name="T22" fmla="*/ 255 w 354"/>
                  <a:gd name="T23" fmla="*/ 23 h 314"/>
                  <a:gd name="T24" fmla="*/ 203 w 354"/>
                  <a:gd name="T25" fmla="*/ 18 h 314"/>
                  <a:gd name="T26" fmla="*/ 174 w 354"/>
                  <a:gd name="T27" fmla="*/ 0 h 314"/>
                  <a:gd name="T28" fmla="*/ 133 w 354"/>
                  <a:gd name="T29" fmla="*/ 6 h 314"/>
                  <a:gd name="T30" fmla="*/ 81 w 354"/>
                  <a:gd name="T31" fmla="*/ 23 h 314"/>
                  <a:gd name="T32" fmla="*/ 40 w 354"/>
                  <a:gd name="T33" fmla="*/ 70 h 314"/>
                  <a:gd name="T34" fmla="*/ 17 w 354"/>
                  <a:gd name="T35" fmla="*/ 157 h 314"/>
                  <a:gd name="T36" fmla="*/ 46 w 354"/>
                  <a:gd name="T37" fmla="*/ 169 h 314"/>
                  <a:gd name="T38" fmla="*/ 63 w 354"/>
                  <a:gd name="T39" fmla="*/ 186 h 314"/>
                  <a:gd name="T40" fmla="*/ 40 w 354"/>
                  <a:gd name="T41" fmla="*/ 221 h 314"/>
                  <a:gd name="T42" fmla="*/ 0 w 354"/>
                  <a:gd name="T43" fmla="*/ 291 h 3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4"/>
                  <a:gd name="T67" fmla="*/ 0 h 314"/>
                  <a:gd name="T68" fmla="*/ 354 w 354"/>
                  <a:gd name="T69" fmla="*/ 314 h 3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4" h="314">
                    <a:moveTo>
                      <a:pt x="0" y="291"/>
                    </a:moveTo>
                    <a:lnTo>
                      <a:pt x="63" y="314"/>
                    </a:lnTo>
                    <a:lnTo>
                      <a:pt x="133" y="314"/>
                    </a:lnTo>
                    <a:lnTo>
                      <a:pt x="168" y="302"/>
                    </a:lnTo>
                    <a:lnTo>
                      <a:pt x="220" y="296"/>
                    </a:lnTo>
                    <a:lnTo>
                      <a:pt x="244" y="227"/>
                    </a:lnTo>
                    <a:lnTo>
                      <a:pt x="337" y="157"/>
                    </a:lnTo>
                    <a:lnTo>
                      <a:pt x="354" y="70"/>
                    </a:lnTo>
                    <a:lnTo>
                      <a:pt x="354" y="23"/>
                    </a:lnTo>
                    <a:lnTo>
                      <a:pt x="337" y="18"/>
                    </a:lnTo>
                    <a:lnTo>
                      <a:pt x="290" y="6"/>
                    </a:lnTo>
                    <a:lnTo>
                      <a:pt x="255" y="23"/>
                    </a:lnTo>
                    <a:lnTo>
                      <a:pt x="203" y="18"/>
                    </a:lnTo>
                    <a:lnTo>
                      <a:pt x="174" y="0"/>
                    </a:lnTo>
                    <a:lnTo>
                      <a:pt x="133" y="6"/>
                    </a:lnTo>
                    <a:lnTo>
                      <a:pt x="81" y="23"/>
                    </a:lnTo>
                    <a:lnTo>
                      <a:pt x="40" y="70"/>
                    </a:lnTo>
                    <a:lnTo>
                      <a:pt x="17" y="157"/>
                    </a:lnTo>
                    <a:lnTo>
                      <a:pt x="46" y="169"/>
                    </a:lnTo>
                    <a:lnTo>
                      <a:pt x="63" y="186"/>
                    </a:lnTo>
                    <a:lnTo>
                      <a:pt x="40" y="221"/>
                    </a:lnTo>
                    <a:lnTo>
                      <a:pt x="0" y="29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0" name="Freeform 887">
                <a:extLst>
                  <a:ext uri="{FF2B5EF4-FFF2-40B4-BE49-F238E27FC236}">
                    <a16:creationId xmlns:a16="http://schemas.microsoft.com/office/drawing/2014/main" id="{4F376FFD-D6BB-9F45-C9B2-88A63A91ABEA}"/>
                  </a:ext>
                </a:extLst>
              </p:cNvPr>
              <p:cNvSpPr>
                <a:spLocks/>
              </p:cNvSpPr>
              <p:nvPr/>
            </p:nvSpPr>
            <p:spPr bwMode="auto">
              <a:xfrm>
                <a:off x="3147908" y="3732646"/>
                <a:ext cx="295365" cy="122352"/>
              </a:xfrm>
              <a:custGeom>
                <a:avLst/>
                <a:gdLst>
                  <a:gd name="T0" fmla="*/ 24 w 1035"/>
                  <a:gd name="T1" fmla="*/ 116 h 453"/>
                  <a:gd name="T2" fmla="*/ 24 w 1035"/>
                  <a:gd name="T3" fmla="*/ 179 h 453"/>
                  <a:gd name="T4" fmla="*/ 0 w 1035"/>
                  <a:gd name="T5" fmla="*/ 273 h 453"/>
                  <a:gd name="T6" fmla="*/ 47 w 1035"/>
                  <a:gd name="T7" fmla="*/ 291 h 453"/>
                  <a:gd name="T8" fmla="*/ 93 w 1035"/>
                  <a:gd name="T9" fmla="*/ 336 h 453"/>
                  <a:gd name="T10" fmla="*/ 128 w 1035"/>
                  <a:gd name="T11" fmla="*/ 383 h 453"/>
                  <a:gd name="T12" fmla="*/ 198 w 1035"/>
                  <a:gd name="T13" fmla="*/ 406 h 453"/>
                  <a:gd name="T14" fmla="*/ 314 w 1035"/>
                  <a:gd name="T15" fmla="*/ 383 h 453"/>
                  <a:gd name="T16" fmla="*/ 355 w 1035"/>
                  <a:gd name="T17" fmla="*/ 430 h 453"/>
                  <a:gd name="T18" fmla="*/ 378 w 1035"/>
                  <a:gd name="T19" fmla="*/ 430 h 453"/>
                  <a:gd name="T20" fmla="*/ 471 w 1035"/>
                  <a:gd name="T21" fmla="*/ 406 h 453"/>
                  <a:gd name="T22" fmla="*/ 518 w 1035"/>
                  <a:gd name="T23" fmla="*/ 406 h 453"/>
                  <a:gd name="T24" fmla="*/ 535 w 1035"/>
                  <a:gd name="T25" fmla="*/ 406 h 453"/>
                  <a:gd name="T26" fmla="*/ 558 w 1035"/>
                  <a:gd name="T27" fmla="*/ 453 h 453"/>
                  <a:gd name="T28" fmla="*/ 605 w 1035"/>
                  <a:gd name="T29" fmla="*/ 406 h 453"/>
                  <a:gd name="T30" fmla="*/ 675 w 1035"/>
                  <a:gd name="T31" fmla="*/ 383 h 453"/>
                  <a:gd name="T32" fmla="*/ 698 w 1035"/>
                  <a:gd name="T33" fmla="*/ 383 h 453"/>
                  <a:gd name="T34" fmla="*/ 715 w 1035"/>
                  <a:gd name="T35" fmla="*/ 406 h 453"/>
                  <a:gd name="T36" fmla="*/ 762 w 1035"/>
                  <a:gd name="T37" fmla="*/ 406 h 453"/>
                  <a:gd name="T38" fmla="*/ 808 w 1035"/>
                  <a:gd name="T39" fmla="*/ 383 h 453"/>
                  <a:gd name="T40" fmla="*/ 855 w 1035"/>
                  <a:gd name="T41" fmla="*/ 406 h 453"/>
                  <a:gd name="T42" fmla="*/ 895 w 1035"/>
                  <a:gd name="T43" fmla="*/ 383 h 453"/>
                  <a:gd name="T44" fmla="*/ 965 w 1035"/>
                  <a:gd name="T45" fmla="*/ 360 h 453"/>
                  <a:gd name="T46" fmla="*/ 1012 w 1035"/>
                  <a:gd name="T47" fmla="*/ 360 h 453"/>
                  <a:gd name="T48" fmla="*/ 1012 w 1035"/>
                  <a:gd name="T49" fmla="*/ 291 h 453"/>
                  <a:gd name="T50" fmla="*/ 1035 w 1035"/>
                  <a:gd name="T51" fmla="*/ 203 h 453"/>
                  <a:gd name="T52" fmla="*/ 1012 w 1035"/>
                  <a:gd name="T53" fmla="*/ 156 h 453"/>
                  <a:gd name="T54" fmla="*/ 965 w 1035"/>
                  <a:gd name="T55" fmla="*/ 46 h 453"/>
                  <a:gd name="T56" fmla="*/ 919 w 1035"/>
                  <a:gd name="T57" fmla="*/ 22 h 453"/>
                  <a:gd name="T58" fmla="*/ 855 w 1035"/>
                  <a:gd name="T59" fmla="*/ 22 h 453"/>
                  <a:gd name="T60" fmla="*/ 762 w 1035"/>
                  <a:gd name="T61" fmla="*/ 46 h 453"/>
                  <a:gd name="T62" fmla="*/ 715 w 1035"/>
                  <a:gd name="T63" fmla="*/ 92 h 453"/>
                  <a:gd name="T64" fmla="*/ 651 w 1035"/>
                  <a:gd name="T65" fmla="*/ 69 h 453"/>
                  <a:gd name="T66" fmla="*/ 448 w 1035"/>
                  <a:gd name="T67" fmla="*/ 0 h 453"/>
                  <a:gd name="T68" fmla="*/ 332 w 1035"/>
                  <a:gd name="T69" fmla="*/ 0 h 453"/>
                  <a:gd name="T70" fmla="*/ 222 w 1035"/>
                  <a:gd name="T71" fmla="*/ 46 h 453"/>
                  <a:gd name="T72" fmla="*/ 128 w 1035"/>
                  <a:gd name="T73" fmla="*/ 69 h 453"/>
                  <a:gd name="T74" fmla="*/ 117 w 1035"/>
                  <a:gd name="T75" fmla="*/ 87 h 453"/>
                  <a:gd name="T76" fmla="*/ 122 w 1035"/>
                  <a:gd name="T77" fmla="*/ 116 h 453"/>
                  <a:gd name="T78" fmla="*/ 58 w 1035"/>
                  <a:gd name="T79" fmla="*/ 104 h 453"/>
                  <a:gd name="T80" fmla="*/ 24 w 1035"/>
                  <a:gd name="T81" fmla="*/ 116 h 4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5"/>
                  <a:gd name="T124" fmla="*/ 0 h 453"/>
                  <a:gd name="T125" fmla="*/ 1035 w 1035"/>
                  <a:gd name="T126" fmla="*/ 453 h 4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5" h="453">
                    <a:moveTo>
                      <a:pt x="24" y="116"/>
                    </a:moveTo>
                    <a:lnTo>
                      <a:pt x="24" y="179"/>
                    </a:lnTo>
                    <a:lnTo>
                      <a:pt x="0" y="273"/>
                    </a:lnTo>
                    <a:lnTo>
                      <a:pt x="47" y="291"/>
                    </a:lnTo>
                    <a:lnTo>
                      <a:pt x="93" y="336"/>
                    </a:lnTo>
                    <a:lnTo>
                      <a:pt x="128" y="383"/>
                    </a:lnTo>
                    <a:lnTo>
                      <a:pt x="198" y="406"/>
                    </a:lnTo>
                    <a:lnTo>
                      <a:pt x="314" y="383"/>
                    </a:lnTo>
                    <a:lnTo>
                      <a:pt x="355" y="430"/>
                    </a:lnTo>
                    <a:lnTo>
                      <a:pt x="378" y="430"/>
                    </a:lnTo>
                    <a:lnTo>
                      <a:pt x="471" y="406"/>
                    </a:lnTo>
                    <a:lnTo>
                      <a:pt x="518" y="406"/>
                    </a:lnTo>
                    <a:lnTo>
                      <a:pt x="535" y="406"/>
                    </a:lnTo>
                    <a:lnTo>
                      <a:pt x="558" y="453"/>
                    </a:lnTo>
                    <a:lnTo>
                      <a:pt x="605" y="406"/>
                    </a:lnTo>
                    <a:lnTo>
                      <a:pt x="675" y="383"/>
                    </a:lnTo>
                    <a:lnTo>
                      <a:pt x="698" y="383"/>
                    </a:lnTo>
                    <a:lnTo>
                      <a:pt x="715" y="406"/>
                    </a:lnTo>
                    <a:lnTo>
                      <a:pt x="762" y="406"/>
                    </a:lnTo>
                    <a:lnTo>
                      <a:pt x="808" y="383"/>
                    </a:lnTo>
                    <a:lnTo>
                      <a:pt x="855" y="406"/>
                    </a:lnTo>
                    <a:lnTo>
                      <a:pt x="895" y="383"/>
                    </a:lnTo>
                    <a:lnTo>
                      <a:pt x="965" y="360"/>
                    </a:lnTo>
                    <a:lnTo>
                      <a:pt x="1012" y="360"/>
                    </a:lnTo>
                    <a:lnTo>
                      <a:pt x="1012" y="291"/>
                    </a:lnTo>
                    <a:lnTo>
                      <a:pt x="1035" y="203"/>
                    </a:lnTo>
                    <a:lnTo>
                      <a:pt x="1012" y="156"/>
                    </a:lnTo>
                    <a:lnTo>
                      <a:pt x="965" y="46"/>
                    </a:lnTo>
                    <a:lnTo>
                      <a:pt x="919" y="22"/>
                    </a:lnTo>
                    <a:lnTo>
                      <a:pt x="855" y="22"/>
                    </a:lnTo>
                    <a:lnTo>
                      <a:pt x="762" y="46"/>
                    </a:lnTo>
                    <a:lnTo>
                      <a:pt x="715" y="92"/>
                    </a:lnTo>
                    <a:lnTo>
                      <a:pt x="651" y="69"/>
                    </a:lnTo>
                    <a:lnTo>
                      <a:pt x="448" y="0"/>
                    </a:lnTo>
                    <a:lnTo>
                      <a:pt x="332" y="0"/>
                    </a:lnTo>
                    <a:lnTo>
                      <a:pt x="222" y="46"/>
                    </a:lnTo>
                    <a:lnTo>
                      <a:pt x="128" y="69"/>
                    </a:lnTo>
                    <a:lnTo>
                      <a:pt x="117" y="87"/>
                    </a:lnTo>
                    <a:lnTo>
                      <a:pt x="122" y="116"/>
                    </a:lnTo>
                    <a:lnTo>
                      <a:pt x="58" y="104"/>
                    </a:lnTo>
                    <a:lnTo>
                      <a:pt x="24" y="11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1" name="Freeform 888">
                <a:extLst>
                  <a:ext uri="{FF2B5EF4-FFF2-40B4-BE49-F238E27FC236}">
                    <a16:creationId xmlns:a16="http://schemas.microsoft.com/office/drawing/2014/main" id="{CA4BC3E8-48F0-F7DE-0665-915F1BE98CF9}"/>
                  </a:ext>
                </a:extLst>
              </p:cNvPr>
              <p:cNvSpPr>
                <a:spLocks/>
              </p:cNvSpPr>
              <p:nvPr/>
            </p:nvSpPr>
            <p:spPr bwMode="auto">
              <a:xfrm>
                <a:off x="3242007" y="3866650"/>
                <a:ext cx="26138" cy="20392"/>
              </a:xfrm>
              <a:custGeom>
                <a:avLst/>
                <a:gdLst>
                  <a:gd name="T0" fmla="*/ 92 w 92"/>
                  <a:gd name="T1" fmla="*/ 0 h 70"/>
                  <a:gd name="T2" fmla="*/ 46 w 92"/>
                  <a:gd name="T3" fmla="*/ 0 h 70"/>
                  <a:gd name="T4" fmla="*/ 0 w 92"/>
                  <a:gd name="T5" fmla="*/ 24 h 70"/>
                  <a:gd name="T6" fmla="*/ 0 w 92"/>
                  <a:gd name="T7" fmla="*/ 70 h 70"/>
                  <a:gd name="T8" fmla="*/ 23 w 92"/>
                  <a:gd name="T9" fmla="*/ 70 h 70"/>
                  <a:gd name="T10" fmla="*/ 46 w 92"/>
                  <a:gd name="T11" fmla="*/ 47 h 70"/>
                  <a:gd name="T12" fmla="*/ 69 w 92"/>
                  <a:gd name="T13" fmla="*/ 47 h 70"/>
                  <a:gd name="T14" fmla="*/ 92 w 92"/>
                  <a:gd name="T15" fmla="*/ 24 h 70"/>
                  <a:gd name="T16" fmla="*/ 92 w 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70"/>
                  <a:gd name="T29" fmla="*/ 92 w 92"/>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70">
                    <a:moveTo>
                      <a:pt x="92" y="0"/>
                    </a:moveTo>
                    <a:lnTo>
                      <a:pt x="46" y="0"/>
                    </a:lnTo>
                    <a:lnTo>
                      <a:pt x="0" y="24"/>
                    </a:lnTo>
                    <a:lnTo>
                      <a:pt x="0" y="70"/>
                    </a:lnTo>
                    <a:lnTo>
                      <a:pt x="23" y="70"/>
                    </a:lnTo>
                    <a:lnTo>
                      <a:pt x="46" y="47"/>
                    </a:lnTo>
                    <a:lnTo>
                      <a:pt x="69" y="47"/>
                    </a:lnTo>
                    <a:lnTo>
                      <a:pt x="92" y="24"/>
                    </a:lnTo>
                    <a:lnTo>
                      <a:pt x="9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2" name="Freeform 889">
                <a:extLst>
                  <a:ext uri="{FF2B5EF4-FFF2-40B4-BE49-F238E27FC236}">
                    <a16:creationId xmlns:a16="http://schemas.microsoft.com/office/drawing/2014/main" id="{9F43386F-AD06-FE63-D15D-B3B5E713056B}"/>
                  </a:ext>
                </a:extLst>
              </p:cNvPr>
              <p:cNvSpPr>
                <a:spLocks/>
              </p:cNvSpPr>
              <p:nvPr/>
            </p:nvSpPr>
            <p:spPr bwMode="auto">
              <a:xfrm>
                <a:off x="3077335" y="3519986"/>
                <a:ext cx="263998" cy="148571"/>
              </a:xfrm>
              <a:custGeom>
                <a:avLst/>
                <a:gdLst>
                  <a:gd name="T0" fmla="*/ 877 w 924"/>
                  <a:gd name="T1" fmla="*/ 360 h 558"/>
                  <a:gd name="T2" fmla="*/ 830 w 924"/>
                  <a:gd name="T3" fmla="*/ 383 h 558"/>
                  <a:gd name="T4" fmla="*/ 784 w 924"/>
                  <a:gd name="T5" fmla="*/ 430 h 558"/>
                  <a:gd name="T6" fmla="*/ 697 w 924"/>
                  <a:gd name="T7" fmla="*/ 453 h 558"/>
                  <a:gd name="T8" fmla="*/ 650 w 924"/>
                  <a:gd name="T9" fmla="*/ 453 h 558"/>
                  <a:gd name="T10" fmla="*/ 650 w 924"/>
                  <a:gd name="T11" fmla="*/ 493 h 558"/>
                  <a:gd name="T12" fmla="*/ 697 w 924"/>
                  <a:gd name="T13" fmla="*/ 516 h 558"/>
                  <a:gd name="T14" fmla="*/ 650 w 924"/>
                  <a:gd name="T15" fmla="*/ 540 h 558"/>
                  <a:gd name="T16" fmla="*/ 627 w 924"/>
                  <a:gd name="T17" fmla="*/ 540 h 558"/>
                  <a:gd name="T18" fmla="*/ 581 w 924"/>
                  <a:gd name="T19" fmla="*/ 476 h 558"/>
                  <a:gd name="T20" fmla="*/ 563 w 924"/>
                  <a:gd name="T21" fmla="*/ 453 h 558"/>
                  <a:gd name="T22" fmla="*/ 516 w 924"/>
                  <a:gd name="T23" fmla="*/ 453 h 558"/>
                  <a:gd name="T24" fmla="*/ 471 w 924"/>
                  <a:gd name="T25" fmla="*/ 453 h 558"/>
                  <a:gd name="T26" fmla="*/ 447 w 924"/>
                  <a:gd name="T27" fmla="*/ 516 h 558"/>
                  <a:gd name="T28" fmla="*/ 401 w 924"/>
                  <a:gd name="T29" fmla="*/ 540 h 558"/>
                  <a:gd name="T30" fmla="*/ 377 w 924"/>
                  <a:gd name="T31" fmla="*/ 540 h 558"/>
                  <a:gd name="T32" fmla="*/ 359 w 924"/>
                  <a:gd name="T33" fmla="*/ 558 h 558"/>
                  <a:gd name="T34" fmla="*/ 359 w 924"/>
                  <a:gd name="T35" fmla="*/ 441 h 558"/>
                  <a:gd name="T36" fmla="*/ 412 w 924"/>
                  <a:gd name="T37" fmla="*/ 395 h 558"/>
                  <a:gd name="T38" fmla="*/ 447 w 924"/>
                  <a:gd name="T39" fmla="*/ 383 h 558"/>
                  <a:gd name="T40" fmla="*/ 424 w 924"/>
                  <a:gd name="T41" fmla="*/ 336 h 558"/>
                  <a:gd name="T42" fmla="*/ 377 w 924"/>
                  <a:gd name="T43" fmla="*/ 273 h 558"/>
                  <a:gd name="T44" fmla="*/ 342 w 924"/>
                  <a:gd name="T45" fmla="*/ 273 h 558"/>
                  <a:gd name="T46" fmla="*/ 273 w 924"/>
                  <a:gd name="T47" fmla="*/ 296 h 558"/>
                  <a:gd name="T48" fmla="*/ 249 w 924"/>
                  <a:gd name="T49" fmla="*/ 343 h 558"/>
                  <a:gd name="T50" fmla="*/ 162 w 924"/>
                  <a:gd name="T51" fmla="*/ 336 h 558"/>
                  <a:gd name="T52" fmla="*/ 57 w 924"/>
                  <a:gd name="T53" fmla="*/ 343 h 558"/>
                  <a:gd name="T54" fmla="*/ 17 w 924"/>
                  <a:gd name="T55" fmla="*/ 308 h 558"/>
                  <a:gd name="T56" fmla="*/ 0 w 924"/>
                  <a:gd name="T57" fmla="*/ 249 h 558"/>
                  <a:gd name="T58" fmla="*/ 92 w 924"/>
                  <a:gd name="T59" fmla="*/ 116 h 558"/>
                  <a:gd name="T60" fmla="*/ 69 w 924"/>
                  <a:gd name="T61" fmla="*/ 69 h 558"/>
                  <a:gd name="T62" fmla="*/ 116 w 924"/>
                  <a:gd name="T63" fmla="*/ 40 h 558"/>
                  <a:gd name="T64" fmla="*/ 162 w 924"/>
                  <a:gd name="T65" fmla="*/ 40 h 558"/>
                  <a:gd name="T66" fmla="*/ 180 w 924"/>
                  <a:gd name="T67" fmla="*/ 40 h 558"/>
                  <a:gd name="T68" fmla="*/ 249 w 924"/>
                  <a:gd name="T69" fmla="*/ 87 h 558"/>
                  <a:gd name="T70" fmla="*/ 359 w 924"/>
                  <a:gd name="T71" fmla="*/ 40 h 558"/>
                  <a:gd name="T72" fmla="*/ 377 w 924"/>
                  <a:gd name="T73" fmla="*/ 69 h 558"/>
                  <a:gd name="T74" fmla="*/ 401 w 924"/>
                  <a:gd name="T75" fmla="*/ 40 h 558"/>
                  <a:gd name="T76" fmla="*/ 447 w 924"/>
                  <a:gd name="T77" fmla="*/ 23 h 558"/>
                  <a:gd name="T78" fmla="*/ 493 w 924"/>
                  <a:gd name="T79" fmla="*/ 23 h 558"/>
                  <a:gd name="T80" fmla="*/ 581 w 924"/>
                  <a:gd name="T81" fmla="*/ 0 h 558"/>
                  <a:gd name="T82" fmla="*/ 697 w 924"/>
                  <a:gd name="T83" fmla="*/ 0 h 558"/>
                  <a:gd name="T84" fmla="*/ 738 w 924"/>
                  <a:gd name="T85" fmla="*/ 69 h 558"/>
                  <a:gd name="T86" fmla="*/ 784 w 924"/>
                  <a:gd name="T87" fmla="*/ 116 h 558"/>
                  <a:gd name="T88" fmla="*/ 854 w 924"/>
                  <a:gd name="T89" fmla="*/ 116 h 558"/>
                  <a:gd name="T90" fmla="*/ 900 w 924"/>
                  <a:gd name="T91" fmla="*/ 226 h 558"/>
                  <a:gd name="T92" fmla="*/ 900 w 924"/>
                  <a:gd name="T93" fmla="*/ 249 h 558"/>
                  <a:gd name="T94" fmla="*/ 924 w 924"/>
                  <a:gd name="T95" fmla="*/ 319 h 558"/>
                  <a:gd name="T96" fmla="*/ 854 w 924"/>
                  <a:gd name="T97" fmla="*/ 336 h 558"/>
                  <a:gd name="T98" fmla="*/ 877 w 924"/>
                  <a:gd name="T99" fmla="*/ 360 h 5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4"/>
                  <a:gd name="T151" fmla="*/ 0 h 558"/>
                  <a:gd name="T152" fmla="*/ 924 w 924"/>
                  <a:gd name="T153" fmla="*/ 558 h 5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4" h="558">
                    <a:moveTo>
                      <a:pt x="877" y="360"/>
                    </a:moveTo>
                    <a:lnTo>
                      <a:pt x="830" y="383"/>
                    </a:lnTo>
                    <a:lnTo>
                      <a:pt x="784" y="430"/>
                    </a:lnTo>
                    <a:lnTo>
                      <a:pt x="697" y="453"/>
                    </a:lnTo>
                    <a:lnTo>
                      <a:pt x="650" y="453"/>
                    </a:lnTo>
                    <a:lnTo>
                      <a:pt x="650" y="493"/>
                    </a:lnTo>
                    <a:lnTo>
                      <a:pt x="697" y="516"/>
                    </a:lnTo>
                    <a:lnTo>
                      <a:pt x="650" y="540"/>
                    </a:lnTo>
                    <a:lnTo>
                      <a:pt x="627" y="540"/>
                    </a:lnTo>
                    <a:lnTo>
                      <a:pt x="581" y="476"/>
                    </a:lnTo>
                    <a:lnTo>
                      <a:pt x="563" y="453"/>
                    </a:lnTo>
                    <a:lnTo>
                      <a:pt x="516" y="453"/>
                    </a:lnTo>
                    <a:lnTo>
                      <a:pt x="471" y="453"/>
                    </a:lnTo>
                    <a:lnTo>
                      <a:pt x="447" y="516"/>
                    </a:lnTo>
                    <a:lnTo>
                      <a:pt x="401" y="540"/>
                    </a:lnTo>
                    <a:lnTo>
                      <a:pt x="377" y="540"/>
                    </a:lnTo>
                    <a:lnTo>
                      <a:pt x="359" y="558"/>
                    </a:lnTo>
                    <a:lnTo>
                      <a:pt x="359" y="441"/>
                    </a:lnTo>
                    <a:lnTo>
                      <a:pt x="412" y="395"/>
                    </a:lnTo>
                    <a:lnTo>
                      <a:pt x="447" y="383"/>
                    </a:lnTo>
                    <a:lnTo>
                      <a:pt x="424" y="336"/>
                    </a:lnTo>
                    <a:lnTo>
                      <a:pt x="377" y="273"/>
                    </a:lnTo>
                    <a:lnTo>
                      <a:pt x="342" y="273"/>
                    </a:lnTo>
                    <a:lnTo>
                      <a:pt x="273" y="296"/>
                    </a:lnTo>
                    <a:lnTo>
                      <a:pt x="249" y="343"/>
                    </a:lnTo>
                    <a:lnTo>
                      <a:pt x="162" y="336"/>
                    </a:lnTo>
                    <a:lnTo>
                      <a:pt x="57" y="343"/>
                    </a:lnTo>
                    <a:lnTo>
                      <a:pt x="17" y="308"/>
                    </a:lnTo>
                    <a:lnTo>
                      <a:pt x="0" y="249"/>
                    </a:lnTo>
                    <a:lnTo>
                      <a:pt x="92" y="116"/>
                    </a:lnTo>
                    <a:lnTo>
                      <a:pt x="69" y="69"/>
                    </a:lnTo>
                    <a:lnTo>
                      <a:pt x="116" y="40"/>
                    </a:lnTo>
                    <a:lnTo>
                      <a:pt x="162" y="40"/>
                    </a:lnTo>
                    <a:lnTo>
                      <a:pt x="180" y="40"/>
                    </a:lnTo>
                    <a:lnTo>
                      <a:pt x="249" y="87"/>
                    </a:lnTo>
                    <a:lnTo>
                      <a:pt x="359" y="40"/>
                    </a:lnTo>
                    <a:lnTo>
                      <a:pt x="377" y="69"/>
                    </a:lnTo>
                    <a:lnTo>
                      <a:pt x="401" y="40"/>
                    </a:lnTo>
                    <a:lnTo>
                      <a:pt x="447" y="23"/>
                    </a:lnTo>
                    <a:lnTo>
                      <a:pt x="493" y="23"/>
                    </a:lnTo>
                    <a:lnTo>
                      <a:pt x="581" y="0"/>
                    </a:lnTo>
                    <a:lnTo>
                      <a:pt x="697" y="0"/>
                    </a:lnTo>
                    <a:lnTo>
                      <a:pt x="738" y="69"/>
                    </a:lnTo>
                    <a:lnTo>
                      <a:pt x="784" y="116"/>
                    </a:lnTo>
                    <a:lnTo>
                      <a:pt x="854" y="116"/>
                    </a:lnTo>
                    <a:lnTo>
                      <a:pt x="900" y="226"/>
                    </a:lnTo>
                    <a:lnTo>
                      <a:pt x="900" y="249"/>
                    </a:lnTo>
                    <a:lnTo>
                      <a:pt x="924" y="319"/>
                    </a:lnTo>
                    <a:lnTo>
                      <a:pt x="854" y="336"/>
                    </a:lnTo>
                    <a:lnTo>
                      <a:pt x="877" y="36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3" name="Freeform 890">
                <a:extLst>
                  <a:ext uri="{FF2B5EF4-FFF2-40B4-BE49-F238E27FC236}">
                    <a16:creationId xmlns:a16="http://schemas.microsoft.com/office/drawing/2014/main" id="{130CF9C4-7C3C-5427-5802-01A6B9BEF633}"/>
                  </a:ext>
                </a:extLst>
              </p:cNvPr>
              <p:cNvSpPr>
                <a:spLocks/>
              </p:cNvSpPr>
              <p:nvPr/>
            </p:nvSpPr>
            <p:spPr bwMode="auto">
              <a:xfrm>
                <a:off x="3158364" y="3592814"/>
                <a:ext cx="49663" cy="46610"/>
              </a:xfrm>
              <a:custGeom>
                <a:avLst/>
                <a:gdLst>
                  <a:gd name="T0" fmla="*/ 0 w 174"/>
                  <a:gd name="T1" fmla="*/ 18 h 168"/>
                  <a:gd name="T2" fmla="*/ 75 w 174"/>
                  <a:gd name="T3" fmla="*/ 133 h 168"/>
                  <a:gd name="T4" fmla="*/ 80 w 174"/>
                  <a:gd name="T5" fmla="*/ 168 h 168"/>
                  <a:gd name="T6" fmla="*/ 133 w 174"/>
                  <a:gd name="T7" fmla="*/ 122 h 168"/>
                  <a:gd name="T8" fmla="*/ 174 w 174"/>
                  <a:gd name="T9" fmla="*/ 110 h 168"/>
                  <a:gd name="T10" fmla="*/ 127 w 174"/>
                  <a:gd name="T11" fmla="*/ 35 h 168"/>
                  <a:gd name="T12" fmla="*/ 98 w 174"/>
                  <a:gd name="T13" fmla="*/ 0 h 168"/>
                  <a:gd name="T14" fmla="*/ 63 w 174"/>
                  <a:gd name="T15" fmla="*/ 0 h 168"/>
                  <a:gd name="T16" fmla="*/ 23 w 174"/>
                  <a:gd name="T17" fmla="*/ 11 h 168"/>
                  <a:gd name="T18" fmla="*/ 0 w 174"/>
                  <a:gd name="T19" fmla="*/ 18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4"/>
                  <a:gd name="T31" fmla="*/ 0 h 168"/>
                  <a:gd name="T32" fmla="*/ 174 w 174"/>
                  <a:gd name="T33" fmla="*/ 168 h 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4" h="168">
                    <a:moveTo>
                      <a:pt x="0" y="18"/>
                    </a:moveTo>
                    <a:lnTo>
                      <a:pt x="75" y="133"/>
                    </a:lnTo>
                    <a:lnTo>
                      <a:pt x="80" y="168"/>
                    </a:lnTo>
                    <a:lnTo>
                      <a:pt x="133" y="122"/>
                    </a:lnTo>
                    <a:lnTo>
                      <a:pt x="174" y="110"/>
                    </a:lnTo>
                    <a:lnTo>
                      <a:pt x="127" y="35"/>
                    </a:lnTo>
                    <a:lnTo>
                      <a:pt x="98" y="0"/>
                    </a:lnTo>
                    <a:lnTo>
                      <a:pt x="63" y="0"/>
                    </a:lnTo>
                    <a:lnTo>
                      <a:pt x="23" y="11"/>
                    </a:lnTo>
                    <a:lnTo>
                      <a:pt x="0"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4" name="Freeform 891">
                <a:extLst>
                  <a:ext uri="{FF2B5EF4-FFF2-40B4-BE49-F238E27FC236}">
                    <a16:creationId xmlns:a16="http://schemas.microsoft.com/office/drawing/2014/main" id="{BC2FF795-141F-5C68-A957-61AF9ACB1785}"/>
                  </a:ext>
                </a:extLst>
              </p:cNvPr>
              <p:cNvSpPr>
                <a:spLocks/>
              </p:cNvSpPr>
              <p:nvPr/>
            </p:nvSpPr>
            <p:spPr bwMode="auto">
              <a:xfrm>
                <a:off x="3090404" y="3429678"/>
                <a:ext cx="156831" cy="110700"/>
              </a:xfrm>
              <a:custGeom>
                <a:avLst/>
                <a:gdLst>
                  <a:gd name="T0" fmla="*/ 40 w 551"/>
                  <a:gd name="T1" fmla="*/ 401 h 424"/>
                  <a:gd name="T2" fmla="*/ 0 w 551"/>
                  <a:gd name="T3" fmla="*/ 337 h 424"/>
                  <a:gd name="T4" fmla="*/ 22 w 551"/>
                  <a:gd name="T5" fmla="*/ 290 h 424"/>
                  <a:gd name="T6" fmla="*/ 22 w 551"/>
                  <a:gd name="T7" fmla="*/ 232 h 424"/>
                  <a:gd name="T8" fmla="*/ 87 w 551"/>
                  <a:gd name="T9" fmla="*/ 209 h 424"/>
                  <a:gd name="T10" fmla="*/ 133 w 551"/>
                  <a:gd name="T11" fmla="*/ 157 h 424"/>
                  <a:gd name="T12" fmla="*/ 162 w 551"/>
                  <a:gd name="T13" fmla="*/ 87 h 424"/>
                  <a:gd name="T14" fmla="*/ 272 w 551"/>
                  <a:gd name="T15" fmla="*/ 0 h 424"/>
                  <a:gd name="T16" fmla="*/ 371 w 551"/>
                  <a:gd name="T17" fmla="*/ 46 h 424"/>
                  <a:gd name="T18" fmla="*/ 458 w 551"/>
                  <a:gd name="T19" fmla="*/ 58 h 424"/>
                  <a:gd name="T20" fmla="*/ 476 w 551"/>
                  <a:gd name="T21" fmla="*/ 105 h 424"/>
                  <a:gd name="T22" fmla="*/ 528 w 551"/>
                  <a:gd name="T23" fmla="*/ 140 h 424"/>
                  <a:gd name="T24" fmla="*/ 551 w 551"/>
                  <a:gd name="T25" fmla="*/ 197 h 424"/>
                  <a:gd name="T26" fmla="*/ 516 w 551"/>
                  <a:gd name="T27" fmla="*/ 284 h 424"/>
                  <a:gd name="T28" fmla="*/ 528 w 551"/>
                  <a:gd name="T29" fmla="*/ 342 h 424"/>
                  <a:gd name="T30" fmla="*/ 464 w 551"/>
                  <a:gd name="T31" fmla="*/ 366 h 424"/>
                  <a:gd name="T32" fmla="*/ 400 w 551"/>
                  <a:gd name="T33" fmla="*/ 360 h 424"/>
                  <a:gd name="T34" fmla="*/ 330 w 551"/>
                  <a:gd name="T35" fmla="*/ 406 h 424"/>
                  <a:gd name="T36" fmla="*/ 312 w 551"/>
                  <a:gd name="T37" fmla="*/ 377 h 424"/>
                  <a:gd name="T38" fmla="*/ 272 w 551"/>
                  <a:gd name="T39" fmla="*/ 394 h 424"/>
                  <a:gd name="T40" fmla="*/ 202 w 551"/>
                  <a:gd name="T41" fmla="*/ 424 h 424"/>
                  <a:gd name="T42" fmla="*/ 133 w 551"/>
                  <a:gd name="T43" fmla="*/ 377 h 424"/>
                  <a:gd name="T44" fmla="*/ 69 w 551"/>
                  <a:gd name="T45" fmla="*/ 377 h 424"/>
                  <a:gd name="T46" fmla="*/ 40 w 551"/>
                  <a:gd name="T47" fmla="*/ 401 h 4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51"/>
                  <a:gd name="T73" fmla="*/ 0 h 424"/>
                  <a:gd name="T74" fmla="*/ 551 w 551"/>
                  <a:gd name="T75" fmla="*/ 424 h 4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51" h="424">
                    <a:moveTo>
                      <a:pt x="40" y="401"/>
                    </a:moveTo>
                    <a:lnTo>
                      <a:pt x="0" y="337"/>
                    </a:lnTo>
                    <a:lnTo>
                      <a:pt x="22" y="290"/>
                    </a:lnTo>
                    <a:lnTo>
                      <a:pt x="22" y="232"/>
                    </a:lnTo>
                    <a:lnTo>
                      <a:pt x="87" y="209"/>
                    </a:lnTo>
                    <a:lnTo>
                      <a:pt x="133" y="157"/>
                    </a:lnTo>
                    <a:lnTo>
                      <a:pt x="162" y="87"/>
                    </a:lnTo>
                    <a:lnTo>
                      <a:pt x="272" y="0"/>
                    </a:lnTo>
                    <a:lnTo>
                      <a:pt x="371" y="46"/>
                    </a:lnTo>
                    <a:lnTo>
                      <a:pt x="458" y="58"/>
                    </a:lnTo>
                    <a:lnTo>
                      <a:pt x="476" y="105"/>
                    </a:lnTo>
                    <a:lnTo>
                      <a:pt x="528" y="140"/>
                    </a:lnTo>
                    <a:lnTo>
                      <a:pt x="551" y="197"/>
                    </a:lnTo>
                    <a:lnTo>
                      <a:pt x="516" y="284"/>
                    </a:lnTo>
                    <a:lnTo>
                      <a:pt x="528" y="342"/>
                    </a:lnTo>
                    <a:lnTo>
                      <a:pt x="464" y="366"/>
                    </a:lnTo>
                    <a:lnTo>
                      <a:pt x="400" y="360"/>
                    </a:lnTo>
                    <a:lnTo>
                      <a:pt x="330" y="406"/>
                    </a:lnTo>
                    <a:lnTo>
                      <a:pt x="312" y="377"/>
                    </a:lnTo>
                    <a:lnTo>
                      <a:pt x="272" y="394"/>
                    </a:lnTo>
                    <a:lnTo>
                      <a:pt x="202" y="424"/>
                    </a:lnTo>
                    <a:lnTo>
                      <a:pt x="133" y="377"/>
                    </a:lnTo>
                    <a:lnTo>
                      <a:pt x="69" y="377"/>
                    </a:lnTo>
                    <a:lnTo>
                      <a:pt x="40" y="40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5" name="Freeform 892">
                <a:extLst>
                  <a:ext uri="{FF2B5EF4-FFF2-40B4-BE49-F238E27FC236}">
                    <a16:creationId xmlns:a16="http://schemas.microsoft.com/office/drawing/2014/main" id="{FFF5B3EA-2ED0-0F02-842B-8E519D0E87E8}"/>
                  </a:ext>
                </a:extLst>
              </p:cNvPr>
              <p:cNvSpPr>
                <a:spLocks/>
              </p:cNvSpPr>
              <p:nvPr/>
            </p:nvSpPr>
            <p:spPr bwMode="auto">
              <a:xfrm>
                <a:off x="3053810" y="3598641"/>
                <a:ext cx="125465" cy="96134"/>
              </a:xfrm>
              <a:custGeom>
                <a:avLst/>
                <a:gdLst>
                  <a:gd name="T0" fmla="*/ 111 w 447"/>
                  <a:gd name="T1" fmla="*/ 28 h 359"/>
                  <a:gd name="T2" fmla="*/ 65 w 447"/>
                  <a:gd name="T3" fmla="*/ 115 h 359"/>
                  <a:gd name="T4" fmla="*/ 0 w 447"/>
                  <a:gd name="T5" fmla="*/ 185 h 359"/>
                  <a:gd name="T6" fmla="*/ 0 w 447"/>
                  <a:gd name="T7" fmla="*/ 225 h 359"/>
                  <a:gd name="T8" fmla="*/ 41 w 447"/>
                  <a:gd name="T9" fmla="*/ 272 h 359"/>
                  <a:gd name="T10" fmla="*/ 111 w 447"/>
                  <a:gd name="T11" fmla="*/ 295 h 359"/>
                  <a:gd name="T12" fmla="*/ 135 w 447"/>
                  <a:gd name="T13" fmla="*/ 312 h 359"/>
                  <a:gd name="T14" fmla="*/ 227 w 447"/>
                  <a:gd name="T15" fmla="*/ 359 h 359"/>
                  <a:gd name="T16" fmla="*/ 314 w 447"/>
                  <a:gd name="T17" fmla="*/ 295 h 359"/>
                  <a:gd name="T18" fmla="*/ 361 w 447"/>
                  <a:gd name="T19" fmla="*/ 336 h 359"/>
                  <a:gd name="T20" fmla="*/ 430 w 447"/>
                  <a:gd name="T21" fmla="*/ 312 h 359"/>
                  <a:gd name="T22" fmla="*/ 436 w 447"/>
                  <a:gd name="T23" fmla="*/ 295 h 359"/>
                  <a:gd name="T24" fmla="*/ 442 w 447"/>
                  <a:gd name="T25" fmla="*/ 272 h 359"/>
                  <a:gd name="T26" fmla="*/ 447 w 447"/>
                  <a:gd name="T27" fmla="*/ 202 h 359"/>
                  <a:gd name="T28" fmla="*/ 447 w 447"/>
                  <a:gd name="T29" fmla="*/ 115 h 359"/>
                  <a:gd name="T30" fmla="*/ 407 w 447"/>
                  <a:gd name="T31" fmla="*/ 45 h 359"/>
                  <a:gd name="T32" fmla="*/ 361 w 447"/>
                  <a:gd name="T33" fmla="*/ 0 h 359"/>
                  <a:gd name="T34" fmla="*/ 337 w 447"/>
                  <a:gd name="T35" fmla="*/ 45 h 359"/>
                  <a:gd name="T36" fmla="*/ 157 w 447"/>
                  <a:gd name="T37" fmla="*/ 45 h 359"/>
                  <a:gd name="T38" fmla="*/ 111 w 447"/>
                  <a:gd name="T39" fmla="*/ 28 h 3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7"/>
                  <a:gd name="T61" fmla="*/ 0 h 359"/>
                  <a:gd name="T62" fmla="*/ 447 w 447"/>
                  <a:gd name="T63" fmla="*/ 359 h 3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7" h="359">
                    <a:moveTo>
                      <a:pt x="111" y="28"/>
                    </a:moveTo>
                    <a:lnTo>
                      <a:pt x="65" y="115"/>
                    </a:lnTo>
                    <a:lnTo>
                      <a:pt x="0" y="185"/>
                    </a:lnTo>
                    <a:lnTo>
                      <a:pt x="0" y="225"/>
                    </a:lnTo>
                    <a:lnTo>
                      <a:pt x="41" y="272"/>
                    </a:lnTo>
                    <a:lnTo>
                      <a:pt x="111" y="295"/>
                    </a:lnTo>
                    <a:lnTo>
                      <a:pt x="135" y="312"/>
                    </a:lnTo>
                    <a:lnTo>
                      <a:pt x="227" y="359"/>
                    </a:lnTo>
                    <a:lnTo>
                      <a:pt x="314" y="295"/>
                    </a:lnTo>
                    <a:lnTo>
                      <a:pt x="361" y="336"/>
                    </a:lnTo>
                    <a:lnTo>
                      <a:pt x="430" y="312"/>
                    </a:lnTo>
                    <a:lnTo>
                      <a:pt x="436" y="295"/>
                    </a:lnTo>
                    <a:lnTo>
                      <a:pt x="442" y="272"/>
                    </a:lnTo>
                    <a:lnTo>
                      <a:pt x="447" y="202"/>
                    </a:lnTo>
                    <a:lnTo>
                      <a:pt x="447" y="115"/>
                    </a:lnTo>
                    <a:lnTo>
                      <a:pt x="407" y="45"/>
                    </a:lnTo>
                    <a:lnTo>
                      <a:pt x="361" y="0"/>
                    </a:lnTo>
                    <a:lnTo>
                      <a:pt x="337" y="45"/>
                    </a:lnTo>
                    <a:lnTo>
                      <a:pt x="157" y="45"/>
                    </a:lnTo>
                    <a:lnTo>
                      <a:pt x="111" y="2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6" name="Freeform 893">
                <a:extLst>
                  <a:ext uri="{FF2B5EF4-FFF2-40B4-BE49-F238E27FC236}">
                    <a16:creationId xmlns:a16="http://schemas.microsoft.com/office/drawing/2014/main" id="{6FF52FA8-0E71-50CF-F713-C94635E5D2A5}"/>
                  </a:ext>
                </a:extLst>
              </p:cNvPr>
              <p:cNvSpPr>
                <a:spLocks/>
              </p:cNvSpPr>
              <p:nvPr/>
            </p:nvSpPr>
            <p:spPr bwMode="auto">
              <a:xfrm>
                <a:off x="2930959" y="3540378"/>
                <a:ext cx="151603" cy="69916"/>
              </a:xfrm>
              <a:custGeom>
                <a:avLst/>
                <a:gdLst>
                  <a:gd name="T0" fmla="*/ 518 w 535"/>
                  <a:gd name="T1" fmla="*/ 174 h 249"/>
                  <a:gd name="T2" fmla="*/ 453 w 535"/>
                  <a:gd name="T3" fmla="*/ 139 h 249"/>
                  <a:gd name="T4" fmla="*/ 384 w 535"/>
                  <a:gd name="T5" fmla="*/ 139 h 249"/>
                  <a:gd name="T6" fmla="*/ 343 w 535"/>
                  <a:gd name="T7" fmla="*/ 139 h 249"/>
                  <a:gd name="T8" fmla="*/ 273 w 535"/>
                  <a:gd name="T9" fmla="*/ 70 h 249"/>
                  <a:gd name="T10" fmla="*/ 117 w 535"/>
                  <a:gd name="T11" fmla="*/ 0 h 249"/>
                  <a:gd name="T12" fmla="*/ 0 w 535"/>
                  <a:gd name="T13" fmla="*/ 92 h 249"/>
                  <a:gd name="T14" fmla="*/ 47 w 535"/>
                  <a:gd name="T15" fmla="*/ 139 h 249"/>
                  <a:gd name="T16" fmla="*/ 47 w 535"/>
                  <a:gd name="T17" fmla="*/ 186 h 249"/>
                  <a:gd name="T18" fmla="*/ 117 w 535"/>
                  <a:gd name="T19" fmla="*/ 186 h 249"/>
                  <a:gd name="T20" fmla="*/ 157 w 535"/>
                  <a:gd name="T21" fmla="*/ 162 h 249"/>
                  <a:gd name="T22" fmla="*/ 181 w 535"/>
                  <a:gd name="T23" fmla="*/ 186 h 249"/>
                  <a:gd name="T24" fmla="*/ 227 w 535"/>
                  <a:gd name="T25" fmla="*/ 186 h 249"/>
                  <a:gd name="T26" fmla="*/ 251 w 535"/>
                  <a:gd name="T27" fmla="*/ 249 h 249"/>
                  <a:gd name="T28" fmla="*/ 366 w 535"/>
                  <a:gd name="T29" fmla="*/ 249 h 249"/>
                  <a:gd name="T30" fmla="*/ 408 w 535"/>
                  <a:gd name="T31" fmla="*/ 232 h 249"/>
                  <a:gd name="T32" fmla="*/ 477 w 535"/>
                  <a:gd name="T33" fmla="*/ 232 h 249"/>
                  <a:gd name="T34" fmla="*/ 535 w 535"/>
                  <a:gd name="T35" fmla="*/ 221 h 249"/>
                  <a:gd name="T36" fmla="*/ 518 w 535"/>
                  <a:gd name="T37" fmla="*/ 174 h 2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5"/>
                  <a:gd name="T58" fmla="*/ 0 h 249"/>
                  <a:gd name="T59" fmla="*/ 535 w 535"/>
                  <a:gd name="T60" fmla="*/ 249 h 2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5" h="249">
                    <a:moveTo>
                      <a:pt x="518" y="174"/>
                    </a:moveTo>
                    <a:lnTo>
                      <a:pt x="453" y="139"/>
                    </a:lnTo>
                    <a:lnTo>
                      <a:pt x="384" y="139"/>
                    </a:lnTo>
                    <a:lnTo>
                      <a:pt x="343" y="139"/>
                    </a:lnTo>
                    <a:lnTo>
                      <a:pt x="273" y="70"/>
                    </a:lnTo>
                    <a:lnTo>
                      <a:pt x="117" y="0"/>
                    </a:lnTo>
                    <a:lnTo>
                      <a:pt x="0" y="92"/>
                    </a:lnTo>
                    <a:lnTo>
                      <a:pt x="47" y="139"/>
                    </a:lnTo>
                    <a:lnTo>
                      <a:pt x="47" y="186"/>
                    </a:lnTo>
                    <a:lnTo>
                      <a:pt x="117" y="186"/>
                    </a:lnTo>
                    <a:lnTo>
                      <a:pt x="157" y="162"/>
                    </a:lnTo>
                    <a:lnTo>
                      <a:pt x="181" y="186"/>
                    </a:lnTo>
                    <a:lnTo>
                      <a:pt x="227" y="186"/>
                    </a:lnTo>
                    <a:lnTo>
                      <a:pt x="251" y="249"/>
                    </a:lnTo>
                    <a:lnTo>
                      <a:pt x="366" y="249"/>
                    </a:lnTo>
                    <a:lnTo>
                      <a:pt x="408" y="232"/>
                    </a:lnTo>
                    <a:lnTo>
                      <a:pt x="477" y="232"/>
                    </a:lnTo>
                    <a:lnTo>
                      <a:pt x="535" y="221"/>
                    </a:lnTo>
                    <a:lnTo>
                      <a:pt x="518" y="17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087" name="Freeform 894">
                <a:extLst>
                  <a:ext uri="{FF2B5EF4-FFF2-40B4-BE49-F238E27FC236}">
                    <a16:creationId xmlns:a16="http://schemas.microsoft.com/office/drawing/2014/main" id="{9B688FD2-F041-067A-9CC2-921245ECB6DB}"/>
                  </a:ext>
                </a:extLst>
              </p:cNvPr>
              <p:cNvSpPr>
                <a:spLocks/>
              </p:cNvSpPr>
              <p:nvPr/>
            </p:nvSpPr>
            <p:spPr bwMode="auto">
              <a:xfrm>
                <a:off x="2951870" y="3464636"/>
                <a:ext cx="154217" cy="125265"/>
              </a:xfrm>
              <a:custGeom>
                <a:avLst/>
                <a:gdLst>
                  <a:gd name="T0" fmla="*/ 47 w 540"/>
                  <a:gd name="T1" fmla="*/ 296 h 465"/>
                  <a:gd name="T2" fmla="*/ 47 w 540"/>
                  <a:gd name="T3" fmla="*/ 244 h 465"/>
                  <a:gd name="T4" fmla="*/ 47 w 540"/>
                  <a:gd name="T5" fmla="*/ 204 h 465"/>
                  <a:gd name="T6" fmla="*/ 0 w 540"/>
                  <a:gd name="T7" fmla="*/ 181 h 465"/>
                  <a:gd name="T8" fmla="*/ 17 w 540"/>
                  <a:gd name="T9" fmla="*/ 111 h 465"/>
                  <a:gd name="T10" fmla="*/ 17 w 540"/>
                  <a:gd name="T11" fmla="*/ 70 h 465"/>
                  <a:gd name="T12" fmla="*/ 157 w 540"/>
                  <a:gd name="T13" fmla="*/ 0 h 465"/>
                  <a:gd name="T14" fmla="*/ 273 w 540"/>
                  <a:gd name="T15" fmla="*/ 0 h 465"/>
                  <a:gd name="T16" fmla="*/ 296 w 540"/>
                  <a:gd name="T17" fmla="*/ 0 h 465"/>
                  <a:gd name="T18" fmla="*/ 407 w 540"/>
                  <a:gd name="T19" fmla="*/ 47 h 465"/>
                  <a:gd name="T20" fmla="*/ 448 w 540"/>
                  <a:gd name="T21" fmla="*/ 70 h 465"/>
                  <a:gd name="T22" fmla="*/ 517 w 540"/>
                  <a:gd name="T23" fmla="*/ 87 h 465"/>
                  <a:gd name="T24" fmla="*/ 517 w 540"/>
                  <a:gd name="T25" fmla="*/ 157 h 465"/>
                  <a:gd name="T26" fmla="*/ 495 w 540"/>
                  <a:gd name="T27" fmla="*/ 204 h 465"/>
                  <a:gd name="T28" fmla="*/ 517 w 540"/>
                  <a:gd name="T29" fmla="*/ 244 h 465"/>
                  <a:gd name="T30" fmla="*/ 540 w 540"/>
                  <a:gd name="T31" fmla="*/ 291 h 465"/>
                  <a:gd name="T32" fmla="*/ 523 w 540"/>
                  <a:gd name="T33" fmla="*/ 355 h 465"/>
                  <a:gd name="T34" fmla="*/ 465 w 540"/>
                  <a:gd name="T35" fmla="*/ 430 h 465"/>
                  <a:gd name="T36" fmla="*/ 448 w 540"/>
                  <a:gd name="T37" fmla="*/ 465 h 465"/>
                  <a:gd name="T38" fmla="*/ 366 w 540"/>
                  <a:gd name="T39" fmla="*/ 430 h 465"/>
                  <a:gd name="T40" fmla="*/ 268 w 540"/>
                  <a:gd name="T41" fmla="*/ 430 h 465"/>
                  <a:gd name="T42" fmla="*/ 198 w 540"/>
                  <a:gd name="T43" fmla="*/ 355 h 465"/>
                  <a:gd name="T44" fmla="*/ 139 w 540"/>
                  <a:gd name="T45" fmla="*/ 326 h 465"/>
                  <a:gd name="T46" fmla="*/ 47 w 540"/>
                  <a:gd name="T47" fmla="*/ 296 h 4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0"/>
                  <a:gd name="T73" fmla="*/ 0 h 465"/>
                  <a:gd name="T74" fmla="*/ 540 w 540"/>
                  <a:gd name="T75" fmla="*/ 465 h 4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0" h="465">
                    <a:moveTo>
                      <a:pt x="47" y="296"/>
                    </a:moveTo>
                    <a:lnTo>
                      <a:pt x="47" y="244"/>
                    </a:lnTo>
                    <a:lnTo>
                      <a:pt x="47" y="204"/>
                    </a:lnTo>
                    <a:lnTo>
                      <a:pt x="0" y="181"/>
                    </a:lnTo>
                    <a:lnTo>
                      <a:pt x="17" y="111"/>
                    </a:lnTo>
                    <a:lnTo>
                      <a:pt x="17" y="70"/>
                    </a:lnTo>
                    <a:lnTo>
                      <a:pt x="157" y="0"/>
                    </a:lnTo>
                    <a:lnTo>
                      <a:pt x="273" y="0"/>
                    </a:lnTo>
                    <a:lnTo>
                      <a:pt x="296" y="0"/>
                    </a:lnTo>
                    <a:lnTo>
                      <a:pt x="407" y="47"/>
                    </a:lnTo>
                    <a:lnTo>
                      <a:pt x="448" y="70"/>
                    </a:lnTo>
                    <a:lnTo>
                      <a:pt x="517" y="87"/>
                    </a:lnTo>
                    <a:lnTo>
                      <a:pt x="517" y="157"/>
                    </a:lnTo>
                    <a:lnTo>
                      <a:pt x="495" y="204"/>
                    </a:lnTo>
                    <a:lnTo>
                      <a:pt x="517" y="244"/>
                    </a:lnTo>
                    <a:lnTo>
                      <a:pt x="540" y="291"/>
                    </a:lnTo>
                    <a:lnTo>
                      <a:pt x="523" y="355"/>
                    </a:lnTo>
                    <a:lnTo>
                      <a:pt x="465" y="430"/>
                    </a:lnTo>
                    <a:lnTo>
                      <a:pt x="448" y="465"/>
                    </a:lnTo>
                    <a:lnTo>
                      <a:pt x="366" y="430"/>
                    </a:lnTo>
                    <a:lnTo>
                      <a:pt x="268" y="430"/>
                    </a:lnTo>
                    <a:lnTo>
                      <a:pt x="198" y="355"/>
                    </a:lnTo>
                    <a:lnTo>
                      <a:pt x="139" y="326"/>
                    </a:lnTo>
                    <a:lnTo>
                      <a:pt x="47" y="29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2" name="Freeform 895">
                <a:extLst>
                  <a:ext uri="{FF2B5EF4-FFF2-40B4-BE49-F238E27FC236}">
                    <a16:creationId xmlns:a16="http://schemas.microsoft.com/office/drawing/2014/main" id="{3786EF24-6D67-EF01-9AF4-FED6941E4191}"/>
                  </a:ext>
                </a:extLst>
              </p:cNvPr>
              <p:cNvSpPr>
                <a:spLocks/>
              </p:cNvSpPr>
              <p:nvPr/>
            </p:nvSpPr>
            <p:spPr bwMode="auto">
              <a:xfrm>
                <a:off x="3035513" y="3423852"/>
                <a:ext cx="101940" cy="67002"/>
              </a:xfrm>
              <a:custGeom>
                <a:avLst/>
                <a:gdLst>
                  <a:gd name="T0" fmla="*/ 0 w 361"/>
                  <a:gd name="T1" fmla="*/ 145 h 239"/>
                  <a:gd name="T2" fmla="*/ 42 w 361"/>
                  <a:gd name="T3" fmla="*/ 117 h 239"/>
                  <a:gd name="T4" fmla="*/ 42 w 361"/>
                  <a:gd name="T5" fmla="*/ 87 h 239"/>
                  <a:gd name="T6" fmla="*/ 52 w 361"/>
                  <a:gd name="T7" fmla="*/ 29 h 239"/>
                  <a:gd name="T8" fmla="*/ 87 w 361"/>
                  <a:gd name="T9" fmla="*/ 18 h 239"/>
                  <a:gd name="T10" fmla="*/ 111 w 361"/>
                  <a:gd name="T11" fmla="*/ 0 h 239"/>
                  <a:gd name="T12" fmla="*/ 129 w 361"/>
                  <a:gd name="T13" fmla="*/ 29 h 239"/>
                  <a:gd name="T14" fmla="*/ 152 w 361"/>
                  <a:gd name="T15" fmla="*/ 58 h 239"/>
                  <a:gd name="T16" fmla="*/ 221 w 361"/>
                  <a:gd name="T17" fmla="*/ 75 h 239"/>
                  <a:gd name="T18" fmla="*/ 286 w 361"/>
                  <a:gd name="T19" fmla="*/ 58 h 239"/>
                  <a:gd name="T20" fmla="*/ 314 w 361"/>
                  <a:gd name="T21" fmla="*/ 75 h 239"/>
                  <a:gd name="T22" fmla="*/ 361 w 361"/>
                  <a:gd name="T23" fmla="*/ 105 h 239"/>
                  <a:gd name="T24" fmla="*/ 332 w 361"/>
                  <a:gd name="T25" fmla="*/ 169 h 239"/>
                  <a:gd name="T26" fmla="*/ 279 w 361"/>
                  <a:gd name="T27" fmla="*/ 221 h 239"/>
                  <a:gd name="T28" fmla="*/ 221 w 361"/>
                  <a:gd name="T29" fmla="*/ 239 h 239"/>
                  <a:gd name="T30" fmla="*/ 152 w 361"/>
                  <a:gd name="T31" fmla="*/ 215 h 239"/>
                  <a:gd name="T32" fmla="*/ 42 w 361"/>
                  <a:gd name="T33" fmla="*/ 169 h 239"/>
                  <a:gd name="T34" fmla="*/ 0 w 361"/>
                  <a:gd name="T35" fmla="*/ 145 h 2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1"/>
                  <a:gd name="T55" fmla="*/ 0 h 239"/>
                  <a:gd name="T56" fmla="*/ 361 w 361"/>
                  <a:gd name="T57" fmla="*/ 239 h 2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1" h="239">
                    <a:moveTo>
                      <a:pt x="0" y="145"/>
                    </a:moveTo>
                    <a:lnTo>
                      <a:pt x="42" y="117"/>
                    </a:lnTo>
                    <a:lnTo>
                      <a:pt x="42" y="87"/>
                    </a:lnTo>
                    <a:lnTo>
                      <a:pt x="52" y="29"/>
                    </a:lnTo>
                    <a:lnTo>
                      <a:pt x="87" y="18"/>
                    </a:lnTo>
                    <a:lnTo>
                      <a:pt x="111" y="0"/>
                    </a:lnTo>
                    <a:lnTo>
                      <a:pt x="129" y="29"/>
                    </a:lnTo>
                    <a:lnTo>
                      <a:pt x="152" y="58"/>
                    </a:lnTo>
                    <a:lnTo>
                      <a:pt x="221" y="75"/>
                    </a:lnTo>
                    <a:lnTo>
                      <a:pt x="286" y="58"/>
                    </a:lnTo>
                    <a:lnTo>
                      <a:pt x="314" y="75"/>
                    </a:lnTo>
                    <a:lnTo>
                      <a:pt x="361" y="105"/>
                    </a:lnTo>
                    <a:lnTo>
                      <a:pt x="332" y="169"/>
                    </a:lnTo>
                    <a:lnTo>
                      <a:pt x="279" y="221"/>
                    </a:lnTo>
                    <a:lnTo>
                      <a:pt x="221" y="239"/>
                    </a:lnTo>
                    <a:lnTo>
                      <a:pt x="152" y="215"/>
                    </a:lnTo>
                    <a:lnTo>
                      <a:pt x="42" y="169"/>
                    </a:lnTo>
                    <a:lnTo>
                      <a:pt x="0" y="14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3" name="Freeform 896">
                <a:extLst>
                  <a:ext uri="{FF2B5EF4-FFF2-40B4-BE49-F238E27FC236}">
                    <a16:creationId xmlns:a16="http://schemas.microsoft.com/office/drawing/2014/main" id="{97F6910B-9DAA-76C3-1896-CBF39B3158B0}"/>
                  </a:ext>
                </a:extLst>
              </p:cNvPr>
              <p:cNvSpPr>
                <a:spLocks/>
              </p:cNvSpPr>
              <p:nvPr/>
            </p:nvSpPr>
            <p:spPr bwMode="auto">
              <a:xfrm>
                <a:off x="3053810" y="3385981"/>
                <a:ext cx="115009" cy="64089"/>
              </a:xfrm>
              <a:custGeom>
                <a:avLst/>
                <a:gdLst>
                  <a:gd name="T0" fmla="*/ 0 w 407"/>
                  <a:gd name="T1" fmla="*/ 174 h 244"/>
                  <a:gd name="T2" fmla="*/ 0 w 407"/>
                  <a:gd name="T3" fmla="*/ 110 h 244"/>
                  <a:gd name="T4" fmla="*/ 47 w 407"/>
                  <a:gd name="T5" fmla="*/ 63 h 244"/>
                  <a:gd name="T6" fmla="*/ 135 w 407"/>
                  <a:gd name="T7" fmla="*/ 87 h 244"/>
                  <a:gd name="T8" fmla="*/ 157 w 407"/>
                  <a:gd name="T9" fmla="*/ 87 h 244"/>
                  <a:gd name="T10" fmla="*/ 135 w 407"/>
                  <a:gd name="T11" fmla="*/ 0 h 244"/>
                  <a:gd name="T12" fmla="*/ 204 w 407"/>
                  <a:gd name="T13" fmla="*/ 63 h 244"/>
                  <a:gd name="T14" fmla="*/ 250 w 407"/>
                  <a:gd name="T15" fmla="*/ 63 h 244"/>
                  <a:gd name="T16" fmla="*/ 297 w 407"/>
                  <a:gd name="T17" fmla="*/ 70 h 244"/>
                  <a:gd name="T18" fmla="*/ 407 w 407"/>
                  <a:gd name="T19" fmla="*/ 151 h 244"/>
                  <a:gd name="T20" fmla="*/ 378 w 407"/>
                  <a:gd name="T21" fmla="*/ 180 h 244"/>
                  <a:gd name="T22" fmla="*/ 297 w 407"/>
                  <a:gd name="T23" fmla="*/ 244 h 244"/>
                  <a:gd name="T24" fmla="*/ 222 w 407"/>
                  <a:gd name="T25" fmla="*/ 203 h 244"/>
                  <a:gd name="T26" fmla="*/ 145 w 407"/>
                  <a:gd name="T27" fmla="*/ 220 h 244"/>
                  <a:gd name="T28" fmla="*/ 88 w 407"/>
                  <a:gd name="T29" fmla="*/ 203 h 244"/>
                  <a:gd name="T30" fmla="*/ 65 w 407"/>
                  <a:gd name="T31" fmla="*/ 174 h 244"/>
                  <a:gd name="T32" fmla="*/ 47 w 407"/>
                  <a:gd name="T33" fmla="*/ 133 h 244"/>
                  <a:gd name="T34" fmla="*/ 23 w 407"/>
                  <a:gd name="T35" fmla="*/ 163 h 244"/>
                  <a:gd name="T36" fmla="*/ 0 w 407"/>
                  <a:gd name="T37" fmla="*/ 174 h 2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7"/>
                  <a:gd name="T58" fmla="*/ 0 h 244"/>
                  <a:gd name="T59" fmla="*/ 407 w 407"/>
                  <a:gd name="T60" fmla="*/ 244 h 2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7" h="244">
                    <a:moveTo>
                      <a:pt x="0" y="174"/>
                    </a:moveTo>
                    <a:lnTo>
                      <a:pt x="0" y="110"/>
                    </a:lnTo>
                    <a:lnTo>
                      <a:pt x="47" y="63"/>
                    </a:lnTo>
                    <a:lnTo>
                      <a:pt x="135" y="87"/>
                    </a:lnTo>
                    <a:lnTo>
                      <a:pt x="157" y="87"/>
                    </a:lnTo>
                    <a:lnTo>
                      <a:pt x="135" y="0"/>
                    </a:lnTo>
                    <a:lnTo>
                      <a:pt x="204" y="63"/>
                    </a:lnTo>
                    <a:lnTo>
                      <a:pt x="250" y="63"/>
                    </a:lnTo>
                    <a:lnTo>
                      <a:pt x="297" y="70"/>
                    </a:lnTo>
                    <a:lnTo>
                      <a:pt x="407" y="151"/>
                    </a:lnTo>
                    <a:lnTo>
                      <a:pt x="378" y="180"/>
                    </a:lnTo>
                    <a:lnTo>
                      <a:pt x="297" y="244"/>
                    </a:lnTo>
                    <a:lnTo>
                      <a:pt x="222" y="203"/>
                    </a:lnTo>
                    <a:lnTo>
                      <a:pt x="145" y="220"/>
                    </a:lnTo>
                    <a:lnTo>
                      <a:pt x="88" y="203"/>
                    </a:lnTo>
                    <a:lnTo>
                      <a:pt x="65" y="174"/>
                    </a:lnTo>
                    <a:lnTo>
                      <a:pt x="47" y="133"/>
                    </a:lnTo>
                    <a:lnTo>
                      <a:pt x="23" y="163"/>
                    </a:lnTo>
                    <a:lnTo>
                      <a:pt x="0" y="17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4" name="Freeform 897">
                <a:extLst>
                  <a:ext uri="{FF2B5EF4-FFF2-40B4-BE49-F238E27FC236}">
                    <a16:creationId xmlns:a16="http://schemas.microsoft.com/office/drawing/2014/main" id="{615774DF-B83E-586B-84FC-DA4E92ED1689}"/>
                  </a:ext>
                </a:extLst>
              </p:cNvPr>
              <p:cNvSpPr>
                <a:spLocks/>
              </p:cNvSpPr>
              <p:nvPr/>
            </p:nvSpPr>
            <p:spPr bwMode="auto">
              <a:xfrm>
                <a:off x="3090404" y="3348110"/>
                <a:ext cx="86257" cy="72829"/>
              </a:xfrm>
              <a:custGeom>
                <a:avLst/>
                <a:gdLst>
                  <a:gd name="T0" fmla="*/ 0 w 295"/>
                  <a:gd name="T1" fmla="*/ 139 h 272"/>
                  <a:gd name="T2" fmla="*/ 0 w 295"/>
                  <a:gd name="T3" fmla="*/ 69 h 272"/>
                  <a:gd name="T4" fmla="*/ 45 w 295"/>
                  <a:gd name="T5" fmla="*/ 45 h 272"/>
                  <a:gd name="T6" fmla="*/ 133 w 295"/>
                  <a:gd name="T7" fmla="*/ 23 h 272"/>
                  <a:gd name="T8" fmla="*/ 162 w 295"/>
                  <a:gd name="T9" fmla="*/ 0 h 272"/>
                  <a:gd name="T10" fmla="*/ 202 w 295"/>
                  <a:gd name="T11" fmla="*/ 0 h 272"/>
                  <a:gd name="T12" fmla="*/ 295 w 295"/>
                  <a:gd name="T13" fmla="*/ 23 h 272"/>
                  <a:gd name="T14" fmla="*/ 249 w 295"/>
                  <a:gd name="T15" fmla="*/ 45 h 272"/>
                  <a:gd name="T16" fmla="*/ 272 w 295"/>
                  <a:gd name="T17" fmla="*/ 115 h 272"/>
                  <a:gd name="T18" fmla="*/ 295 w 295"/>
                  <a:gd name="T19" fmla="*/ 157 h 272"/>
                  <a:gd name="T20" fmla="*/ 272 w 295"/>
                  <a:gd name="T21" fmla="*/ 220 h 272"/>
                  <a:gd name="T22" fmla="*/ 249 w 295"/>
                  <a:gd name="T23" fmla="*/ 272 h 272"/>
                  <a:gd name="T24" fmla="*/ 162 w 295"/>
                  <a:gd name="T25" fmla="*/ 202 h 272"/>
                  <a:gd name="T26" fmla="*/ 69 w 295"/>
                  <a:gd name="T27" fmla="*/ 202 h 272"/>
                  <a:gd name="T28" fmla="*/ 22 w 295"/>
                  <a:gd name="T29" fmla="*/ 157 h 272"/>
                  <a:gd name="T30" fmla="*/ 0 w 295"/>
                  <a:gd name="T31" fmla="*/ 139 h 2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5"/>
                  <a:gd name="T49" fmla="*/ 0 h 272"/>
                  <a:gd name="T50" fmla="*/ 295 w 295"/>
                  <a:gd name="T51" fmla="*/ 272 h 2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5" h="272">
                    <a:moveTo>
                      <a:pt x="0" y="139"/>
                    </a:moveTo>
                    <a:lnTo>
                      <a:pt x="0" y="69"/>
                    </a:lnTo>
                    <a:lnTo>
                      <a:pt x="45" y="45"/>
                    </a:lnTo>
                    <a:lnTo>
                      <a:pt x="133" y="23"/>
                    </a:lnTo>
                    <a:lnTo>
                      <a:pt x="162" y="0"/>
                    </a:lnTo>
                    <a:lnTo>
                      <a:pt x="202" y="0"/>
                    </a:lnTo>
                    <a:lnTo>
                      <a:pt x="295" y="23"/>
                    </a:lnTo>
                    <a:lnTo>
                      <a:pt x="249" y="45"/>
                    </a:lnTo>
                    <a:lnTo>
                      <a:pt x="272" y="115"/>
                    </a:lnTo>
                    <a:lnTo>
                      <a:pt x="295" y="157"/>
                    </a:lnTo>
                    <a:lnTo>
                      <a:pt x="272" y="220"/>
                    </a:lnTo>
                    <a:lnTo>
                      <a:pt x="249" y="272"/>
                    </a:lnTo>
                    <a:lnTo>
                      <a:pt x="162" y="202"/>
                    </a:lnTo>
                    <a:lnTo>
                      <a:pt x="69" y="202"/>
                    </a:lnTo>
                    <a:lnTo>
                      <a:pt x="22" y="157"/>
                    </a:lnTo>
                    <a:lnTo>
                      <a:pt x="0" y="13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5" name="Freeform 898">
                <a:extLst>
                  <a:ext uri="{FF2B5EF4-FFF2-40B4-BE49-F238E27FC236}">
                    <a16:creationId xmlns:a16="http://schemas.microsoft.com/office/drawing/2014/main" id="{3064CD8D-30CC-A189-31C8-2C49C67353E1}"/>
                  </a:ext>
                </a:extLst>
              </p:cNvPr>
              <p:cNvSpPr>
                <a:spLocks/>
              </p:cNvSpPr>
              <p:nvPr/>
            </p:nvSpPr>
            <p:spPr bwMode="auto">
              <a:xfrm>
                <a:off x="3022444" y="3071361"/>
                <a:ext cx="182969" cy="259270"/>
              </a:xfrm>
              <a:custGeom>
                <a:avLst/>
                <a:gdLst>
                  <a:gd name="T0" fmla="*/ 546 w 651"/>
                  <a:gd name="T1" fmla="*/ 942 h 959"/>
                  <a:gd name="T2" fmla="*/ 523 w 651"/>
                  <a:gd name="T3" fmla="*/ 942 h 959"/>
                  <a:gd name="T4" fmla="*/ 477 w 651"/>
                  <a:gd name="T5" fmla="*/ 918 h 959"/>
                  <a:gd name="T6" fmla="*/ 477 w 651"/>
                  <a:gd name="T7" fmla="*/ 872 h 959"/>
                  <a:gd name="T8" fmla="*/ 453 w 651"/>
                  <a:gd name="T9" fmla="*/ 872 h 959"/>
                  <a:gd name="T10" fmla="*/ 430 w 651"/>
                  <a:gd name="T11" fmla="*/ 918 h 959"/>
                  <a:gd name="T12" fmla="*/ 273 w 651"/>
                  <a:gd name="T13" fmla="*/ 959 h 959"/>
                  <a:gd name="T14" fmla="*/ 181 w 651"/>
                  <a:gd name="T15" fmla="*/ 942 h 959"/>
                  <a:gd name="T16" fmla="*/ 116 w 651"/>
                  <a:gd name="T17" fmla="*/ 942 h 959"/>
                  <a:gd name="T18" fmla="*/ 116 w 651"/>
                  <a:gd name="T19" fmla="*/ 895 h 959"/>
                  <a:gd name="T20" fmla="*/ 139 w 651"/>
                  <a:gd name="T21" fmla="*/ 848 h 959"/>
                  <a:gd name="T22" fmla="*/ 94 w 651"/>
                  <a:gd name="T23" fmla="*/ 802 h 959"/>
                  <a:gd name="T24" fmla="*/ 94 w 651"/>
                  <a:gd name="T25" fmla="*/ 738 h 959"/>
                  <a:gd name="T26" fmla="*/ 116 w 651"/>
                  <a:gd name="T27" fmla="*/ 692 h 959"/>
                  <a:gd name="T28" fmla="*/ 163 w 651"/>
                  <a:gd name="T29" fmla="*/ 692 h 959"/>
                  <a:gd name="T30" fmla="*/ 163 w 651"/>
                  <a:gd name="T31" fmla="*/ 645 h 959"/>
                  <a:gd name="T32" fmla="*/ 273 w 651"/>
                  <a:gd name="T33" fmla="*/ 558 h 959"/>
                  <a:gd name="T34" fmla="*/ 296 w 651"/>
                  <a:gd name="T35" fmla="*/ 511 h 959"/>
                  <a:gd name="T36" fmla="*/ 273 w 651"/>
                  <a:gd name="T37" fmla="*/ 465 h 959"/>
                  <a:gd name="T38" fmla="*/ 227 w 651"/>
                  <a:gd name="T39" fmla="*/ 424 h 959"/>
                  <a:gd name="T40" fmla="*/ 181 w 651"/>
                  <a:gd name="T41" fmla="*/ 424 h 959"/>
                  <a:gd name="T42" fmla="*/ 181 w 651"/>
                  <a:gd name="T43" fmla="*/ 331 h 959"/>
                  <a:gd name="T44" fmla="*/ 139 w 651"/>
                  <a:gd name="T45" fmla="*/ 215 h 959"/>
                  <a:gd name="T46" fmla="*/ 0 w 651"/>
                  <a:gd name="T47" fmla="*/ 75 h 959"/>
                  <a:gd name="T48" fmla="*/ 41 w 651"/>
                  <a:gd name="T49" fmla="*/ 64 h 959"/>
                  <a:gd name="T50" fmla="*/ 163 w 651"/>
                  <a:gd name="T51" fmla="*/ 117 h 959"/>
                  <a:gd name="T52" fmla="*/ 227 w 651"/>
                  <a:gd name="T53" fmla="*/ 99 h 959"/>
                  <a:gd name="T54" fmla="*/ 320 w 651"/>
                  <a:gd name="T55" fmla="*/ 18 h 959"/>
                  <a:gd name="T56" fmla="*/ 401 w 651"/>
                  <a:gd name="T57" fmla="*/ 0 h 959"/>
                  <a:gd name="T58" fmla="*/ 390 w 651"/>
                  <a:gd name="T59" fmla="*/ 41 h 959"/>
                  <a:gd name="T60" fmla="*/ 430 w 651"/>
                  <a:gd name="T61" fmla="*/ 128 h 959"/>
                  <a:gd name="T62" fmla="*/ 430 w 651"/>
                  <a:gd name="T63" fmla="*/ 221 h 959"/>
                  <a:gd name="T64" fmla="*/ 453 w 651"/>
                  <a:gd name="T65" fmla="*/ 267 h 959"/>
                  <a:gd name="T66" fmla="*/ 500 w 651"/>
                  <a:gd name="T67" fmla="*/ 331 h 959"/>
                  <a:gd name="T68" fmla="*/ 500 w 651"/>
                  <a:gd name="T69" fmla="*/ 424 h 959"/>
                  <a:gd name="T70" fmla="*/ 546 w 651"/>
                  <a:gd name="T71" fmla="*/ 488 h 959"/>
                  <a:gd name="T72" fmla="*/ 546 w 651"/>
                  <a:gd name="T73" fmla="*/ 581 h 959"/>
                  <a:gd name="T74" fmla="*/ 605 w 651"/>
                  <a:gd name="T75" fmla="*/ 692 h 959"/>
                  <a:gd name="T76" fmla="*/ 651 w 651"/>
                  <a:gd name="T77" fmla="*/ 761 h 959"/>
                  <a:gd name="T78" fmla="*/ 605 w 651"/>
                  <a:gd name="T79" fmla="*/ 872 h 959"/>
                  <a:gd name="T80" fmla="*/ 523 w 651"/>
                  <a:gd name="T81" fmla="*/ 895 h 959"/>
                  <a:gd name="T82" fmla="*/ 546 w 651"/>
                  <a:gd name="T83" fmla="*/ 942 h 9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51"/>
                  <a:gd name="T127" fmla="*/ 0 h 959"/>
                  <a:gd name="T128" fmla="*/ 651 w 651"/>
                  <a:gd name="T129" fmla="*/ 959 h 9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51" h="959">
                    <a:moveTo>
                      <a:pt x="546" y="942"/>
                    </a:moveTo>
                    <a:lnTo>
                      <a:pt x="523" y="942"/>
                    </a:lnTo>
                    <a:lnTo>
                      <a:pt x="477" y="918"/>
                    </a:lnTo>
                    <a:lnTo>
                      <a:pt x="477" y="872"/>
                    </a:lnTo>
                    <a:lnTo>
                      <a:pt x="453" y="872"/>
                    </a:lnTo>
                    <a:lnTo>
                      <a:pt x="430" y="918"/>
                    </a:lnTo>
                    <a:lnTo>
                      <a:pt x="273" y="959"/>
                    </a:lnTo>
                    <a:lnTo>
                      <a:pt x="181" y="942"/>
                    </a:lnTo>
                    <a:lnTo>
                      <a:pt x="116" y="942"/>
                    </a:lnTo>
                    <a:lnTo>
                      <a:pt x="116" y="895"/>
                    </a:lnTo>
                    <a:lnTo>
                      <a:pt x="139" y="848"/>
                    </a:lnTo>
                    <a:lnTo>
                      <a:pt x="94" y="802"/>
                    </a:lnTo>
                    <a:lnTo>
                      <a:pt x="94" y="738"/>
                    </a:lnTo>
                    <a:lnTo>
                      <a:pt x="116" y="692"/>
                    </a:lnTo>
                    <a:lnTo>
                      <a:pt x="163" y="692"/>
                    </a:lnTo>
                    <a:lnTo>
                      <a:pt x="163" y="645"/>
                    </a:lnTo>
                    <a:lnTo>
                      <a:pt x="273" y="558"/>
                    </a:lnTo>
                    <a:lnTo>
                      <a:pt x="296" y="511"/>
                    </a:lnTo>
                    <a:lnTo>
                      <a:pt x="273" y="465"/>
                    </a:lnTo>
                    <a:lnTo>
                      <a:pt x="227" y="424"/>
                    </a:lnTo>
                    <a:lnTo>
                      <a:pt x="181" y="424"/>
                    </a:lnTo>
                    <a:lnTo>
                      <a:pt x="181" y="331"/>
                    </a:lnTo>
                    <a:lnTo>
                      <a:pt x="139" y="215"/>
                    </a:lnTo>
                    <a:lnTo>
                      <a:pt x="0" y="75"/>
                    </a:lnTo>
                    <a:lnTo>
                      <a:pt x="41" y="64"/>
                    </a:lnTo>
                    <a:lnTo>
                      <a:pt x="163" y="117"/>
                    </a:lnTo>
                    <a:lnTo>
                      <a:pt x="227" y="99"/>
                    </a:lnTo>
                    <a:lnTo>
                      <a:pt x="320" y="18"/>
                    </a:lnTo>
                    <a:lnTo>
                      <a:pt x="401" y="0"/>
                    </a:lnTo>
                    <a:lnTo>
                      <a:pt x="390" y="41"/>
                    </a:lnTo>
                    <a:lnTo>
                      <a:pt x="430" y="128"/>
                    </a:lnTo>
                    <a:lnTo>
                      <a:pt x="430" y="221"/>
                    </a:lnTo>
                    <a:lnTo>
                      <a:pt x="453" y="267"/>
                    </a:lnTo>
                    <a:lnTo>
                      <a:pt x="500" y="331"/>
                    </a:lnTo>
                    <a:lnTo>
                      <a:pt x="500" y="424"/>
                    </a:lnTo>
                    <a:lnTo>
                      <a:pt x="546" y="488"/>
                    </a:lnTo>
                    <a:lnTo>
                      <a:pt x="546" y="581"/>
                    </a:lnTo>
                    <a:lnTo>
                      <a:pt x="605" y="692"/>
                    </a:lnTo>
                    <a:lnTo>
                      <a:pt x="651" y="761"/>
                    </a:lnTo>
                    <a:lnTo>
                      <a:pt x="605" y="872"/>
                    </a:lnTo>
                    <a:lnTo>
                      <a:pt x="523" y="895"/>
                    </a:lnTo>
                    <a:lnTo>
                      <a:pt x="546" y="94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6" name="Freeform 899">
                <a:extLst>
                  <a:ext uri="{FF2B5EF4-FFF2-40B4-BE49-F238E27FC236}">
                    <a16:creationId xmlns:a16="http://schemas.microsoft.com/office/drawing/2014/main" id="{B7645BB5-2229-25BF-C0F1-D829B4F44242}"/>
                  </a:ext>
                </a:extLst>
              </p:cNvPr>
              <p:cNvSpPr>
                <a:spLocks/>
              </p:cNvSpPr>
              <p:nvPr/>
            </p:nvSpPr>
            <p:spPr bwMode="auto">
              <a:xfrm>
                <a:off x="2912662" y="3112145"/>
                <a:ext cx="162058" cy="329186"/>
              </a:xfrm>
              <a:custGeom>
                <a:avLst/>
                <a:gdLst>
                  <a:gd name="T0" fmla="*/ 576 w 576"/>
                  <a:gd name="T1" fmla="*/ 272 h 1219"/>
                  <a:gd name="T2" fmla="*/ 500 w 576"/>
                  <a:gd name="T3" fmla="*/ 336 h 1219"/>
                  <a:gd name="T4" fmla="*/ 478 w 576"/>
                  <a:gd name="T5" fmla="*/ 446 h 1219"/>
                  <a:gd name="T6" fmla="*/ 454 w 576"/>
                  <a:gd name="T7" fmla="*/ 516 h 1219"/>
                  <a:gd name="T8" fmla="*/ 390 w 576"/>
                  <a:gd name="T9" fmla="*/ 586 h 1219"/>
                  <a:gd name="T10" fmla="*/ 321 w 576"/>
                  <a:gd name="T11" fmla="*/ 609 h 1219"/>
                  <a:gd name="T12" fmla="*/ 274 w 576"/>
                  <a:gd name="T13" fmla="*/ 720 h 1219"/>
                  <a:gd name="T14" fmla="*/ 274 w 576"/>
                  <a:gd name="T15" fmla="*/ 766 h 1219"/>
                  <a:gd name="T16" fmla="*/ 343 w 576"/>
                  <a:gd name="T17" fmla="*/ 853 h 1219"/>
                  <a:gd name="T18" fmla="*/ 343 w 576"/>
                  <a:gd name="T19" fmla="*/ 877 h 1219"/>
                  <a:gd name="T20" fmla="*/ 297 w 576"/>
                  <a:gd name="T21" fmla="*/ 900 h 1219"/>
                  <a:gd name="T22" fmla="*/ 274 w 576"/>
                  <a:gd name="T23" fmla="*/ 877 h 1219"/>
                  <a:gd name="T24" fmla="*/ 251 w 576"/>
                  <a:gd name="T25" fmla="*/ 900 h 1219"/>
                  <a:gd name="T26" fmla="*/ 274 w 576"/>
                  <a:gd name="T27" fmla="*/ 922 h 1219"/>
                  <a:gd name="T28" fmla="*/ 274 w 576"/>
                  <a:gd name="T29" fmla="*/ 969 h 1219"/>
                  <a:gd name="T30" fmla="*/ 274 w 576"/>
                  <a:gd name="T31" fmla="*/ 992 h 1219"/>
                  <a:gd name="T32" fmla="*/ 274 w 576"/>
                  <a:gd name="T33" fmla="*/ 1079 h 1219"/>
                  <a:gd name="T34" fmla="*/ 227 w 576"/>
                  <a:gd name="T35" fmla="*/ 1126 h 1219"/>
                  <a:gd name="T36" fmla="*/ 157 w 576"/>
                  <a:gd name="T37" fmla="*/ 1149 h 1219"/>
                  <a:gd name="T38" fmla="*/ 140 w 576"/>
                  <a:gd name="T39" fmla="*/ 1219 h 1219"/>
                  <a:gd name="T40" fmla="*/ 94 w 576"/>
                  <a:gd name="T41" fmla="*/ 1219 h 1219"/>
                  <a:gd name="T42" fmla="*/ 70 w 576"/>
                  <a:gd name="T43" fmla="*/ 1149 h 1219"/>
                  <a:gd name="T44" fmla="*/ 47 w 576"/>
                  <a:gd name="T45" fmla="*/ 1079 h 1219"/>
                  <a:gd name="T46" fmla="*/ 7 w 576"/>
                  <a:gd name="T47" fmla="*/ 1044 h 1219"/>
                  <a:gd name="T48" fmla="*/ 0 w 576"/>
                  <a:gd name="T49" fmla="*/ 969 h 1219"/>
                  <a:gd name="T50" fmla="*/ 0 w 576"/>
                  <a:gd name="T51" fmla="*/ 900 h 1219"/>
                  <a:gd name="T52" fmla="*/ 0 w 576"/>
                  <a:gd name="T53" fmla="*/ 877 h 1219"/>
                  <a:gd name="T54" fmla="*/ 47 w 576"/>
                  <a:gd name="T55" fmla="*/ 807 h 1219"/>
                  <a:gd name="T56" fmla="*/ 70 w 576"/>
                  <a:gd name="T57" fmla="*/ 673 h 1219"/>
                  <a:gd name="T58" fmla="*/ 47 w 576"/>
                  <a:gd name="T59" fmla="*/ 540 h 1219"/>
                  <a:gd name="T60" fmla="*/ 70 w 576"/>
                  <a:gd name="T61" fmla="*/ 476 h 1219"/>
                  <a:gd name="T62" fmla="*/ 175 w 576"/>
                  <a:gd name="T63" fmla="*/ 366 h 1219"/>
                  <a:gd name="T64" fmla="*/ 187 w 576"/>
                  <a:gd name="T65" fmla="*/ 296 h 1219"/>
                  <a:gd name="T66" fmla="*/ 274 w 576"/>
                  <a:gd name="T67" fmla="*/ 139 h 1219"/>
                  <a:gd name="T68" fmla="*/ 303 w 576"/>
                  <a:gd name="T69" fmla="*/ 57 h 1219"/>
                  <a:gd name="T70" fmla="*/ 378 w 576"/>
                  <a:gd name="T71" fmla="*/ 35 h 1219"/>
                  <a:gd name="T72" fmla="*/ 413 w 576"/>
                  <a:gd name="T73" fmla="*/ 0 h 1219"/>
                  <a:gd name="T74" fmla="*/ 483 w 576"/>
                  <a:gd name="T75" fmla="*/ 0 h 1219"/>
                  <a:gd name="T76" fmla="*/ 518 w 576"/>
                  <a:gd name="T77" fmla="*/ 57 h 1219"/>
                  <a:gd name="T78" fmla="*/ 565 w 576"/>
                  <a:gd name="T79" fmla="*/ 157 h 1219"/>
                  <a:gd name="T80" fmla="*/ 565 w 576"/>
                  <a:gd name="T81" fmla="*/ 202 h 1219"/>
                  <a:gd name="T82" fmla="*/ 576 w 576"/>
                  <a:gd name="T83" fmla="*/ 272 h 1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6"/>
                  <a:gd name="T127" fmla="*/ 0 h 1219"/>
                  <a:gd name="T128" fmla="*/ 576 w 576"/>
                  <a:gd name="T129" fmla="*/ 1219 h 1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6" h="1219">
                    <a:moveTo>
                      <a:pt x="576" y="272"/>
                    </a:moveTo>
                    <a:lnTo>
                      <a:pt x="500" y="336"/>
                    </a:lnTo>
                    <a:lnTo>
                      <a:pt x="478" y="446"/>
                    </a:lnTo>
                    <a:lnTo>
                      <a:pt x="454" y="516"/>
                    </a:lnTo>
                    <a:lnTo>
                      <a:pt x="390" y="586"/>
                    </a:lnTo>
                    <a:lnTo>
                      <a:pt x="321" y="609"/>
                    </a:lnTo>
                    <a:lnTo>
                      <a:pt x="274" y="720"/>
                    </a:lnTo>
                    <a:lnTo>
                      <a:pt x="274" y="766"/>
                    </a:lnTo>
                    <a:lnTo>
                      <a:pt x="343" y="853"/>
                    </a:lnTo>
                    <a:lnTo>
                      <a:pt x="343" y="877"/>
                    </a:lnTo>
                    <a:lnTo>
                      <a:pt x="297" y="900"/>
                    </a:lnTo>
                    <a:lnTo>
                      <a:pt x="274" y="877"/>
                    </a:lnTo>
                    <a:lnTo>
                      <a:pt x="251" y="900"/>
                    </a:lnTo>
                    <a:lnTo>
                      <a:pt x="274" y="922"/>
                    </a:lnTo>
                    <a:lnTo>
                      <a:pt x="274" y="969"/>
                    </a:lnTo>
                    <a:lnTo>
                      <a:pt x="274" y="992"/>
                    </a:lnTo>
                    <a:lnTo>
                      <a:pt x="274" y="1079"/>
                    </a:lnTo>
                    <a:lnTo>
                      <a:pt x="227" y="1126"/>
                    </a:lnTo>
                    <a:lnTo>
                      <a:pt x="157" y="1149"/>
                    </a:lnTo>
                    <a:lnTo>
                      <a:pt x="140" y="1219"/>
                    </a:lnTo>
                    <a:lnTo>
                      <a:pt x="94" y="1219"/>
                    </a:lnTo>
                    <a:lnTo>
                      <a:pt x="70" y="1149"/>
                    </a:lnTo>
                    <a:lnTo>
                      <a:pt x="47" y="1079"/>
                    </a:lnTo>
                    <a:lnTo>
                      <a:pt x="7" y="1044"/>
                    </a:lnTo>
                    <a:lnTo>
                      <a:pt x="0" y="969"/>
                    </a:lnTo>
                    <a:lnTo>
                      <a:pt x="0" y="900"/>
                    </a:lnTo>
                    <a:lnTo>
                      <a:pt x="0" y="877"/>
                    </a:lnTo>
                    <a:lnTo>
                      <a:pt x="47" y="807"/>
                    </a:lnTo>
                    <a:lnTo>
                      <a:pt x="70" y="673"/>
                    </a:lnTo>
                    <a:lnTo>
                      <a:pt x="47" y="540"/>
                    </a:lnTo>
                    <a:lnTo>
                      <a:pt x="70" y="476"/>
                    </a:lnTo>
                    <a:lnTo>
                      <a:pt x="175" y="366"/>
                    </a:lnTo>
                    <a:lnTo>
                      <a:pt x="187" y="296"/>
                    </a:lnTo>
                    <a:lnTo>
                      <a:pt x="274" y="139"/>
                    </a:lnTo>
                    <a:lnTo>
                      <a:pt x="303" y="57"/>
                    </a:lnTo>
                    <a:lnTo>
                      <a:pt x="378" y="35"/>
                    </a:lnTo>
                    <a:lnTo>
                      <a:pt x="413" y="0"/>
                    </a:lnTo>
                    <a:lnTo>
                      <a:pt x="483" y="0"/>
                    </a:lnTo>
                    <a:lnTo>
                      <a:pt x="518" y="57"/>
                    </a:lnTo>
                    <a:lnTo>
                      <a:pt x="565" y="157"/>
                    </a:lnTo>
                    <a:lnTo>
                      <a:pt x="565" y="202"/>
                    </a:lnTo>
                    <a:lnTo>
                      <a:pt x="576" y="27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7" name="Freeform 900">
                <a:extLst>
                  <a:ext uri="{FF2B5EF4-FFF2-40B4-BE49-F238E27FC236}">
                    <a16:creationId xmlns:a16="http://schemas.microsoft.com/office/drawing/2014/main" id="{0D186EEB-083E-333A-70F4-7BE2F32F99D7}"/>
                  </a:ext>
                </a:extLst>
              </p:cNvPr>
              <p:cNvSpPr>
                <a:spLocks/>
              </p:cNvSpPr>
              <p:nvPr/>
            </p:nvSpPr>
            <p:spPr bwMode="auto">
              <a:xfrm>
                <a:off x="2829019" y="3042229"/>
                <a:ext cx="326731" cy="343751"/>
              </a:xfrm>
              <a:custGeom>
                <a:avLst/>
                <a:gdLst>
                  <a:gd name="T0" fmla="*/ 1012 w 1151"/>
                  <a:gd name="T1" fmla="*/ 0 h 1267"/>
                  <a:gd name="T2" fmla="*/ 947 w 1151"/>
                  <a:gd name="T3" fmla="*/ 0 h 1267"/>
                  <a:gd name="T4" fmla="*/ 878 w 1151"/>
                  <a:gd name="T5" fmla="*/ 24 h 1267"/>
                  <a:gd name="T6" fmla="*/ 768 w 1151"/>
                  <a:gd name="T7" fmla="*/ 47 h 1267"/>
                  <a:gd name="T8" fmla="*/ 680 w 1151"/>
                  <a:gd name="T9" fmla="*/ 117 h 1267"/>
                  <a:gd name="T10" fmla="*/ 517 w 1151"/>
                  <a:gd name="T11" fmla="*/ 251 h 1267"/>
                  <a:gd name="T12" fmla="*/ 494 w 1151"/>
                  <a:gd name="T13" fmla="*/ 296 h 1267"/>
                  <a:gd name="T14" fmla="*/ 477 w 1151"/>
                  <a:gd name="T15" fmla="*/ 366 h 1267"/>
                  <a:gd name="T16" fmla="*/ 384 w 1151"/>
                  <a:gd name="T17" fmla="*/ 430 h 1267"/>
                  <a:gd name="T18" fmla="*/ 290 w 1151"/>
                  <a:gd name="T19" fmla="*/ 610 h 1267"/>
                  <a:gd name="T20" fmla="*/ 203 w 1151"/>
                  <a:gd name="T21" fmla="*/ 744 h 1267"/>
                  <a:gd name="T22" fmla="*/ 244 w 1151"/>
                  <a:gd name="T23" fmla="*/ 767 h 1267"/>
                  <a:gd name="T24" fmla="*/ 157 w 1151"/>
                  <a:gd name="T25" fmla="*/ 814 h 1267"/>
                  <a:gd name="T26" fmla="*/ 0 w 1151"/>
                  <a:gd name="T27" fmla="*/ 924 h 1267"/>
                  <a:gd name="T28" fmla="*/ 63 w 1151"/>
                  <a:gd name="T29" fmla="*/ 971 h 1267"/>
                  <a:gd name="T30" fmla="*/ 63 w 1151"/>
                  <a:gd name="T31" fmla="*/ 1017 h 1267"/>
                  <a:gd name="T32" fmla="*/ 23 w 1151"/>
                  <a:gd name="T33" fmla="*/ 1058 h 1267"/>
                  <a:gd name="T34" fmla="*/ 23 w 1151"/>
                  <a:gd name="T35" fmla="*/ 1128 h 1267"/>
                  <a:gd name="T36" fmla="*/ 23 w 1151"/>
                  <a:gd name="T37" fmla="*/ 1197 h 1267"/>
                  <a:gd name="T38" fmla="*/ 46 w 1151"/>
                  <a:gd name="T39" fmla="*/ 1267 h 1267"/>
                  <a:gd name="T40" fmla="*/ 227 w 1151"/>
                  <a:gd name="T41" fmla="*/ 1197 h 1267"/>
                  <a:gd name="T42" fmla="*/ 337 w 1151"/>
                  <a:gd name="T43" fmla="*/ 1058 h 1267"/>
                  <a:gd name="T44" fmla="*/ 360 w 1151"/>
                  <a:gd name="T45" fmla="*/ 884 h 1267"/>
                  <a:gd name="T46" fmla="*/ 384 w 1151"/>
                  <a:gd name="T47" fmla="*/ 697 h 1267"/>
                  <a:gd name="T48" fmla="*/ 477 w 1151"/>
                  <a:gd name="T49" fmla="*/ 610 h 1267"/>
                  <a:gd name="T50" fmla="*/ 517 w 1151"/>
                  <a:gd name="T51" fmla="*/ 477 h 1267"/>
                  <a:gd name="T52" fmla="*/ 656 w 1151"/>
                  <a:gd name="T53" fmla="*/ 296 h 1267"/>
                  <a:gd name="T54" fmla="*/ 680 w 1151"/>
                  <a:gd name="T55" fmla="*/ 163 h 1267"/>
                  <a:gd name="T56" fmla="*/ 831 w 1151"/>
                  <a:gd name="T57" fmla="*/ 221 h 1267"/>
                  <a:gd name="T58" fmla="*/ 965 w 1151"/>
                  <a:gd name="T59" fmla="*/ 140 h 1267"/>
                  <a:gd name="T60" fmla="*/ 1087 w 1151"/>
                  <a:gd name="T61" fmla="*/ 94 h 1267"/>
                  <a:gd name="T62" fmla="*/ 1151 w 1151"/>
                  <a:gd name="T63" fmla="*/ 47 h 1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51"/>
                  <a:gd name="T97" fmla="*/ 0 h 1267"/>
                  <a:gd name="T98" fmla="*/ 1151 w 1151"/>
                  <a:gd name="T99" fmla="*/ 1267 h 12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51" h="1267">
                    <a:moveTo>
                      <a:pt x="1127" y="0"/>
                    </a:moveTo>
                    <a:lnTo>
                      <a:pt x="1012" y="0"/>
                    </a:lnTo>
                    <a:lnTo>
                      <a:pt x="970" y="47"/>
                    </a:lnTo>
                    <a:lnTo>
                      <a:pt x="947" y="0"/>
                    </a:lnTo>
                    <a:lnTo>
                      <a:pt x="878" y="0"/>
                    </a:lnTo>
                    <a:lnTo>
                      <a:pt x="878" y="24"/>
                    </a:lnTo>
                    <a:lnTo>
                      <a:pt x="837" y="24"/>
                    </a:lnTo>
                    <a:lnTo>
                      <a:pt x="768" y="47"/>
                    </a:lnTo>
                    <a:lnTo>
                      <a:pt x="761" y="117"/>
                    </a:lnTo>
                    <a:lnTo>
                      <a:pt x="680" y="117"/>
                    </a:lnTo>
                    <a:lnTo>
                      <a:pt x="611" y="140"/>
                    </a:lnTo>
                    <a:lnTo>
                      <a:pt x="517" y="251"/>
                    </a:lnTo>
                    <a:lnTo>
                      <a:pt x="564" y="274"/>
                    </a:lnTo>
                    <a:lnTo>
                      <a:pt x="494" y="296"/>
                    </a:lnTo>
                    <a:lnTo>
                      <a:pt x="494" y="338"/>
                    </a:lnTo>
                    <a:lnTo>
                      <a:pt x="477" y="366"/>
                    </a:lnTo>
                    <a:lnTo>
                      <a:pt x="430" y="338"/>
                    </a:lnTo>
                    <a:lnTo>
                      <a:pt x="384" y="430"/>
                    </a:lnTo>
                    <a:lnTo>
                      <a:pt x="384" y="477"/>
                    </a:lnTo>
                    <a:lnTo>
                      <a:pt x="290" y="610"/>
                    </a:lnTo>
                    <a:lnTo>
                      <a:pt x="203" y="727"/>
                    </a:lnTo>
                    <a:lnTo>
                      <a:pt x="203" y="744"/>
                    </a:lnTo>
                    <a:lnTo>
                      <a:pt x="267" y="744"/>
                    </a:lnTo>
                    <a:lnTo>
                      <a:pt x="244" y="767"/>
                    </a:lnTo>
                    <a:lnTo>
                      <a:pt x="180" y="767"/>
                    </a:lnTo>
                    <a:lnTo>
                      <a:pt x="157" y="814"/>
                    </a:lnTo>
                    <a:lnTo>
                      <a:pt x="46" y="884"/>
                    </a:lnTo>
                    <a:lnTo>
                      <a:pt x="0" y="924"/>
                    </a:lnTo>
                    <a:lnTo>
                      <a:pt x="0" y="994"/>
                    </a:lnTo>
                    <a:lnTo>
                      <a:pt x="63" y="971"/>
                    </a:lnTo>
                    <a:lnTo>
                      <a:pt x="93" y="971"/>
                    </a:lnTo>
                    <a:lnTo>
                      <a:pt x="63" y="1017"/>
                    </a:lnTo>
                    <a:lnTo>
                      <a:pt x="23" y="1017"/>
                    </a:lnTo>
                    <a:lnTo>
                      <a:pt x="23" y="1058"/>
                    </a:lnTo>
                    <a:lnTo>
                      <a:pt x="6" y="1104"/>
                    </a:lnTo>
                    <a:lnTo>
                      <a:pt x="23" y="1128"/>
                    </a:lnTo>
                    <a:lnTo>
                      <a:pt x="6" y="1145"/>
                    </a:lnTo>
                    <a:lnTo>
                      <a:pt x="23" y="1197"/>
                    </a:lnTo>
                    <a:lnTo>
                      <a:pt x="0" y="1220"/>
                    </a:lnTo>
                    <a:lnTo>
                      <a:pt x="46" y="1267"/>
                    </a:lnTo>
                    <a:lnTo>
                      <a:pt x="157" y="1243"/>
                    </a:lnTo>
                    <a:lnTo>
                      <a:pt x="227" y="1197"/>
                    </a:lnTo>
                    <a:lnTo>
                      <a:pt x="290" y="1151"/>
                    </a:lnTo>
                    <a:lnTo>
                      <a:pt x="337" y="1058"/>
                    </a:lnTo>
                    <a:lnTo>
                      <a:pt x="360" y="924"/>
                    </a:lnTo>
                    <a:lnTo>
                      <a:pt x="360" y="884"/>
                    </a:lnTo>
                    <a:lnTo>
                      <a:pt x="337" y="791"/>
                    </a:lnTo>
                    <a:lnTo>
                      <a:pt x="384" y="697"/>
                    </a:lnTo>
                    <a:lnTo>
                      <a:pt x="430" y="657"/>
                    </a:lnTo>
                    <a:lnTo>
                      <a:pt x="477" y="610"/>
                    </a:lnTo>
                    <a:lnTo>
                      <a:pt x="477" y="564"/>
                    </a:lnTo>
                    <a:lnTo>
                      <a:pt x="517" y="477"/>
                    </a:lnTo>
                    <a:lnTo>
                      <a:pt x="587" y="320"/>
                    </a:lnTo>
                    <a:lnTo>
                      <a:pt x="656" y="296"/>
                    </a:lnTo>
                    <a:lnTo>
                      <a:pt x="778" y="256"/>
                    </a:lnTo>
                    <a:lnTo>
                      <a:pt x="680" y="163"/>
                    </a:lnTo>
                    <a:lnTo>
                      <a:pt x="715" y="157"/>
                    </a:lnTo>
                    <a:lnTo>
                      <a:pt x="831" y="221"/>
                    </a:lnTo>
                    <a:lnTo>
                      <a:pt x="883" y="216"/>
                    </a:lnTo>
                    <a:lnTo>
                      <a:pt x="965" y="140"/>
                    </a:lnTo>
                    <a:lnTo>
                      <a:pt x="994" y="117"/>
                    </a:lnTo>
                    <a:lnTo>
                      <a:pt x="1087" y="94"/>
                    </a:lnTo>
                    <a:lnTo>
                      <a:pt x="1087" y="70"/>
                    </a:lnTo>
                    <a:lnTo>
                      <a:pt x="1151" y="47"/>
                    </a:lnTo>
                    <a:lnTo>
                      <a:pt x="112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8" name="Freeform 901">
                <a:extLst>
                  <a:ext uri="{FF2B5EF4-FFF2-40B4-BE49-F238E27FC236}">
                    <a16:creationId xmlns:a16="http://schemas.microsoft.com/office/drawing/2014/main" id="{81702838-4F74-1736-B07C-7578CF3FC3CD}"/>
                  </a:ext>
                </a:extLst>
              </p:cNvPr>
              <p:cNvSpPr>
                <a:spLocks/>
              </p:cNvSpPr>
              <p:nvPr/>
            </p:nvSpPr>
            <p:spPr bwMode="auto">
              <a:xfrm>
                <a:off x="2996305" y="3385981"/>
                <a:ext cx="18297" cy="23305"/>
              </a:xfrm>
              <a:custGeom>
                <a:avLst/>
                <a:gdLst>
                  <a:gd name="T0" fmla="*/ 46 w 69"/>
                  <a:gd name="T1" fmla="*/ 0 h 87"/>
                  <a:gd name="T2" fmla="*/ 0 w 69"/>
                  <a:gd name="T3" fmla="*/ 18 h 87"/>
                  <a:gd name="T4" fmla="*/ 24 w 69"/>
                  <a:gd name="T5" fmla="*/ 87 h 87"/>
                  <a:gd name="T6" fmla="*/ 46 w 69"/>
                  <a:gd name="T7" fmla="*/ 63 h 87"/>
                  <a:gd name="T8" fmla="*/ 69 w 69"/>
                  <a:gd name="T9" fmla="*/ 40 h 87"/>
                  <a:gd name="T10" fmla="*/ 46 w 69"/>
                  <a:gd name="T11" fmla="*/ 0 h 87"/>
                  <a:gd name="T12" fmla="*/ 0 60000 65536"/>
                  <a:gd name="T13" fmla="*/ 0 60000 65536"/>
                  <a:gd name="T14" fmla="*/ 0 60000 65536"/>
                  <a:gd name="T15" fmla="*/ 0 60000 65536"/>
                  <a:gd name="T16" fmla="*/ 0 60000 65536"/>
                  <a:gd name="T17" fmla="*/ 0 60000 65536"/>
                  <a:gd name="T18" fmla="*/ 0 w 69"/>
                  <a:gd name="T19" fmla="*/ 0 h 87"/>
                  <a:gd name="T20" fmla="*/ 69 w 69"/>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69" h="87">
                    <a:moveTo>
                      <a:pt x="46" y="0"/>
                    </a:moveTo>
                    <a:lnTo>
                      <a:pt x="0" y="18"/>
                    </a:lnTo>
                    <a:lnTo>
                      <a:pt x="24" y="87"/>
                    </a:lnTo>
                    <a:lnTo>
                      <a:pt x="46" y="63"/>
                    </a:lnTo>
                    <a:lnTo>
                      <a:pt x="69" y="40"/>
                    </a:lnTo>
                    <a:lnTo>
                      <a:pt x="4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99" name="Freeform 902">
                <a:extLst>
                  <a:ext uri="{FF2B5EF4-FFF2-40B4-BE49-F238E27FC236}">
                    <a16:creationId xmlns:a16="http://schemas.microsoft.com/office/drawing/2014/main" id="{C54D5B64-F963-3866-F952-1C369C5058AA}"/>
                  </a:ext>
                </a:extLst>
              </p:cNvPr>
              <p:cNvSpPr>
                <a:spLocks/>
              </p:cNvSpPr>
              <p:nvPr/>
            </p:nvSpPr>
            <p:spPr bwMode="auto">
              <a:xfrm>
                <a:off x="2904821" y="3447157"/>
                <a:ext cx="20911" cy="17479"/>
              </a:xfrm>
              <a:custGeom>
                <a:avLst/>
                <a:gdLst>
                  <a:gd name="T0" fmla="*/ 47 w 70"/>
                  <a:gd name="T1" fmla="*/ 0 h 63"/>
                  <a:gd name="T2" fmla="*/ 0 w 70"/>
                  <a:gd name="T3" fmla="*/ 40 h 63"/>
                  <a:gd name="T4" fmla="*/ 23 w 70"/>
                  <a:gd name="T5" fmla="*/ 63 h 63"/>
                  <a:gd name="T6" fmla="*/ 70 w 70"/>
                  <a:gd name="T7" fmla="*/ 40 h 63"/>
                  <a:gd name="T8" fmla="*/ 47 w 70"/>
                  <a:gd name="T9" fmla="*/ 0 h 63"/>
                  <a:gd name="T10" fmla="*/ 0 60000 65536"/>
                  <a:gd name="T11" fmla="*/ 0 60000 65536"/>
                  <a:gd name="T12" fmla="*/ 0 60000 65536"/>
                  <a:gd name="T13" fmla="*/ 0 60000 65536"/>
                  <a:gd name="T14" fmla="*/ 0 60000 65536"/>
                  <a:gd name="T15" fmla="*/ 0 w 70"/>
                  <a:gd name="T16" fmla="*/ 0 h 63"/>
                  <a:gd name="T17" fmla="*/ 70 w 70"/>
                  <a:gd name="T18" fmla="*/ 63 h 63"/>
                </a:gdLst>
                <a:ahLst/>
                <a:cxnLst>
                  <a:cxn ang="T10">
                    <a:pos x="T0" y="T1"/>
                  </a:cxn>
                  <a:cxn ang="T11">
                    <a:pos x="T2" y="T3"/>
                  </a:cxn>
                  <a:cxn ang="T12">
                    <a:pos x="T4" y="T5"/>
                  </a:cxn>
                  <a:cxn ang="T13">
                    <a:pos x="T6" y="T7"/>
                  </a:cxn>
                  <a:cxn ang="T14">
                    <a:pos x="T8" y="T9"/>
                  </a:cxn>
                </a:cxnLst>
                <a:rect l="T15" t="T16" r="T17" b="T18"/>
                <a:pathLst>
                  <a:path w="70" h="63">
                    <a:moveTo>
                      <a:pt x="47" y="0"/>
                    </a:moveTo>
                    <a:lnTo>
                      <a:pt x="0" y="40"/>
                    </a:lnTo>
                    <a:lnTo>
                      <a:pt x="23" y="63"/>
                    </a:lnTo>
                    <a:lnTo>
                      <a:pt x="70" y="40"/>
                    </a:lnTo>
                    <a:lnTo>
                      <a:pt x="4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0" name="Freeform 903">
                <a:extLst>
                  <a:ext uri="{FF2B5EF4-FFF2-40B4-BE49-F238E27FC236}">
                    <a16:creationId xmlns:a16="http://schemas.microsoft.com/office/drawing/2014/main" id="{C2A8FDF0-B99C-29CC-E849-9381D1381C40}"/>
                  </a:ext>
                </a:extLst>
              </p:cNvPr>
              <p:cNvSpPr>
                <a:spLocks/>
              </p:cNvSpPr>
              <p:nvPr/>
            </p:nvSpPr>
            <p:spPr bwMode="auto">
              <a:xfrm>
                <a:off x="3079948" y="3677296"/>
                <a:ext cx="96712" cy="58263"/>
              </a:xfrm>
              <a:custGeom>
                <a:avLst/>
                <a:gdLst>
                  <a:gd name="T0" fmla="*/ 337 w 337"/>
                  <a:gd name="T1" fmla="*/ 24 h 216"/>
                  <a:gd name="T2" fmla="*/ 314 w 337"/>
                  <a:gd name="T3" fmla="*/ 64 h 216"/>
                  <a:gd name="T4" fmla="*/ 268 w 337"/>
                  <a:gd name="T5" fmla="*/ 111 h 216"/>
                  <a:gd name="T6" fmla="*/ 314 w 337"/>
                  <a:gd name="T7" fmla="*/ 157 h 216"/>
                  <a:gd name="T8" fmla="*/ 268 w 337"/>
                  <a:gd name="T9" fmla="*/ 204 h 216"/>
                  <a:gd name="T10" fmla="*/ 221 w 337"/>
                  <a:gd name="T11" fmla="*/ 204 h 216"/>
                  <a:gd name="T12" fmla="*/ 111 w 337"/>
                  <a:gd name="T13" fmla="*/ 204 h 216"/>
                  <a:gd name="T14" fmla="*/ 42 w 337"/>
                  <a:gd name="T15" fmla="*/ 216 h 216"/>
                  <a:gd name="T16" fmla="*/ 18 w 337"/>
                  <a:gd name="T17" fmla="*/ 181 h 216"/>
                  <a:gd name="T18" fmla="*/ 35 w 337"/>
                  <a:gd name="T19" fmla="*/ 157 h 216"/>
                  <a:gd name="T20" fmla="*/ 0 w 337"/>
                  <a:gd name="T21" fmla="*/ 99 h 216"/>
                  <a:gd name="T22" fmla="*/ 18 w 337"/>
                  <a:gd name="T23" fmla="*/ 87 h 216"/>
                  <a:gd name="T24" fmla="*/ 24 w 337"/>
                  <a:gd name="T25" fmla="*/ 35 h 216"/>
                  <a:gd name="T26" fmla="*/ 42 w 337"/>
                  <a:gd name="T27" fmla="*/ 24 h 216"/>
                  <a:gd name="T28" fmla="*/ 129 w 337"/>
                  <a:gd name="T29" fmla="*/ 64 h 216"/>
                  <a:gd name="T30" fmla="*/ 221 w 337"/>
                  <a:gd name="T31" fmla="*/ 0 h 216"/>
                  <a:gd name="T32" fmla="*/ 268 w 337"/>
                  <a:gd name="T33" fmla="*/ 47 h 216"/>
                  <a:gd name="T34" fmla="*/ 337 w 337"/>
                  <a:gd name="T35" fmla="*/ 24 h 2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7"/>
                  <a:gd name="T55" fmla="*/ 0 h 216"/>
                  <a:gd name="T56" fmla="*/ 337 w 337"/>
                  <a:gd name="T57" fmla="*/ 216 h 2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7" h="216">
                    <a:moveTo>
                      <a:pt x="337" y="24"/>
                    </a:moveTo>
                    <a:lnTo>
                      <a:pt x="314" y="64"/>
                    </a:lnTo>
                    <a:lnTo>
                      <a:pt x="268" y="111"/>
                    </a:lnTo>
                    <a:lnTo>
                      <a:pt x="314" y="157"/>
                    </a:lnTo>
                    <a:lnTo>
                      <a:pt x="268" y="204"/>
                    </a:lnTo>
                    <a:lnTo>
                      <a:pt x="221" y="204"/>
                    </a:lnTo>
                    <a:lnTo>
                      <a:pt x="111" y="204"/>
                    </a:lnTo>
                    <a:lnTo>
                      <a:pt x="42" y="216"/>
                    </a:lnTo>
                    <a:lnTo>
                      <a:pt x="18" y="181"/>
                    </a:lnTo>
                    <a:lnTo>
                      <a:pt x="35" y="157"/>
                    </a:lnTo>
                    <a:lnTo>
                      <a:pt x="0" y="99"/>
                    </a:lnTo>
                    <a:lnTo>
                      <a:pt x="18" y="87"/>
                    </a:lnTo>
                    <a:lnTo>
                      <a:pt x="24" y="35"/>
                    </a:lnTo>
                    <a:lnTo>
                      <a:pt x="42" y="24"/>
                    </a:lnTo>
                    <a:lnTo>
                      <a:pt x="129" y="64"/>
                    </a:lnTo>
                    <a:lnTo>
                      <a:pt x="221" y="0"/>
                    </a:lnTo>
                    <a:lnTo>
                      <a:pt x="268" y="47"/>
                    </a:lnTo>
                    <a:lnTo>
                      <a:pt x="337" y="2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1" name="Freeform 904">
                <a:extLst>
                  <a:ext uri="{FF2B5EF4-FFF2-40B4-BE49-F238E27FC236}">
                    <a16:creationId xmlns:a16="http://schemas.microsoft.com/office/drawing/2014/main" id="{09499F48-5003-EB45-A328-3D7B38B8C8C0}"/>
                  </a:ext>
                </a:extLst>
              </p:cNvPr>
              <p:cNvSpPr>
                <a:spLocks/>
              </p:cNvSpPr>
              <p:nvPr/>
            </p:nvSpPr>
            <p:spPr bwMode="auto">
              <a:xfrm>
                <a:off x="3137453" y="3723906"/>
                <a:ext cx="41822" cy="37871"/>
              </a:xfrm>
              <a:custGeom>
                <a:avLst/>
                <a:gdLst>
                  <a:gd name="T0" fmla="*/ 110 w 139"/>
                  <a:gd name="T1" fmla="*/ 0 h 145"/>
                  <a:gd name="T2" fmla="*/ 35 w 139"/>
                  <a:gd name="T3" fmla="*/ 64 h 145"/>
                  <a:gd name="T4" fmla="*/ 0 w 139"/>
                  <a:gd name="T5" fmla="*/ 104 h 145"/>
                  <a:gd name="T6" fmla="*/ 52 w 139"/>
                  <a:gd name="T7" fmla="*/ 145 h 145"/>
                  <a:gd name="T8" fmla="*/ 93 w 139"/>
                  <a:gd name="T9" fmla="*/ 104 h 145"/>
                  <a:gd name="T10" fmla="*/ 139 w 139"/>
                  <a:gd name="T11" fmla="*/ 64 h 145"/>
                  <a:gd name="T12" fmla="*/ 127 w 139"/>
                  <a:gd name="T13" fmla="*/ 5 h 145"/>
                  <a:gd name="T14" fmla="*/ 110 w 139"/>
                  <a:gd name="T15" fmla="*/ 0 h 145"/>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45"/>
                  <a:gd name="T26" fmla="*/ 139 w 139"/>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45">
                    <a:moveTo>
                      <a:pt x="110" y="0"/>
                    </a:moveTo>
                    <a:lnTo>
                      <a:pt x="35" y="64"/>
                    </a:lnTo>
                    <a:lnTo>
                      <a:pt x="0" y="104"/>
                    </a:lnTo>
                    <a:lnTo>
                      <a:pt x="52" y="145"/>
                    </a:lnTo>
                    <a:lnTo>
                      <a:pt x="93" y="104"/>
                    </a:lnTo>
                    <a:lnTo>
                      <a:pt x="139" y="64"/>
                    </a:lnTo>
                    <a:lnTo>
                      <a:pt x="127" y="5"/>
                    </a:lnTo>
                    <a:lnTo>
                      <a:pt x="11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2" name="Freeform 905">
                <a:extLst>
                  <a:ext uri="{FF2B5EF4-FFF2-40B4-BE49-F238E27FC236}">
                    <a16:creationId xmlns:a16="http://schemas.microsoft.com/office/drawing/2014/main" id="{2FA73E91-A8A6-715E-9738-19FBD9C84C1F}"/>
                  </a:ext>
                </a:extLst>
              </p:cNvPr>
              <p:cNvSpPr>
                <a:spLocks/>
              </p:cNvSpPr>
              <p:nvPr/>
            </p:nvSpPr>
            <p:spPr bwMode="auto">
              <a:xfrm>
                <a:off x="3059038" y="3732646"/>
                <a:ext cx="88871" cy="96134"/>
              </a:xfrm>
              <a:custGeom>
                <a:avLst/>
                <a:gdLst>
                  <a:gd name="T0" fmla="*/ 274 w 314"/>
                  <a:gd name="T1" fmla="*/ 69 h 360"/>
                  <a:gd name="T2" fmla="*/ 245 w 314"/>
                  <a:gd name="T3" fmla="*/ 69 h 360"/>
                  <a:gd name="T4" fmla="*/ 199 w 314"/>
                  <a:gd name="T5" fmla="*/ 92 h 360"/>
                  <a:gd name="T6" fmla="*/ 157 w 314"/>
                  <a:gd name="T7" fmla="*/ 69 h 360"/>
                  <a:gd name="T8" fmla="*/ 157 w 314"/>
                  <a:gd name="T9" fmla="*/ 116 h 360"/>
                  <a:gd name="T10" fmla="*/ 112 w 314"/>
                  <a:gd name="T11" fmla="*/ 92 h 360"/>
                  <a:gd name="T12" fmla="*/ 77 w 314"/>
                  <a:gd name="T13" fmla="*/ 87 h 360"/>
                  <a:gd name="T14" fmla="*/ 157 w 314"/>
                  <a:gd name="T15" fmla="*/ 156 h 360"/>
                  <a:gd name="T16" fmla="*/ 88 w 314"/>
                  <a:gd name="T17" fmla="*/ 134 h 360"/>
                  <a:gd name="T18" fmla="*/ 88 w 314"/>
                  <a:gd name="T19" fmla="*/ 179 h 360"/>
                  <a:gd name="T20" fmla="*/ 134 w 314"/>
                  <a:gd name="T21" fmla="*/ 226 h 360"/>
                  <a:gd name="T22" fmla="*/ 157 w 314"/>
                  <a:gd name="T23" fmla="*/ 273 h 360"/>
                  <a:gd name="T24" fmla="*/ 122 w 314"/>
                  <a:gd name="T25" fmla="*/ 256 h 360"/>
                  <a:gd name="T26" fmla="*/ 181 w 314"/>
                  <a:gd name="T27" fmla="*/ 319 h 360"/>
                  <a:gd name="T28" fmla="*/ 134 w 314"/>
                  <a:gd name="T29" fmla="*/ 291 h 360"/>
                  <a:gd name="T30" fmla="*/ 100 w 314"/>
                  <a:gd name="T31" fmla="*/ 279 h 360"/>
                  <a:gd name="T32" fmla="*/ 152 w 314"/>
                  <a:gd name="T33" fmla="*/ 331 h 360"/>
                  <a:gd name="T34" fmla="*/ 157 w 314"/>
                  <a:gd name="T35" fmla="*/ 360 h 360"/>
                  <a:gd name="T36" fmla="*/ 88 w 314"/>
                  <a:gd name="T37" fmla="*/ 354 h 360"/>
                  <a:gd name="T38" fmla="*/ 42 w 314"/>
                  <a:gd name="T39" fmla="*/ 336 h 360"/>
                  <a:gd name="T40" fmla="*/ 24 w 314"/>
                  <a:gd name="T41" fmla="*/ 249 h 360"/>
                  <a:gd name="T42" fmla="*/ 12 w 314"/>
                  <a:gd name="T43" fmla="*/ 209 h 360"/>
                  <a:gd name="T44" fmla="*/ 100 w 314"/>
                  <a:gd name="T45" fmla="*/ 267 h 360"/>
                  <a:gd name="T46" fmla="*/ 42 w 314"/>
                  <a:gd name="T47" fmla="*/ 191 h 360"/>
                  <a:gd name="T48" fmla="*/ 12 w 314"/>
                  <a:gd name="T49" fmla="*/ 156 h 360"/>
                  <a:gd name="T50" fmla="*/ 0 w 314"/>
                  <a:gd name="T51" fmla="*/ 87 h 360"/>
                  <a:gd name="T52" fmla="*/ 42 w 314"/>
                  <a:gd name="T53" fmla="*/ 69 h 360"/>
                  <a:gd name="T54" fmla="*/ 88 w 314"/>
                  <a:gd name="T55" fmla="*/ 22 h 360"/>
                  <a:gd name="T56" fmla="*/ 157 w 314"/>
                  <a:gd name="T57" fmla="*/ 0 h 360"/>
                  <a:gd name="T58" fmla="*/ 274 w 314"/>
                  <a:gd name="T59" fmla="*/ 0 h 360"/>
                  <a:gd name="T60" fmla="*/ 314 w 314"/>
                  <a:gd name="T61" fmla="*/ 0 h 360"/>
                  <a:gd name="T62" fmla="*/ 314 w 314"/>
                  <a:gd name="T63" fmla="*/ 22 h 360"/>
                  <a:gd name="T64" fmla="*/ 274 w 314"/>
                  <a:gd name="T65" fmla="*/ 69 h 3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4"/>
                  <a:gd name="T100" fmla="*/ 0 h 360"/>
                  <a:gd name="T101" fmla="*/ 314 w 314"/>
                  <a:gd name="T102" fmla="*/ 360 h 3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4" h="360">
                    <a:moveTo>
                      <a:pt x="274" y="69"/>
                    </a:moveTo>
                    <a:lnTo>
                      <a:pt x="245" y="69"/>
                    </a:lnTo>
                    <a:lnTo>
                      <a:pt x="199" y="92"/>
                    </a:lnTo>
                    <a:lnTo>
                      <a:pt x="157" y="69"/>
                    </a:lnTo>
                    <a:lnTo>
                      <a:pt x="157" y="116"/>
                    </a:lnTo>
                    <a:lnTo>
                      <a:pt x="112" y="92"/>
                    </a:lnTo>
                    <a:lnTo>
                      <a:pt x="77" y="87"/>
                    </a:lnTo>
                    <a:lnTo>
                      <a:pt x="157" y="156"/>
                    </a:lnTo>
                    <a:lnTo>
                      <a:pt x="88" y="134"/>
                    </a:lnTo>
                    <a:lnTo>
                      <a:pt x="88" y="179"/>
                    </a:lnTo>
                    <a:lnTo>
                      <a:pt x="134" y="226"/>
                    </a:lnTo>
                    <a:lnTo>
                      <a:pt x="157" y="273"/>
                    </a:lnTo>
                    <a:lnTo>
                      <a:pt x="122" y="256"/>
                    </a:lnTo>
                    <a:lnTo>
                      <a:pt x="181" y="319"/>
                    </a:lnTo>
                    <a:lnTo>
                      <a:pt x="134" y="291"/>
                    </a:lnTo>
                    <a:lnTo>
                      <a:pt x="100" y="279"/>
                    </a:lnTo>
                    <a:lnTo>
                      <a:pt x="152" y="331"/>
                    </a:lnTo>
                    <a:lnTo>
                      <a:pt x="157" y="360"/>
                    </a:lnTo>
                    <a:lnTo>
                      <a:pt x="88" y="354"/>
                    </a:lnTo>
                    <a:lnTo>
                      <a:pt x="42" y="336"/>
                    </a:lnTo>
                    <a:lnTo>
                      <a:pt x="24" y="249"/>
                    </a:lnTo>
                    <a:lnTo>
                      <a:pt x="12" y="209"/>
                    </a:lnTo>
                    <a:lnTo>
                      <a:pt x="100" y="267"/>
                    </a:lnTo>
                    <a:lnTo>
                      <a:pt x="42" y="191"/>
                    </a:lnTo>
                    <a:lnTo>
                      <a:pt x="12" y="156"/>
                    </a:lnTo>
                    <a:lnTo>
                      <a:pt x="0" y="87"/>
                    </a:lnTo>
                    <a:lnTo>
                      <a:pt x="42" y="69"/>
                    </a:lnTo>
                    <a:lnTo>
                      <a:pt x="88" y="22"/>
                    </a:lnTo>
                    <a:lnTo>
                      <a:pt x="157" y="0"/>
                    </a:lnTo>
                    <a:lnTo>
                      <a:pt x="274" y="0"/>
                    </a:lnTo>
                    <a:lnTo>
                      <a:pt x="314" y="0"/>
                    </a:lnTo>
                    <a:lnTo>
                      <a:pt x="314" y="22"/>
                    </a:lnTo>
                    <a:lnTo>
                      <a:pt x="274" y="6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3" name="Freeform 906">
                <a:extLst>
                  <a:ext uri="{FF2B5EF4-FFF2-40B4-BE49-F238E27FC236}">
                    <a16:creationId xmlns:a16="http://schemas.microsoft.com/office/drawing/2014/main" id="{AB12C4BA-241F-AEAD-3ED2-60CC8863F2FC}"/>
                  </a:ext>
                </a:extLst>
              </p:cNvPr>
              <p:cNvSpPr>
                <a:spLocks/>
              </p:cNvSpPr>
              <p:nvPr/>
            </p:nvSpPr>
            <p:spPr bwMode="auto">
              <a:xfrm>
                <a:off x="3111315" y="3796735"/>
                <a:ext cx="26138" cy="26218"/>
              </a:xfrm>
              <a:custGeom>
                <a:avLst/>
                <a:gdLst>
                  <a:gd name="T0" fmla="*/ 0 w 93"/>
                  <a:gd name="T1" fmla="*/ 0 h 110"/>
                  <a:gd name="T2" fmla="*/ 46 w 93"/>
                  <a:gd name="T3" fmla="*/ 47 h 110"/>
                  <a:gd name="T4" fmla="*/ 93 w 93"/>
                  <a:gd name="T5" fmla="*/ 110 h 110"/>
                  <a:gd name="T6" fmla="*/ 64 w 93"/>
                  <a:gd name="T7" fmla="*/ 65 h 110"/>
                  <a:gd name="T8" fmla="*/ 18 w 93"/>
                  <a:gd name="T9" fmla="*/ 23 h 110"/>
                  <a:gd name="T10" fmla="*/ 0 w 93"/>
                  <a:gd name="T11" fmla="*/ 0 h 110"/>
                  <a:gd name="T12" fmla="*/ 0 60000 65536"/>
                  <a:gd name="T13" fmla="*/ 0 60000 65536"/>
                  <a:gd name="T14" fmla="*/ 0 60000 65536"/>
                  <a:gd name="T15" fmla="*/ 0 60000 65536"/>
                  <a:gd name="T16" fmla="*/ 0 60000 65536"/>
                  <a:gd name="T17" fmla="*/ 0 60000 65536"/>
                  <a:gd name="T18" fmla="*/ 0 w 93"/>
                  <a:gd name="T19" fmla="*/ 0 h 110"/>
                  <a:gd name="T20" fmla="*/ 93 w 93"/>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93" h="110">
                    <a:moveTo>
                      <a:pt x="0" y="0"/>
                    </a:moveTo>
                    <a:lnTo>
                      <a:pt x="46" y="47"/>
                    </a:lnTo>
                    <a:lnTo>
                      <a:pt x="93" y="110"/>
                    </a:lnTo>
                    <a:lnTo>
                      <a:pt x="64" y="65"/>
                    </a:lnTo>
                    <a:lnTo>
                      <a:pt x="18" y="23"/>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4" name="Freeform 907">
                <a:extLst>
                  <a:ext uri="{FF2B5EF4-FFF2-40B4-BE49-F238E27FC236}">
                    <a16:creationId xmlns:a16="http://schemas.microsoft.com/office/drawing/2014/main" id="{4579BF5F-1643-39DD-EB29-5F8E03353C45}"/>
                  </a:ext>
                </a:extLst>
              </p:cNvPr>
              <p:cNvSpPr>
                <a:spLocks/>
              </p:cNvSpPr>
              <p:nvPr/>
            </p:nvSpPr>
            <p:spPr bwMode="auto">
              <a:xfrm>
                <a:off x="3098245" y="3860824"/>
                <a:ext cx="39208" cy="11653"/>
              </a:xfrm>
              <a:custGeom>
                <a:avLst/>
                <a:gdLst>
                  <a:gd name="T0" fmla="*/ 0 w 140"/>
                  <a:gd name="T1" fmla="*/ 23 h 47"/>
                  <a:gd name="T2" fmla="*/ 23 w 140"/>
                  <a:gd name="T3" fmla="*/ 47 h 47"/>
                  <a:gd name="T4" fmla="*/ 65 w 140"/>
                  <a:gd name="T5" fmla="*/ 47 h 47"/>
                  <a:gd name="T6" fmla="*/ 140 w 140"/>
                  <a:gd name="T7" fmla="*/ 23 h 47"/>
                  <a:gd name="T8" fmla="*/ 93 w 140"/>
                  <a:gd name="T9" fmla="*/ 23 h 47"/>
                  <a:gd name="T10" fmla="*/ 0 w 140"/>
                  <a:gd name="T11" fmla="*/ 0 h 47"/>
                  <a:gd name="T12" fmla="*/ 0 w 140"/>
                  <a:gd name="T13" fmla="*/ 23 h 47"/>
                  <a:gd name="T14" fmla="*/ 0 60000 65536"/>
                  <a:gd name="T15" fmla="*/ 0 60000 65536"/>
                  <a:gd name="T16" fmla="*/ 0 60000 65536"/>
                  <a:gd name="T17" fmla="*/ 0 60000 65536"/>
                  <a:gd name="T18" fmla="*/ 0 60000 65536"/>
                  <a:gd name="T19" fmla="*/ 0 60000 65536"/>
                  <a:gd name="T20" fmla="*/ 0 60000 65536"/>
                  <a:gd name="T21" fmla="*/ 0 w 140"/>
                  <a:gd name="T22" fmla="*/ 0 h 47"/>
                  <a:gd name="T23" fmla="*/ 140 w 140"/>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 h="47">
                    <a:moveTo>
                      <a:pt x="0" y="23"/>
                    </a:moveTo>
                    <a:lnTo>
                      <a:pt x="23" y="47"/>
                    </a:lnTo>
                    <a:lnTo>
                      <a:pt x="65" y="47"/>
                    </a:lnTo>
                    <a:lnTo>
                      <a:pt x="140" y="23"/>
                    </a:lnTo>
                    <a:lnTo>
                      <a:pt x="93" y="23"/>
                    </a:lnTo>
                    <a:lnTo>
                      <a:pt x="0" y="0"/>
                    </a:lnTo>
                    <a:lnTo>
                      <a:pt x="0"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5" name="Rectangle 908">
                <a:extLst>
                  <a:ext uri="{FF2B5EF4-FFF2-40B4-BE49-F238E27FC236}">
                    <a16:creationId xmlns:a16="http://schemas.microsoft.com/office/drawing/2014/main" id="{165C78B2-B419-61C2-F71A-7F2EE0B68FCC}"/>
                  </a:ext>
                </a:extLst>
              </p:cNvPr>
              <p:cNvSpPr>
                <a:spLocks noChangeArrowheads="1"/>
              </p:cNvSpPr>
              <p:nvPr/>
            </p:nvSpPr>
            <p:spPr bwMode="auto">
              <a:xfrm>
                <a:off x="3160978" y="3849171"/>
                <a:ext cx="15683" cy="5826"/>
              </a:xfrm>
              <a:prstGeom prst="rect">
                <a:avLst/>
              </a:prstGeom>
              <a:grpFill/>
              <a:ln w="9525">
                <a:noFill/>
                <a:miter lim="800000"/>
                <a:headEnd/>
                <a:tailEnd/>
              </a:ln>
            </p:spPr>
            <p:txBody>
              <a:bodyP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6" name="Freeform 909">
                <a:extLst>
                  <a:ext uri="{FF2B5EF4-FFF2-40B4-BE49-F238E27FC236}">
                    <a16:creationId xmlns:a16="http://schemas.microsoft.com/office/drawing/2014/main" id="{16D849A0-D9C7-4FAD-CEEB-46B323076317}"/>
                  </a:ext>
                </a:extLst>
              </p:cNvPr>
              <p:cNvSpPr>
                <a:spLocks/>
              </p:cNvSpPr>
              <p:nvPr/>
            </p:nvSpPr>
            <p:spPr bwMode="auto">
              <a:xfrm>
                <a:off x="2925732" y="3636512"/>
                <a:ext cx="164672" cy="110700"/>
              </a:xfrm>
              <a:custGeom>
                <a:avLst/>
                <a:gdLst>
                  <a:gd name="T0" fmla="*/ 23 w 588"/>
                  <a:gd name="T1" fmla="*/ 23 h 406"/>
                  <a:gd name="T2" fmla="*/ 0 w 588"/>
                  <a:gd name="T3" fmla="*/ 63 h 406"/>
                  <a:gd name="T4" fmla="*/ 47 w 588"/>
                  <a:gd name="T5" fmla="*/ 86 h 406"/>
                  <a:gd name="T6" fmla="*/ 180 w 588"/>
                  <a:gd name="T7" fmla="*/ 110 h 406"/>
                  <a:gd name="T8" fmla="*/ 180 w 588"/>
                  <a:gd name="T9" fmla="*/ 133 h 406"/>
                  <a:gd name="T10" fmla="*/ 157 w 588"/>
                  <a:gd name="T11" fmla="*/ 133 h 406"/>
                  <a:gd name="T12" fmla="*/ 204 w 588"/>
                  <a:gd name="T13" fmla="*/ 203 h 406"/>
                  <a:gd name="T14" fmla="*/ 274 w 588"/>
                  <a:gd name="T15" fmla="*/ 250 h 406"/>
                  <a:gd name="T16" fmla="*/ 366 w 588"/>
                  <a:gd name="T17" fmla="*/ 267 h 406"/>
                  <a:gd name="T18" fmla="*/ 389 w 588"/>
                  <a:gd name="T19" fmla="*/ 313 h 406"/>
                  <a:gd name="T20" fmla="*/ 431 w 588"/>
                  <a:gd name="T21" fmla="*/ 313 h 406"/>
                  <a:gd name="T22" fmla="*/ 476 w 588"/>
                  <a:gd name="T23" fmla="*/ 337 h 406"/>
                  <a:gd name="T24" fmla="*/ 518 w 588"/>
                  <a:gd name="T25" fmla="*/ 382 h 406"/>
                  <a:gd name="T26" fmla="*/ 541 w 588"/>
                  <a:gd name="T27" fmla="*/ 406 h 406"/>
                  <a:gd name="T28" fmla="*/ 588 w 588"/>
                  <a:gd name="T29" fmla="*/ 382 h 406"/>
                  <a:gd name="T30" fmla="*/ 564 w 588"/>
                  <a:gd name="T31" fmla="*/ 337 h 406"/>
                  <a:gd name="T32" fmla="*/ 588 w 588"/>
                  <a:gd name="T33" fmla="*/ 313 h 406"/>
                  <a:gd name="T34" fmla="*/ 541 w 588"/>
                  <a:gd name="T35" fmla="*/ 250 h 406"/>
                  <a:gd name="T36" fmla="*/ 570 w 588"/>
                  <a:gd name="T37" fmla="*/ 243 h 406"/>
                  <a:gd name="T38" fmla="*/ 570 w 588"/>
                  <a:gd name="T39" fmla="*/ 203 h 406"/>
                  <a:gd name="T40" fmla="*/ 581 w 588"/>
                  <a:gd name="T41" fmla="*/ 173 h 406"/>
                  <a:gd name="T42" fmla="*/ 570 w 588"/>
                  <a:gd name="T43" fmla="*/ 156 h 406"/>
                  <a:gd name="T44" fmla="*/ 500 w 588"/>
                  <a:gd name="T45" fmla="*/ 133 h 406"/>
                  <a:gd name="T46" fmla="*/ 453 w 588"/>
                  <a:gd name="T47" fmla="*/ 86 h 406"/>
                  <a:gd name="T48" fmla="*/ 453 w 588"/>
                  <a:gd name="T49" fmla="*/ 63 h 406"/>
                  <a:gd name="T50" fmla="*/ 366 w 588"/>
                  <a:gd name="T51" fmla="*/ 86 h 406"/>
                  <a:gd name="T52" fmla="*/ 319 w 588"/>
                  <a:gd name="T53" fmla="*/ 110 h 406"/>
                  <a:gd name="T54" fmla="*/ 274 w 588"/>
                  <a:gd name="T55" fmla="*/ 46 h 406"/>
                  <a:gd name="T56" fmla="*/ 180 w 588"/>
                  <a:gd name="T57" fmla="*/ 0 h 406"/>
                  <a:gd name="T58" fmla="*/ 140 w 588"/>
                  <a:gd name="T59" fmla="*/ 23 h 406"/>
                  <a:gd name="T60" fmla="*/ 110 w 588"/>
                  <a:gd name="T61" fmla="*/ 23 h 406"/>
                  <a:gd name="T62" fmla="*/ 70 w 588"/>
                  <a:gd name="T63" fmla="*/ 23 h 406"/>
                  <a:gd name="T64" fmla="*/ 23 w 588"/>
                  <a:gd name="T65" fmla="*/ 23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8"/>
                  <a:gd name="T100" fmla="*/ 0 h 406"/>
                  <a:gd name="T101" fmla="*/ 588 w 588"/>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8" h="406">
                    <a:moveTo>
                      <a:pt x="23" y="23"/>
                    </a:moveTo>
                    <a:lnTo>
                      <a:pt x="0" y="63"/>
                    </a:lnTo>
                    <a:lnTo>
                      <a:pt x="47" y="86"/>
                    </a:lnTo>
                    <a:lnTo>
                      <a:pt x="180" y="110"/>
                    </a:lnTo>
                    <a:lnTo>
                      <a:pt x="180" y="133"/>
                    </a:lnTo>
                    <a:lnTo>
                      <a:pt x="157" y="133"/>
                    </a:lnTo>
                    <a:lnTo>
                      <a:pt x="204" y="203"/>
                    </a:lnTo>
                    <a:lnTo>
                      <a:pt x="274" y="250"/>
                    </a:lnTo>
                    <a:lnTo>
                      <a:pt x="366" y="267"/>
                    </a:lnTo>
                    <a:lnTo>
                      <a:pt x="389" y="313"/>
                    </a:lnTo>
                    <a:lnTo>
                      <a:pt x="431" y="313"/>
                    </a:lnTo>
                    <a:lnTo>
                      <a:pt x="476" y="337"/>
                    </a:lnTo>
                    <a:lnTo>
                      <a:pt x="518" y="382"/>
                    </a:lnTo>
                    <a:lnTo>
                      <a:pt x="541" y="406"/>
                    </a:lnTo>
                    <a:lnTo>
                      <a:pt x="588" y="382"/>
                    </a:lnTo>
                    <a:lnTo>
                      <a:pt x="564" y="337"/>
                    </a:lnTo>
                    <a:lnTo>
                      <a:pt x="588" y="313"/>
                    </a:lnTo>
                    <a:lnTo>
                      <a:pt x="541" y="250"/>
                    </a:lnTo>
                    <a:lnTo>
                      <a:pt x="570" y="243"/>
                    </a:lnTo>
                    <a:lnTo>
                      <a:pt x="570" y="203"/>
                    </a:lnTo>
                    <a:lnTo>
                      <a:pt x="581" y="173"/>
                    </a:lnTo>
                    <a:lnTo>
                      <a:pt x="570" y="156"/>
                    </a:lnTo>
                    <a:lnTo>
                      <a:pt x="500" y="133"/>
                    </a:lnTo>
                    <a:lnTo>
                      <a:pt x="453" y="86"/>
                    </a:lnTo>
                    <a:lnTo>
                      <a:pt x="453" y="63"/>
                    </a:lnTo>
                    <a:lnTo>
                      <a:pt x="366" y="86"/>
                    </a:lnTo>
                    <a:lnTo>
                      <a:pt x="319" y="110"/>
                    </a:lnTo>
                    <a:lnTo>
                      <a:pt x="274" y="46"/>
                    </a:lnTo>
                    <a:lnTo>
                      <a:pt x="180" y="0"/>
                    </a:lnTo>
                    <a:lnTo>
                      <a:pt x="140" y="23"/>
                    </a:lnTo>
                    <a:lnTo>
                      <a:pt x="110" y="23"/>
                    </a:lnTo>
                    <a:lnTo>
                      <a:pt x="70" y="23"/>
                    </a:lnTo>
                    <a:lnTo>
                      <a:pt x="23"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7" name="Freeform 910">
                <a:extLst>
                  <a:ext uri="{FF2B5EF4-FFF2-40B4-BE49-F238E27FC236}">
                    <a16:creationId xmlns:a16="http://schemas.microsoft.com/office/drawing/2014/main" id="{F8C06D00-3CFE-764C-4907-666E7A1920D0}"/>
                  </a:ext>
                </a:extLst>
              </p:cNvPr>
              <p:cNvSpPr>
                <a:spLocks/>
              </p:cNvSpPr>
              <p:nvPr/>
            </p:nvSpPr>
            <p:spPr bwMode="auto">
              <a:xfrm>
                <a:off x="2886524" y="3586988"/>
                <a:ext cx="120237" cy="55350"/>
              </a:xfrm>
              <a:custGeom>
                <a:avLst/>
                <a:gdLst>
                  <a:gd name="T0" fmla="*/ 0 w 425"/>
                  <a:gd name="T1" fmla="*/ 134 h 204"/>
                  <a:gd name="T2" fmla="*/ 6 w 425"/>
                  <a:gd name="T3" fmla="*/ 157 h 204"/>
                  <a:gd name="T4" fmla="*/ 70 w 425"/>
                  <a:gd name="T5" fmla="*/ 181 h 204"/>
                  <a:gd name="T6" fmla="*/ 100 w 425"/>
                  <a:gd name="T7" fmla="*/ 134 h 204"/>
                  <a:gd name="T8" fmla="*/ 187 w 425"/>
                  <a:gd name="T9" fmla="*/ 152 h 204"/>
                  <a:gd name="T10" fmla="*/ 187 w 425"/>
                  <a:gd name="T11" fmla="*/ 181 h 204"/>
                  <a:gd name="T12" fmla="*/ 163 w 425"/>
                  <a:gd name="T13" fmla="*/ 204 h 204"/>
                  <a:gd name="T14" fmla="*/ 285 w 425"/>
                  <a:gd name="T15" fmla="*/ 198 h 204"/>
                  <a:gd name="T16" fmla="*/ 320 w 425"/>
                  <a:gd name="T17" fmla="*/ 181 h 204"/>
                  <a:gd name="T18" fmla="*/ 344 w 425"/>
                  <a:gd name="T19" fmla="*/ 181 h 204"/>
                  <a:gd name="T20" fmla="*/ 367 w 425"/>
                  <a:gd name="T21" fmla="*/ 134 h 204"/>
                  <a:gd name="T22" fmla="*/ 425 w 425"/>
                  <a:gd name="T23" fmla="*/ 94 h 204"/>
                  <a:gd name="T24" fmla="*/ 407 w 425"/>
                  <a:gd name="T25" fmla="*/ 47 h 204"/>
                  <a:gd name="T26" fmla="*/ 390 w 425"/>
                  <a:gd name="T27" fmla="*/ 24 h 204"/>
                  <a:gd name="T28" fmla="*/ 372 w 425"/>
                  <a:gd name="T29" fmla="*/ 24 h 204"/>
                  <a:gd name="T30" fmla="*/ 320 w 425"/>
                  <a:gd name="T31" fmla="*/ 0 h 204"/>
                  <a:gd name="T32" fmla="*/ 280 w 425"/>
                  <a:gd name="T33" fmla="*/ 12 h 204"/>
                  <a:gd name="T34" fmla="*/ 210 w 425"/>
                  <a:gd name="T35" fmla="*/ 24 h 204"/>
                  <a:gd name="T36" fmla="*/ 163 w 425"/>
                  <a:gd name="T37" fmla="*/ 42 h 204"/>
                  <a:gd name="T38" fmla="*/ 163 w 425"/>
                  <a:gd name="T39" fmla="*/ 87 h 204"/>
                  <a:gd name="T40" fmla="*/ 140 w 425"/>
                  <a:gd name="T41" fmla="*/ 87 h 204"/>
                  <a:gd name="T42" fmla="*/ 53 w 425"/>
                  <a:gd name="T43" fmla="*/ 87 h 204"/>
                  <a:gd name="T44" fmla="*/ 12 w 425"/>
                  <a:gd name="T45" fmla="*/ 99 h 204"/>
                  <a:gd name="T46" fmla="*/ 0 w 425"/>
                  <a:gd name="T47" fmla="*/ 134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5"/>
                  <a:gd name="T73" fmla="*/ 0 h 204"/>
                  <a:gd name="T74" fmla="*/ 425 w 425"/>
                  <a:gd name="T75" fmla="*/ 204 h 2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5" h="204">
                    <a:moveTo>
                      <a:pt x="0" y="134"/>
                    </a:moveTo>
                    <a:lnTo>
                      <a:pt x="6" y="157"/>
                    </a:lnTo>
                    <a:lnTo>
                      <a:pt x="70" y="181"/>
                    </a:lnTo>
                    <a:lnTo>
                      <a:pt x="100" y="134"/>
                    </a:lnTo>
                    <a:lnTo>
                      <a:pt x="187" y="152"/>
                    </a:lnTo>
                    <a:lnTo>
                      <a:pt x="187" y="181"/>
                    </a:lnTo>
                    <a:lnTo>
                      <a:pt x="163" y="204"/>
                    </a:lnTo>
                    <a:lnTo>
                      <a:pt x="285" y="198"/>
                    </a:lnTo>
                    <a:lnTo>
                      <a:pt x="320" y="181"/>
                    </a:lnTo>
                    <a:lnTo>
                      <a:pt x="344" y="181"/>
                    </a:lnTo>
                    <a:lnTo>
                      <a:pt x="367" y="134"/>
                    </a:lnTo>
                    <a:lnTo>
                      <a:pt x="425" y="94"/>
                    </a:lnTo>
                    <a:lnTo>
                      <a:pt x="407" y="47"/>
                    </a:lnTo>
                    <a:lnTo>
                      <a:pt x="390" y="24"/>
                    </a:lnTo>
                    <a:lnTo>
                      <a:pt x="372" y="24"/>
                    </a:lnTo>
                    <a:lnTo>
                      <a:pt x="320" y="0"/>
                    </a:lnTo>
                    <a:lnTo>
                      <a:pt x="280" y="12"/>
                    </a:lnTo>
                    <a:lnTo>
                      <a:pt x="210" y="24"/>
                    </a:lnTo>
                    <a:lnTo>
                      <a:pt x="163" y="42"/>
                    </a:lnTo>
                    <a:lnTo>
                      <a:pt x="163" y="87"/>
                    </a:lnTo>
                    <a:lnTo>
                      <a:pt x="140" y="87"/>
                    </a:lnTo>
                    <a:lnTo>
                      <a:pt x="53" y="87"/>
                    </a:lnTo>
                    <a:lnTo>
                      <a:pt x="12" y="99"/>
                    </a:lnTo>
                    <a:lnTo>
                      <a:pt x="0" y="13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08" name="Freeform 911">
                <a:extLst>
                  <a:ext uri="{FF2B5EF4-FFF2-40B4-BE49-F238E27FC236}">
                    <a16:creationId xmlns:a16="http://schemas.microsoft.com/office/drawing/2014/main" id="{188F235F-9E39-BC79-CCE2-6C0DB0799207}"/>
                  </a:ext>
                </a:extLst>
              </p:cNvPr>
              <p:cNvSpPr>
                <a:spLocks/>
              </p:cNvSpPr>
              <p:nvPr/>
            </p:nvSpPr>
            <p:spPr bwMode="auto">
              <a:xfrm>
                <a:off x="2978008" y="3604467"/>
                <a:ext cx="107168" cy="61176"/>
              </a:xfrm>
              <a:custGeom>
                <a:avLst/>
                <a:gdLst>
                  <a:gd name="T0" fmla="*/ 104 w 372"/>
                  <a:gd name="T1" fmla="*/ 23 h 227"/>
                  <a:gd name="T2" fmla="*/ 35 w 372"/>
                  <a:gd name="T3" fmla="*/ 70 h 227"/>
                  <a:gd name="T4" fmla="*/ 0 w 372"/>
                  <a:gd name="T5" fmla="*/ 123 h 227"/>
                  <a:gd name="T6" fmla="*/ 70 w 372"/>
                  <a:gd name="T7" fmla="*/ 157 h 227"/>
                  <a:gd name="T8" fmla="*/ 104 w 372"/>
                  <a:gd name="T9" fmla="*/ 203 h 227"/>
                  <a:gd name="T10" fmla="*/ 116 w 372"/>
                  <a:gd name="T11" fmla="*/ 227 h 227"/>
                  <a:gd name="T12" fmla="*/ 174 w 372"/>
                  <a:gd name="T13" fmla="*/ 203 h 227"/>
                  <a:gd name="T14" fmla="*/ 204 w 372"/>
                  <a:gd name="T15" fmla="*/ 198 h 227"/>
                  <a:gd name="T16" fmla="*/ 239 w 372"/>
                  <a:gd name="T17" fmla="*/ 180 h 227"/>
                  <a:gd name="T18" fmla="*/ 261 w 372"/>
                  <a:gd name="T19" fmla="*/ 163 h 227"/>
                  <a:gd name="T20" fmla="*/ 308 w 372"/>
                  <a:gd name="T21" fmla="*/ 117 h 227"/>
                  <a:gd name="T22" fmla="*/ 349 w 372"/>
                  <a:gd name="T23" fmla="*/ 65 h 227"/>
                  <a:gd name="T24" fmla="*/ 372 w 372"/>
                  <a:gd name="T25" fmla="*/ 0 h 227"/>
                  <a:gd name="T26" fmla="*/ 261 w 372"/>
                  <a:gd name="T27" fmla="*/ 6 h 227"/>
                  <a:gd name="T28" fmla="*/ 197 w 372"/>
                  <a:gd name="T29" fmla="*/ 23 h 227"/>
                  <a:gd name="T30" fmla="*/ 104 w 372"/>
                  <a:gd name="T31" fmla="*/ 23 h 2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2"/>
                  <a:gd name="T49" fmla="*/ 0 h 227"/>
                  <a:gd name="T50" fmla="*/ 372 w 372"/>
                  <a:gd name="T51" fmla="*/ 227 h 2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2" h="227">
                    <a:moveTo>
                      <a:pt x="104" y="23"/>
                    </a:moveTo>
                    <a:lnTo>
                      <a:pt x="35" y="70"/>
                    </a:lnTo>
                    <a:lnTo>
                      <a:pt x="0" y="123"/>
                    </a:lnTo>
                    <a:lnTo>
                      <a:pt x="70" y="157"/>
                    </a:lnTo>
                    <a:lnTo>
                      <a:pt x="104" y="203"/>
                    </a:lnTo>
                    <a:lnTo>
                      <a:pt x="116" y="227"/>
                    </a:lnTo>
                    <a:lnTo>
                      <a:pt x="174" y="203"/>
                    </a:lnTo>
                    <a:lnTo>
                      <a:pt x="204" y="198"/>
                    </a:lnTo>
                    <a:lnTo>
                      <a:pt x="239" y="180"/>
                    </a:lnTo>
                    <a:lnTo>
                      <a:pt x="261" y="163"/>
                    </a:lnTo>
                    <a:lnTo>
                      <a:pt x="308" y="117"/>
                    </a:lnTo>
                    <a:lnTo>
                      <a:pt x="349" y="65"/>
                    </a:lnTo>
                    <a:lnTo>
                      <a:pt x="372" y="0"/>
                    </a:lnTo>
                    <a:lnTo>
                      <a:pt x="261" y="6"/>
                    </a:lnTo>
                    <a:lnTo>
                      <a:pt x="197" y="23"/>
                    </a:lnTo>
                    <a:lnTo>
                      <a:pt x="104"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97" name="Freeform 912">
                <a:extLst>
                  <a:ext uri="{FF2B5EF4-FFF2-40B4-BE49-F238E27FC236}">
                    <a16:creationId xmlns:a16="http://schemas.microsoft.com/office/drawing/2014/main" id="{159AF1E1-8B7C-0E9A-C69C-78FD57EA5AD6}"/>
                  </a:ext>
                </a:extLst>
              </p:cNvPr>
              <p:cNvSpPr>
                <a:spLocks/>
              </p:cNvSpPr>
              <p:nvPr/>
            </p:nvSpPr>
            <p:spPr bwMode="auto">
              <a:xfrm>
                <a:off x="2873455" y="3613206"/>
                <a:ext cx="15683" cy="11653"/>
              </a:xfrm>
              <a:custGeom>
                <a:avLst/>
                <a:gdLst>
                  <a:gd name="T0" fmla="*/ 52 w 52"/>
                  <a:gd name="T1" fmla="*/ 0 h 41"/>
                  <a:gd name="T2" fmla="*/ 0 w 52"/>
                  <a:gd name="T3" fmla="*/ 0 h 41"/>
                  <a:gd name="T4" fmla="*/ 6 w 52"/>
                  <a:gd name="T5" fmla="*/ 35 h 41"/>
                  <a:gd name="T6" fmla="*/ 35 w 52"/>
                  <a:gd name="T7" fmla="*/ 41 h 41"/>
                  <a:gd name="T8" fmla="*/ 52 w 52"/>
                  <a:gd name="T9" fmla="*/ 0 h 41"/>
                  <a:gd name="T10" fmla="*/ 0 60000 65536"/>
                  <a:gd name="T11" fmla="*/ 0 60000 65536"/>
                  <a:gd name="T12" fmla="*/ 0 60000 65536"/>
                  <a:gd name="T13" fmla="*/ 0 60000 65536"/>
                  <a:gd name="T14" fmla="*/ 0 60000 65536"/>
                  <a:gd name="T15" fmla="*/ 0 w 52"/>
                  <a:gd name="T16" fmla="*/ 0 h 41"/>
                  <a:gd name="T17" fmla="*/ 52 w 52"/>
                  <a:gd name="T18" fmla="*/ 41 h 41"/>
                </a:gdLst>
                <a:ahLst/>
                <a:cxnLst>
                  <a:cxn ang="T10">
                    <a:pos x="T0" y="T1"/>
                  </a:cxn>
                  <a:cxn ang="T11">
                    <a:pos x="T2" y="T3"/>
                  </a:cxn>
                  <a:cxn ang="T12">
                    <a:pos x="T4" y="T5"/>
                  </a:cxn>
                  <a:cxn ang="T13">
                    <a:pos x="T6" y="T7"/>
                  </a:cxn>
                  <a:cxn ang="T14">
                    <a:pos x="T8" y="T9"/>
                  </a:cxn>
                </a:cxnLst>
                <a:rect l="T15" t="T16" r="T17" b="T18"/>
                <a:pathLst>
                  <a:path w="52" h="41">
                    <a:moveTo>
                      <a:pt x="52" y="0"/>
                    </a:moveTo>
                    <a:lnTo>
                      <a:pt x="0" y="0"/>
                    </a:lnTo>
                    <a:lnTo>
                      <a:pt x="6" y="35"/>
                    </a:lnTo>
                    <a:lnTo>
                      <a:pt x="35" y="41"/>
                    </a:lnTo>
                    <a:lnTo>
                      <a:pt x="5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01" name="Freeform 913">
                <a:extLst>
                  <a:ext uri="{FF2B5EF4-FFF2-40B4-BE49-F238E27FC236}">
                    <a16:creationId xmlns:a16="http://schemas.microsoft.com/office/drawing/2014/main" id="{D99AFC80-F7C5-8EF9-A5BE-B7EE42A9AA4B}"/>
                  </a:ext>
                </a:extLst>
              </p:cNvPr>
              <p:cNvSpPr>
                <a:spLocks/>
              </p:cNvSpPr>
              <p:nvPr/>
            </p:nvSpPr>
            <p:spPr bwMode="auto">
              <a:xfrm>
                <a:off x="2821178" y="3607380"/>
                <a:ext cx="54891" cy="43697"/>
              </a:xfrm>
              <a:custGeom>
                <a:avLst/>
                <a:gdLst>
                  <a:gd name="T0" fmla="*/ 181 w 192"/>
                  <a:gd name="T1" fmla="*/ 23 h 162"/>
                  <a:gd name="T2" fmla="*/ 99 w 192"/>
                  <a:gd name="T3" fmla="*/ 0 h 162"/>
                  <a:gd name="T4" fmla="*/ 47 w 192"/>
                  <a:gd name="T5" fmla="*/ 29 h 162"/>
                  <a:gd name="T6" fmla="*/ 0 w 192"/>
                  <a:gd name="T7" fmla="*/ 75 h 162"/>
                  <a:gd name="T8" fmla="*/ 24 w 192"/>
                  <a:gd name="T9" fmla="*/ 145 h 162"/>
                  <a:gd name="T10" fmla="*/ 70 w 192"/>
                  <a:gd name="T11" fmla="*/ 162 h 162"/>
                  <a:gd name="T12" fmla="*/ 117 w 192"/>
                  <a:gd name="T13" fmla="*/ 145 h 162"/>
                  <a:gd name="T14" fmla="*/ 122 w 192"/>
                  <a:gd name="T15" fmla="*/ 99 h 162"/>
                  <a:gd name="T16" fmla="*/ 140 w 192"/>
                  <a:gd name="T17" fmla="*/ 99 h 162"/>
                  <a:gd name="T18" fmla="*/ 164 w 192"/>
                  <a:gd name="T19" fmla="*/ 87 h 162"/>
                  <a:gd name="T20" fmla="*/ 181 w 192"/>
                  <a:gd name="T21" fmla="*/ 75 h 162"/>
                  <a:gd name="T22" fmla="*/ 192 w 192"/>
                  <a:gd name="T23" fmla="*/ 52 h 162"/>
                  <a:gd name="T24" fmla="*/ 181 w 192"/>
                  <a:gd name="T25" fmla="*/ 23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162"/>
                  <a:gd name="T41" fmla="*/ 192 w 19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162">
                    <a:moveTo>
                      <a:pt x="181" y="23"/>
                    </a:moveTo>
                    <a:lnTo>
                      <a:pt x="99" y="0"/>
                    </a:lnTo>
                    <a:lnTo>
                      <a:pt x="47" y="29"/>
                    </a:lnTo>
                    <a:lnTo>
                      <a:pt x="0" y="75"/>
                    </a:lnTo>
                    <a:lnTo>
                      <a:pt x="24" y="145"/>
                    </a:lnTo>
                    <a:lnTo>
                      <a:pt x="70" y="162"/>
                    </a:lnTo>
                    <a:lnTo>
                      <a:pt x="117" y="145"/>
                    </a:lnTo>
                    <a:lnTo>
                      <a:pt x="122" y="99"/>
                    </a:lnTo>
                    <a:lnTo>
                      <a:pt x="140" y="99"/>
                    </a:lnTo>
                    <a:lnTo>
                      <a:pt x="164" y="87"/>
                    </a:lnTo>
                    <a:lnTo>
                      <a:pt x="181" y="75"/>
                    </a:lnTo>
                    <a:lnTo>
                      <a:pt x="192" y="52"/>
                    </a:lnTo>
                    <a:lnTo>
                      <a:pt x="181"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05" name="Freeform 914">
                <a:extLst>
                  <a:ext uri="{FF2B5EF4-FFF2-40B4-BE49-F238E27FC236}">
                    <a16:creationId xmlns:a16="http://schemas.microsoft.com/office/drawing/2014/main" id="{DA094480-7C57-F31B-3FFD-13941E554E70}"/>
                  </a:ext>
                </a:extLst>
              </p:cNvPr>
              <p:cNvSpPr>
                <a:spLocks/>
              </p:cNvSpPr>
              <p:nvPr/>
            </p:nvSpPr>
            <p:spPr bwMode="auto">
              <a:xfrm>
                <a:off x="2815950" y="3624859"/>
                <a:ext cx="193425" cy="177702"/>
              </a:xfrm>
              <a:custGeom>
                <a:avLst/>
                <a:gdLst>
                  <a:gd name="T0" fmla="*/ 53 w 680"/>
                  <a:gd name="T1" fmla="*/ 93 h 656"/>
                  <a:gd name="T2" fmla="*/ 41 w 680"/>
                  <a:gd name="T3" fmla="*/ 128 h 656"/>
                  <a:gd name="T4" fmla="*/ 18 w 680"/>
                  <a:gd name="T5" fmla="*/ 140 h 656"/>
                  <a:gd name="T6" fmla="*/ 6 w 680"/>
                  <a:gd name="T7" fmla="*/ 175 h 656"/>
                  <a:gd name="T8" fmla="*/ 0 w 680"/>
                  <a:gd name="T9" fmla="*/ 203 h 656"/>
                  <a:gd name="T10" fmla="*/ 0 w 680"/>
                  <a:gd name="T11" fmla="*/ 255 h 656"/>
                  <a:gd name="T12" fmla="*/ 30 w 680"/>
                  <a:gd name="T13" fmla="*/ 238 h 656"/>
                  <a:gd name="T14" fmla="*/ 65 w 680"/>
                  <a:gd name="T15" fmla="*/ 220 h 656"/>
                  <a:gd name="T16" fmla="*/ 122 w 680"/>
                  <a:gd name="T17" fmla="*/ 203 h 656"/>
                  <a:gd name="T18" fmla="*/ 180 w 680"/>
                  <a:gd name="T19" fmla="*/ 180 h 656"/>
                  <a:gd name="T20" fmla="*/ 274 w 680"/>
                  <a:gd name="T21" fmla="*/ 203 h 656"/>
                  <a:gd name="T22" fmla="*/ 297 w 680"/>
                  <a:gd name="T23" fmla="*/ 250 h 656"/>
                  <a:gd name="T24" fmla="*/ 297 w 680"/>
                  <a:gd name="T25" fmla="*/ 290 h 656"/>
                  <a:gd name="T26" fmla="*/ 431 w 680"/>
                  <a:gd name="T27" fmla="*/ 429 h 656"/>
                  <a:gd name="T28" fmla="*/ 494 w 680"/>
                  <a:gd name="T29" fmla="*/ 441 h 656"/>
                  <a:gd name="T30" fmla="*/ 564 w 680"/>
                  <a:gd name="T31" fmla="*/ 499 h 656"/>
                  <a:gd name="T32" fmla="*/ 588 w 680"/>
                  <a:gd name="T33" fmla="*/ 563 h 656"/>
                  <a:gd name="T34" fmla="*/ 558 w 680"/>
                  <a:gd name="T35" fmla="*/ 610 h 656"/>
                  <a:gd name="T36" fmla="*/ 564 w 680"/>
                  <a:gd name="T37" fmla="*/ 656 h 656"/>
                  <a:gd name="T38" fmla="*/ 628 w 680"/>
                  <a:gd name="T39" fmla="*/ 575 h 656"/>
                  <a:gd name="T40" fmla="*/ 605 w 680"/>
                  <a:gd name="T41" fmla="*/ 511 h 656"/>
                  <a:gd name="T42" fmla="*/ 611 w 680"/>
                  <a:gd name="T43" fmla="*/ 453 h 656"/>
                  <a:gd name="T44" fmla="*/ 651 w 680"/>
                  <a:gd name="T45" fmla="*/ 499 h 656"/>
                  <a:gd name="T46" fmla="*/ 680 w 680"/>
                  <a:gd name="T47" fmla="*/ 523 h 656"/>
                  <a:gd name="T48" fmla="*/ 680 w 680"/>
                  <a:gd name="T49" fmla="*/ 476 h 656"/>
                  <a:gd name="T50" fmla="*/ 611 w 680"/>
                  <a:gd name="T51" fmla="*/ 407 h 656"/>
                  <a:gd name="T52" fmla="*/ 588 w 680"/>
                  <a:gd name="T53" fmla="*/ 407 h 656"/>
                  <a:gd name="T54" fmla="*/ 564 w 680"/>
                  <a:gd name="T55" fmla="*/ 360 h 656"/>
                  <a:gd name="T56" fmla="*/ 524 w 680"/>
                  <a:gd name="T57" fmla="*/ 342 h 656"/>
                  <a:gd name="T58" fmla="*/ 477 w 680"/>
                  <a:gd name="T59" fmla="*/ 314 h 656"/>
                  <a:gd name="T60" fmla="*/ 424 w 680"/>
                  <a:gd name="T61" fmla="*/ 279 h 656"/>
                  <a:gd name="T62" fmla="*/ 384 w 680"/>
                  <a:gd name="T63" fmla="*/ 227 h 656"/>
                  <a:gd name="T64" fmla="*/ 361 w 680"/>
                  <a:gd name="T65" fmla="*/ 180 h 656"/>
                  <a:gd name="T66" fmla="*/ 361 w 680"/>
                  <a:gd name="T67" fmla="*/ 157 h 656"/>
                  <a:gd name="T68" fmla="*/ 361 w 680"/>
                  <a:gd name="T69" fmla="*/ 110 h 656"/>
                  <a:gd name="T70" fmla="*/ 384 w 680"/>
                  <a:gd name="T71" fmla="*/ 110 h 656"/>
                  <a:gd name="T72" fmla="*/ 407 w 680"/>
                  <a:gd name="T73" fmla="*/ 70 h 656"/>
                  <a:gd name="T74" fmla="*/ 431 w 680"/>
                  <a:gd name="T75" fmla="*/ 47 h 656"/>
                  <a:gd name="T76" fmla="*/ 431 w 680"/>
                  <a:gd name="T77" fmla="*/ 23 h 656"/>
                  <a:gd name="T78" fmla="*/ 337 w 680"/>
                  <a:gd name="T79" fmla="*/ 0 h 656"/>
                  <a:gd name="T80" fmla="*/ 314 w 680"/>
                  <a:gd name="T81" fmla="*/ 47 h 656"/>
                  <a:gd name="T82" fmla="*/ 250 w 680"/>
                  <a:gd name="T83" fmla="*/ 23 h 656"/>
                  <a:gd name="T84" fmla="*/ 227 w 680"/>
                  <a:gd name="T85" fmla="*/ 0 h 656"/>
                  <a:gd name="T86" fmla="*/ 180 w 680"/>
                  <a:gd name="T87" fmla="*/ 41 h 656"/>
                  <a:gd name="T88" fmla="*/ 140 w 680"/>
                  <a:gd name="T89" fmla="*/ 47 h 656"/>
                  <a:gd name="T90" fmla="*/ 134 w 680"/>
                  <a:gd name="T91" fmla="*/ 87 h 656"/>
                  <a:gd name="T92" fmla="*/ 100 w 680"/>
                  <a:gd name="T93" fmla="*/ 110 h 656"/>
                  <a:gd name="T94" fmla="*/ 70 w 680"/>
                  <a:gd name="T95" fmla="*/ 110 h 656"/>
                  <a:gd name="T96" fmla="*/ 53 w 680"/>
                  <a:gd name="T97" fmla="*/ 93 h 6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0"/>
                  <a:gd name="T148" fmla="*/ 0 h 656"/>
                  <a:gd name="T149" fmla="*/ 680 w 680"/>
                  <a:gd name="T150" fmla="*/ 656 h 6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0" h="656">
                    <a:moveTo>
                      <a:pt x="53" y="93"/>
                    </a:moveTo>
                    <a:lnTo>
                      <a:pt x="41" y="128"/>
                    </a:lnTo>
                    <a:lnTo>
                      <a:pt x="18" y="140"/>
                    </a:lnTo>
                    <a:lnTo>
                      <a:pt x="6" y="175"/>
                    </a:lnTo>
                    <a:lnTo>
                      <a:pt x="0" y="203"/>
                    </a:lnTo>
                    <a:lnTo>
                      <a:pt x="0" y="255"/>
                    </a:lnTo>
                    <a:lnTo>
                      <a:pt x="30" y="238"/>
                    </a:lnTo>
                    <a:lnTo>
                      <a:pt x="65" y="220"/>
                    </a:lnTo>
                    <a:lnTo>
                      <a:pt x="122" y="203"/>
                    </a:lnTo>
                    <a:lnTo>
                      <a:pt x="180" y="180"/>
                    </a:lnTo>
                    <a:lnTo>
                      <a:pt x="274" y="203"/>
                    </a:lnTo>
                    <a:lnTo>
                      <a:pt x="297" y="250"/>
                    </a:lnTo>
                    <a:lnTo>
                      <a:pt x="297" y="290"/>
                    </a:lnTo>
                    <a:lnTo>
                      <a:pt x="431" y="429"/>
                    </a:lnTo>
                    <a:lnTo>
                      <a:pt x="494" y="441"/>
                    </a:lnTo>
                    <a:lnTo>
                      <a:pt x="564" y="499"/>
                    </a:lnTo>
                    <a:lnTo>
                      <a:pt x="588" y="563"/>
                    </a:lnTo>
                    <a:lnTo>
                      <a:pt x="558" y="610"/>
                    </a:lnTo>
                    <a:lnTo>
                      <a:pt x="564" y="656"/>
                    </a:lnTo>
                    <a:lnTo>
                      <a:pt x="628" y="575"/>
                    </a:lnTo>
                    <a:lnTo>
                      <a:pt x="605" y="511"/>
                    </a:lnTo>
                    <a:lnTo>
                      <a:pt x="611" y="453"/>
                    </a:lnTo>
                    <a:lnTo>
                      <a:pt x="651" y="499"/>
                    </a:lnTo>
                    <a:lnTo>
                      <a:pt x="680" y="523"/>
                    </a:lnTo>
                    <a:lnTo>
                      <a:pt x="680" y="476"/>
                    </a:lnTo>
                    <a:lnTo>
                      <a:pt x="611" y="407"/>
                    </a:lnTo>
                    <a:lnTo>
                      <a:pt x="588" y="407"/>
                    </a:lnTo>
                    <a:lnTo>
                      <a:pt x="564" y="360"/>
                    </a:lnTo>
                    <a:lnTo>
                      <a:pt x="524" y="342"/>
                    </a:lnTo>
                    <a:lnTo>
                      <a:pt x="477" y="314"/>
                    </a:lnTo>
                    <a:lnTo>
                      <a:pt x="424" y="279"/>
                    </a:lnTo>
                    <a:lnTo>
                      <a:pt x="384" y="227"/>
                    </a:lnTo>
                    <a:lnTo>
                      <a:pt x="361" y="180"/>
                    </a:lnTo>
                    <a:lnTo>
                      <a:pt x="361" y="157"/>
                    </a:lnTo>
                    <a:lnTo>
                      <a:pt x="361" y="110"/>
                    </a:lnTo>
                    <a:lnTo>
                      <a:pt x="384" y="110"/>
                    </a:lnTo>
                    <a:lnTo>
                      <a:pt x="407" y="70"/>
                    </a:lnTo>
                    <a:lnTo>
                      <a:pt x="431" y="47"/>
                    </a:lnTo>
                    <a:lnTo>
                      <a:pt x="431" y="23"/>
                    </a:lnTo>
                    <a:lnTo>
                      <a:pt x="337" y="0"/>
                    </a:lnTo>
                    <a:lnTo>
                      <a:pt x="314" y="47"/>
                    </a:lnTo>
                    <a:lnTo>
                      <a:pt x="250" y="23"/>
                    </a:lnTo>
                    <a:lnTo>
                      <a:pt x="227" y="0"/>
                    </a:lnTo>
                    <a:lnTo>
                      <a:pt x="180" y="41"/>
                    </a:lnTo>
                    <a:lnTo>
                      <a:pt x="140" y="47"/>
                    </a:lnTo>
                    <a:lnTo>
                      <a:pt x="134" y="87"/>
                    </a:lnTo>
                    <a:lnTo>
                      <a:pt x="100" y="110"/>
                    </a:lnTo>
                    <a:lnTo>
                      <a:pt x="70" y="110"/>
                    </a:lnTo>
                    <a:lnTo>
                      <a:pt x="53" y="9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1" name="Freeform 915">
                <a:extLst>
                  <a:ext uri="{FF2B5EF4-FFF2-40B4-BE49-F238E27FC236}">
                    <a16:creationId xmlns:a16="http://schemas.microsoft.com/office/drawing/2014/main" id="{EED477D6-2C43-490C-CD94-E30EC7139FDF}"/>
                  </a:ext>
                </a:extLst>
              </p:cNvPr>
              <p:cNvSpPr>
                <a:spLocks/>
              </p:cNvSpPr>
              <p:nvPr/>
            </p:nvSpPr>
            <p:spPr bwMode="auto">
              <a:xfrm>
                <a:off x="2917890" y="3796735"/>
                <a:ext cx="47049" cy="26218"/>
              </a:xfrm>
              <a:custGeom>
                <a:avLst/>
                <a:gdLst>
                  <a:gd name="T0" fmla="*/ 163 w 163"/>
                  <a:gd name="T1" fmla="*/ 23 h 105"/>
                  <a:gd name="T2" fmla="*/ 133 w 163"/>
                  <a:gd name="T3" fmla="*/ 47 h 105"/>
                  <a:gd name="T4" fmla="*/ 145 w 163"/>
                  <a:gd name="T5" fmla="*/ 105 h 105"/>
                  <a:gd name="T6" fmla="*/ 70 w 163"/>
                  <a:gd name="T7" fmla="*/ 93 h 105"/>
                  <a:gd name="T8" fmla="*/ 0 w 163"/>
                  <a:gd name="T9" fmla="*/ 93 h 105"/>
                  <a:gd name="T10" fmla="*/ 0 w 163"/>
                  <a:gd name="T11" fmla="*/ 65 h 105"/>
                  <a:gd name="T12" fmla="*/ 23 w 163"/>
                  <a:gd name="T13" fmla="*/ 23 h 105"/>
                  <a:gd name="T14" fmla="*/ 70 w 163"/>
                  <a:gd name="T15" fmla="*/ 23 h 105"/>
                  <a:gd name="T16" fmla="*/ 116 w 163"/>
                  <a:gd name="T17" fmla="*/ 0 h 105"/>
                  <a:gd name="T18" fmla="*/ 133 w 163"/>
                  <a:gd name="T19" fmla="*/ 0 h 105"/>
                  <a:gd name="T20" fmla="*/ 163 w 163"/>
                  <a:gd name="T21" fmla="*/ 23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3"/>
                  <a:gd name="T34" fmla="*/ 0 h 105"/>
                  <a:gd name="T35" fmla="*/ 163 w 163"/>
                  <a:gd name="T36" fmla="*/ 105 h 1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3" h="105">
                    <a:moveTo>
                      <a:pt x="163" y="23"/>
                    </a:moveTo>
                    <a:lnTo>
                      <a:pt x="133" y="47"/>
                    </a:lnTo>
                    <a:lnTo>
                      <a:pt x="145" y="105"/>
                    </a:lnTo>
                    <a:lnTo>
                      <a:pt x="70" y="93"/>
                    </a:lnTo>
                    <a:lnTo>
                      <a:pt x="0" y="93"/>
                    </a:lnTo>
                    <a:lnTo>
                      <a:pt x="0" y="65"/>
                    </a:lnTo>
                    <a:lnTo>
                      <a:pt x="23" y="23"/>
                    </a:lnTo>
                    <a:lnTo>
                      <a:pt x="70" y="23"/>
                    </a:lnTo>
                    <a:lnTo>
                      <a:pt x="116" y="0"/>
                    </a:lnTo>
                    <a:lnTo>
                      <a:pt x="133" y="0"/>
                    </a:lnTo>
                    <a:lnTo>
                      <a:pt x="163"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3" name="Freeform 916">
                <a:extLst>
                  <a:ext uri="{FF2B5EF4-FFF2-40B4-BE49-F238E27FC236}">
                    <a16:creationId xmlns:a16="http://schemas.microsoft.com/office/drawing/2014/main" id="{9961E7A2-EF8B-B87B-9830-0A20CAEE87BE}"/>
                  </a:ext>
                </a:extLst>
              </p:cNvPr>
              <p:cNvSpPr>
                <a:spLocks/>
              </p:cNvSpPr>
              <p:nvPr/>
            </p:nvSpPr>
            <p:spPr bwMode="auto">
              <a:xfrm>
                <a:off x="2661733" y="3540378"/>
                <a:ext cx="188197" cy="186441"/>
              </a:xfrm>
              <a:custGeom>
                <a:avLst/>
                <a:gdLst>
                  <a:gd name="T0" fmla="*/ 540 w 657"/>
                  <a:gd name="T1" fmla="*/ 546 h 680"/>
                  <a:gd name="T2" fmla="*/ 471 w 657"/>
                  <a:gd name="T3" fmla="*/ 546 h 680"/>
                  <a:gd name="T4" fmla="*/ 471 w 657"/>
                  <a:gd name="T5" fmla="*/ 593 h 680"/>
                  <a:gd name="T6" fmla="*/ 430 w 657"/>
                  <a:gd name="T7" fmla="*/ 593 h 680"/>
                  <a:gd name="T8" fmla="*/ 406 w 657"/>
                  <a:gd name="T9" fmla="*/ 610 h 680"/>
                  <a:gd name="T10" fmla="*/ 383 w 657"/>
                  <a:gd name="T11" fmla="*/ 680 h 680"/>
                  <a:gd name="T12" fmla="*/ 273 w 657"/>
                  <a:gd name="T13" fmla="*/ 593 h 680"/>
                  <a:gd name="T14" fmla="*/ 250 w 657"/>
                  <a:gd name="T15" fmla="*/ 563 h 680"/>
                  <a:gd name="T16" fmla="*/ 116 w 657"/>
                  <a:gd name="T17" fmla="*/ 546 h 680"/>
                  <a:gd name="T18" fmla="*/ 69 w 657"/>
                  <a:gd name="T19" fmla="*/ 499 h 680"/>
                  <a:gd name="T20" fmla="*/ 116 w 657"/>
                  <a:gd name="T21" fmla="*/ 453 h 680"/>
                  <a:gd name="T22" fmla="*/ 134 w 657"/>
                  <a:gd name="T23" fmla="*/ 319 h 680"/>
                  <a:gd name="T24" fmla="*/ 116 w 657"/>
                  <a:gd name="T25" fmla="*/ 273 h 680"/>
                  <a:gd name="T26" fmla="*/ 69 w 657"/>
                  <a:gd name="T27" fmla="*/ 232 h 680"/>
                  <a:gd name="T28" fmla="*/ 0 w 657"/>
                  <a:gd name="T29" fmla="*/ 186 h 680"/>
                  <a:gd name="T30" fmla="*/ 0 w 657"/>
                  <a:gd name="T31" fmla="*/ 162 h 680"/>
                  <a:gd name="T32" fmla="*/ 47 w 657"/>
                  <a:gd name="T33" fmla="*/ 139 h 680"/>
                  <a:gd name="T34" fmla="*/ 93 w 657"/>
                  <a:gd name="T35" fmla="*/ 116 h 680"/>
                  <a:gd name="T36" fmla="*/ 204 w 657"/>
                  <a:gd name="T37" fmla="*/ 70 h 680"/>
                  <a:gd name="T38" fmla="*/ 273 w 657"/>
                  <a:gd name="T39" fmla="*/ 70 h 680"/>
                  <a:gd name="T40" fmla="*/ 360 w 657"/>
                  <a:gd name="T41" fmla="*/ 0 h 680"/>
                  <a:gd name="T42" fmla="*/ 424 w 657"/>
                  <a:gd name="T43" fmla="*/ 47 h 680"/>
                  <a:gd name="T44" fmla="*/ 540 w 657"/>
                  <a:gd name="T45" fmla="*/ 116 h 680"/>
                  <a:gd name="T46" fmla="*/ 581 w 657"/>
                  <a:gd name="T47" fmla="*/ 139 h 680"/>
                  <a:gd name="T48" fmla="*/ 616 w 657"/>
                  <a:gd name="T49" fmla="*/ 134 h 680"/>
                  <a:gd name="T50" fmla="*/ 650 w 657"/>
                  <a:gd name="T51" fmla="*/ 162 h 680"/>
                  <a:gd name="T52" fmla="*/ 650 w 657"/>
                  <a:gd name="T53" fmla="*/ 197 h 680"/>
                  <a:gd name="T54" fmla="*/ 657 w 657"/>
                  <a:gd name="T55" fmla="*/ 244 h 680"/>
                  <a:gd name="T56" fmla="*/ 587 w 657"/>
                  <a:gd name="T57" fmla="*/ 296 h 680"/>
                  <a:gd name="T58" fmla="*/ 563 w 657"/>
                  <a:gd name="T59" fmla="*/ 319 h 680"/>
                  <a:gd name="T60" fmla="*/ 587 w 657"/>
                  <a:gd name="T61" fmla="*/ 406 h 680"/>
                  <a:gd name="T62" fmla="*/ 587 w 657"/>
                  <a:gd name="T63" fmla="*/ 429 h 680"/>
                  <a:gd name="T64" fmla="*/ 563 w 657"/>
                  <a:gd name="T65" fmla="*/ 429 h 680"/>
                  <a:gd name="T66" fmla="*/ 540 w 657"/>
                  <a:gd name="T67" fmla="*/ 499 h 680"/>
                  <a:gd name="T68" fmla="*/ 540 w 657"/>
                  <a:gd name="T69" fmla="*/ 546 h 6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7"/>
                  <a:gd name="T106" fmla="*/ 0 h 680"/>
                  <a:gd name="T107" fmla="*/ 657 w 657"/>
                  <a:gd name="T108" fmla="*/ 680 h 6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7" h="680">
                    <a:moveTo>
                      <a:pt x="540" y="546"/>
                    </a:moveTo>
                    <a:lnTo>
                      <a:pt x="471" y="546"/>
                    </a:lnTo>
                    <a:lnTo>
                      <a:pt x="471" y="593"/>
                    </a:lnTo>
                    <a:lnTo>
                      <a:pt x="430" y="593"/>
                    </a:lnTo>
                    <a:lnTo>
                      <a:pt x="406" y="610"/>
                    </a:lnTo>
                    <a:lnTo>
                      <a:pt x="383" y="680"/>
                    </a:lnTo>
                    <a:lnTo>
                      <a:pt x="273" y="593"/>
                    </a:lnTo>
                    <a:lnTo>
                      <a:pt x="250" y="563"/>
                    </a:lnTo>
                    <a:lnTo>
                      <a:pt x="116" y="546"/>
                    </a:lnTo>
                    <a:lnTo>
                      <a:pt x="69" y="499"/>
                    </a:lnTo>
                    <a:lnTo>
                      <a:pt x="116" y="453"/>
                    </a:lnTo>
                    <a:lnTo>
                      <a:pt x="134" y="319"/>
                    </a:lnTo>
                    <a:lnTo>
                      <a:pt x="116" y="273"/>
                    </a:lnTo>
                    <a:lnTo>
                      <a:pt x="69" y="232"/>
                    </a:lnTo>
                    <a:lnTo>
                      <a:pt x="0" y="186"/>
                    </a:lnTo>
                    <a:lnTo>
                      <a:pt x="0" y="162"/>
                    </a:lnTo>
                    <a:lnTo>
                      <a:pt x="47" y="139"/>
                    </a:lnTo>
                    <a:lnTo>
                      <a:pt x="93" y="116"/>
                    </a:lnTo>
                    <a:lnTo>
                      <a:pt x="204" y="70"/>
                    </a:lnTo>
                    <a:lnTo>
                      <a:pt x="273" y="70"/>
                    </a:lnTo>
                    <a:lnTo>
                      <a:pt x="360" y="0"/>
                    </a:lnTo>
                    <a:lnTo>
                      <a:pt x="424" y="47"/>
                    </a:lnTo>
                    <a:lnTo>
                      <a:pt x="540" y="116"/>
                    </a:lnTo>
                    <a:lnTo>
                      <a:pt x="581" y="139"/>
                    </a:lnTo>
                    <a:lnTo>
                      <a:pt x="616" y="134"/>
                    </a:lnTo>
                    <a:lnTo>
                      <a:pt x="650" y="162"/>
                    </a:lnTo>
                    <a:lnTo>
                      <a:pt x="650" y="197"/>
                    </a:lnTo>
                    <a:lnTo>
                      <a:pt x="657" y="244"/>
                    </a:lnTo>
                    <a:lnTo>
                      <a:pt x="587" y="296"/>
                    </a:lnTo>
                    <a:lnTo>
                      <a:pt x="563" y="319"/>
                    </a:lnTo>
                    <a:lnTo>
                      <a:pt x="587" y="406"/>
                    </a:lnTo>
                    <a:lnTo>
                      <a:pt x="587" y="429"/>
                    </a:lnTo>
                    <a:lnTo>
                      <a:pt x="563" y="429"/>
                    </a:lnTo>
                    <a:lnTo>
                      <a:pt x="540" y="499"/>
                    </a:lnTo>
                    <a:lnTo>
                      <a:pt x="540" y="54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 name="Freeform 917">
                <a:extLst>
                  <a:ext uri="{FF2B5EF4-FFF2-40B4-BE49-F238E27FC236}">
                    <a16:creationId xmlns:a16="http://schemas.microsoft.com/office/drawing/2014/main" id="{8C0DBA12-3C4A-9E98-AE20-7CB8165E75B8}"/>
                  </a:ext>
                </a:extLst>
              </p:cNvPr>
              <p:cNvSpPr>
                <a:spLocks/>
              </p:cNvSpPr>
              <p:nvPr/>
            </p:nvSpPr>
            <p:spPr bwMode="auto">
              <a:xfrm>
                <a:off x="2585932" y="3668556"/>
                <a:ext cx="185583" cy="183528"/>
              </a:xfrm>
              <a:custGeom>
                <a:avLst/>
                <a:gdLst>
                  <a:gd name="T0" fmla="*/ 342 w 656"/>
                  <a:gd name="T1" fmla="*/ 28 h 673"/>
                  <a:gd name="T2" fmla="*/ 297 w 656"/>
                  <a:gd name="T3" fmla="*/ 28 h 673"/>
                  <a:gd name="T4" fmla="*/ 250 w 656"/>
                  <a:gd name="T5" fmla="*/ 17 h 673"/>
                  <a:gd name="T6" fmla="*/ 185 w 656"/>
                  <a:gd name="T7" fmla="*/ 0 h 673"/>
                  <a:gd name="T8" fmla="*/ 116 w 656"/>
                  <a:gd name="T9" fmla="*/ 5 h 673"/>
                  <a:gd name="T10" fmla="*/ 70 w 656"/>
                  <a:gd name="T11" fmla="*/ 5 h 673"/>
                  <a:gd name="T12" fmla="*/ 0 w 656"/>
                  <a:gd name="T13" fmla="*/ 52 h 673"/>
                  <a:gd name="T14" fmla="*/ 0 w 656"/>
                  <a:gd name="T15" fmla="*/ 122 h 673"/>
                  <a:gd name="T16" fmla="*/ 58 w 656"/>
                  <a:gd name="T17" fmla="*/ 144 h 673"/>
                  <a:gd name="T18" fmla="*/ 122 w 656"/>
                  <a:gd name="T19" fmla="*/ 144 h 673"/>
                  <a:gd name="T20" fmla="*/ 157 w 656"/>
                  <a:gd name="T21" fmla="*/ 185 h 673"/>
                  <a:gd name="T22" fmla="*/ 116 w 656"/>
                  <a:gd name="T23" fmla="*/ 261 h 673"/>
                  <a:gd name="T24" fmla="*/ 116 w 656"/>
                  <a:gd name="T25" fmla="*/ 348 h 673"/>
                  <a:gd name="T26" fmla="*/ 75 w 656"/>
                  <a:gd name="T27" fmla="*/ 458 h 673"/>
                  <a:gd name="T28" fmla="*/ 116 w 656"/>
                  <a:gd name="T29" fmla="*/ 505 h 673"/>
                  <a:gd name="T30" fmla="*/ 116 w 656"/>
                  <a:gd name="T31" fmla="*/ 551 h 673"/>
                  <a:gd name="T32" fmla="*/ 157 w 656"/>
                  <a:gd name="T33" fmla="*/ 673 h 673"/>
                  <a:gd name="T34" fmla="*/ 238 w 656"/>
                  <a:gd name="T35" fmla="*/ 627 h 673"/>
                  <a:gd name="T36" fmla="*/ 337 w 656"/>
                  <a:gd name="T37" fmla="*/ 633 h 673"/>
                  <a:gd name="T38" fmla="*/ 407 w 656"/>
                  <a:gd name="T39" fmla="*/ 598 h 673"/>
                  <a:gd name="T40" fmla="*/ 447 w 656"/>
                  <a:gd name="T41" fmla="*/ 568 h 673"/>
                  <a:gd name="T42" fmla="*/ 482 w 656"/>
                  <a:gd name="T43" fmla="*/ 458 h 673"/>
                  <a:gd name="T44" fmla="*/ 564 w 656"/>
                  <a:gd name="T45" fmla="*/ 301 h 673"/>
                  <a:gd name="T46" fmla="*/ 656 w 656"/>
                  <a:gd name="T47" fmla="*/ 209 h 673"/>
                  <a:gd name="T48" fmla="*/ 517 w 656"/>
                  <a:gd name="T49" fmla="*/ 98 h 673"/>
                  <a:gd name="T50" fmla="*/ 465 w 656"/>
                  <a:gd name="T51" fmla="*/ 87 h 673"/>
                  <a:gd name="T52" fmla="*/ 377 w 656"/>
                  <a:gd name="T53" fmla="*/ 57 h 673"/>
                  <a:gd name="T54" fmla="*/ 342 w 656"/>
                  <a:gd name="T55" fmla="*/ 28 h 6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56"/>
                  <a:gd name="T85" fmla="*/ 0 h 673"/>
                  <a:gd name="T86" fmla="*/ 656 w 656"/>
                  <a:gd name="T87" fmla="*/ 673 h 6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56" h="673">
                    <a:moveTo>
                      <a:pt x="342" y="28"/>
                    </a:moveTo>
                    <a:lnTo>
                      <a:pt x="297" y="28"/>
                    </a:lnTo>
                    <a:lnTo>
                      <a:pt x="250" y="17"/>
                    </a:lnTo>
                    <a:lnTo>
                      <a:pt x="185" y="0"/>
                    </a:lnTo>
                    <a:lnTo>
                      <a:pt x="116" y="5"/>
                    </a:lnTo>
                    <a:lnTo>
                      <a:pt x="70" y="5"/>
                    </a:lnTo>
                    <a:lnTo>
                      <a:pt x="0" y="52"/>
                    </a:lnTo>
                    <a:lnTo>
                      <a:pt x="0" y="122"/>
                    </a:lnTo>
                    <a:lnTo>
                      <a:pt x="58" y="144"/>
                    </a:lnTo>
                    <a:lnTo>
                      <a:pt x="122" y="144"/>
                    </a:lnTo>
                    <a:lnTo>
                      <a:pt x="157" y="185"/>
                    </a:lnTo>
                    <a:lnTo>
                      <a:pt x="116" y="261"/>
                    </a:lnTo>
                    <a:lnTo>
                      <a:pt x="116" y="348"/>
                    </a:lnTo>
                    <a:lnTo>
                      <a:pt x="75" y="458"/>
                    </a:lnTo>
                    <a:lnTo>
                      <a:pt x="116" y="505"/>
                    </a:lnTo>
                    <a:lnTo>
                      <a:pt x="116" y="551"/>
                    </a:lnTo>
                    <a:lnTo>
                      <a:pt x="157" y="673"/>
                    </a:lnTo>
                    <a:lnTo>
                      <a:pt x="238" y="627"/>
                    </a:lnTo>
                    <a:lnTo>
                      <a:pt x="337" y="633"/>
                    </a:lnTo>
                    <a:lnTo>
                      <a:pt x="407" y="598"/>
                    </a:lnTo>
                    <a:lnTo>
                      <a:pt x="447" y="568"/>
                    </a:lnTo>
                    <a:lnTo>
                      <a:pt x="482" y="458"/>
                    </a:lnTo>
                    <a:lnTo>
                      <a:pt x="564" y="301"/>
                    </a:lnTo>
                    <a:lnTo>
                      <a:pt x="656" y="209"/>
                    </a:lnTo>
                    <a:lnTo>
                      <a:pt x="517" y="98"/>
                    </a:lnTo>
                    <a:lnTo>
                      <a:pt x="465" y="87"/>
                    </a:lnTo>
                    <a:lnTo>
                      <a:pt x="377" y="57"/>
                    </a:lnTo>
                    <a:lnTo>
                      <a:pt x="342" y="2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8" name="Freeform 918">
                <a:extLst>
                  <a:ext uri="{FF2B5EF4-FFF2-40B4-BE49-F238E27FC236}">
                    <a16:creationId xmlns:a16="http://schemas.microsoft.com/office/drawing/2014/main" id="{9768BB79-6809-36A9-343F-F02A2B75E836}"/>
                  </a:ext>
                </a:extLst>
              </p:cNvPr>
              <p:cNvSpPr>
                <a:spLocks/>
              </p:cNvSpPr>
              <p:nvPr/>
            </p:nvSpPr>
            <p:spPr bwMode="auto">
              <a:xfrm>
                <a:off x="2575476" y="3703514"/>
                <a:ext cx="54891" cy="119439"/>
              </a:xfrm>
              <a:custGeom>
                <a:avLst/>
                <a:gdLst>
                  <a:gd name="T0" fmla="*/ 41 w 198"/>
                  <a:gd name="T1" fmla="*/ 0 h 441"/>
                  <a:gd name="T2" fmla="*/ 59 w 198"/>
                  <a:gd name="T3" fmla="*/ 110 h 441"/>
                  <a:gd name="T4" fmla="*/ 24 w 198"/>
                  <a:gd name="T5" fmla="*/ 202 h 441"/>
                  <a:gd name="T6" fmla="*/ 0 w 198"/>
                  <a:gd name="T7" fmla="*/ 266 h 441"/>
                  <a:gd name="T8" fmla="*/ 24 w 198"/>
                  <a:gd name="T9" fmla="*/ 336 h 441"/>
                  <a:gd name="T10" fmla="*/ 0 w 198"/>
                  <a:gd name="T11" fmla="*/ 429 h 441"/>
                  <a:gd name="T12" fmla="*/ 104 w 198"/>
                  <a:gd name="T13" fmla="*/ 441 h 441"/>
                  <a:gd name="T14" fmla="*/ 157 w 198"/>
                  <a:gd name="T15" fmla="*/ 429 h 441"/>
                  <a:gd name="T16" fmla="*/ 157 w 198"/>
                  <a:gd name="T17" fmla="*/ 383 h 441"/>
                  <a:gd name="T18" fmla="*/ 116 w 198"/>
                  <a:gd name="T19" fmla="*/ 342 h 441"/>
                  <a:gd name="T20" fmla="*/ 157 w 198"/>
                  <a:gd name="T21" fmla="*/ 220 h 441"/>
                  <a:gd name="T22" fmla="*/ 157 w 198"/>
                  <a:gd name="T23" fmla="*/ 156 h 441"/>
                  <a:gd name="T24" fmla="*/ 181 w 198"/>
                  <a:gd name="T25" fmla="*/ 110 h 441"/>
                  <a:gd name="T26" fmla="*/ 198 w 198"/>
                  <a:gd name="T27" fmla="*/ 63 h 441"/>
                  <a:gd name="T28" fmla="*/ 157 w 198"/>
                  <a:gd name="T29" fmla="*/ 17 h 441"/>
                  <a:gd name="T30" fmla="*/ 111 w 198"/>
                  <a:gd name="T31" fmla="*/ 17 h 441"/>
                  <a:gd name="T32" fmla="*/ 41 w 198"/>
                  <a:gd name="T33" fmla="*/ 0 h 4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8"/>
                  <a:gd name="T52" fmla="*/ 0 h 441"/>
                  <a:gd name="T53" fmla="*/ 198 w 198"/>
                  <a:gd name="T54" fmla="*/ 441 h 4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8" h="441">
                    <a:moveTo>
                      <a:pt x="41" y="0"/>
                    </a:moveTo>
                    <a:lnTo>
                      <a:pt x="59" y="110"/>
                    </a:lnTo>
                    <a:lnTo>
                      <a:pt x="24" y="202"/>
                    </a:lnTo>
                    <a:lnTo>
                      <a:pt x="0" y="266"/>
                    </a:lnTo>
                    <a:lnTo>
                      <a:pt x="24" y="336"/>
                    </a:lnTo>
                    <a:lnTo>
                      <a:pt x="0" y="429"/>
                    </a:lnTo>
                    <a:lnTo>
                      <a:pt x="104" y="441"/>
                    </a:lnTo>
                    <a:lnTo>
                      <a:pt x="157" y="429"/>
                    </a:lnTo>
                    <a:lnTo>
                      <a:pt x="157" y="383"/>
                    </a:lnTo>
                    <a:lnTo>
                      <a:pt x="116" y="342"/>
                    </a:lnTo>
                    <a:lnTo>
                      <a:pt x="157" y="220"/>
                    </a:lnTo>
                    <a:lnTo>
                      <a:pt x="157" y="156"/>
                    </a:lnTo>
                    <a:lnTo>
                      <a:pt x="181" y="110"/>
                    </a:lnTo>
                    <a:lnTo>
                      <a:pt x="198" y="63"/>
                    </a:lnTo>
                    <a:lnTo>
                      <a:pt x="157" y="17"/>
                    </a:lnTo>
                    <a:lnTo>
                      <a:pt x="111" y="17"/>
                    </a:lnTo>
                    <a:lnTo>
                      <a:pt x="41"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 name="Freeform 919">
                <a:extLst>
                  <a:ext uri="{FF2B5EF4-FFF2-40B4-BE49-F238E27FC236}">
                    <a16:creationId xmlns:a16="http://schemas.microsoft.com/office/drawing/2014/main" id="{51845FCC-EDC7-F627-FFAB-3C7FF723EA51}"/>
                  </a:ext>
                </a:extLst>
              </p:cNvPr>
              <p:cNvSpPr>
                <a:spLocks/>
              </p:cNvSpPr>
              <p:nvPr/>
            </p:nvSpPr>
            <p:spPr bwMode="auto">
              <a:xfrm>
                <a:off x="2745376" y="3758864"/>
                <a:ext cx="13069" cy="17479"/>
              </a:xfrm>
              <a:custGeom>
                <a:avLst/>
                <a:gdLst>
                  <a:gd name="T0" fmla="*/ 46 w 46"/>
                  <a:gd name="T1" fmla="*/ 0 h 64"/>
                  <a:gd name="T2" fmla="*/ 0 w 46"/>
                  <a:gd name="T3" fmla="*/ 42 h 64"/>
                  <a:gd name="T4" fmla="*/ 46 w 46"/>
                  <a:gd name="T5" fmla="*/ 64 h 64"/>
                  <a:gd name="T6" fmla="*/ 46 w 46"/>
                  <a:gd name="T7" fmla="*/ 24 h 64"/>
                  <a:gd name="T8" fmla="*/ 46 w 46"/>
                  <a:gd name="T9" fmla="*/ 0 h 64"/>
                  <a:gd name="T10" fmla="*/ 0 60000 65536"/>
                  <a:gd name="T11" fmla="*/ 0 60000 65536"/>
                  <a:gd name="T12" fmla="*/ 0 60000 65536"/>
                  <a:gd name="T13" fmla="*/ 0 60000 65536"/>
                  <a:gd name="T14" fmla="*/ 0 60000 65536"/>
                  <a:gd name="T15" fmla="*/ 0 w 46"/>
                  <a:gd name="T16" fmla="*/ 0 h 64"/>
                  <a:gd name="T17" fmla="*/ 46 w 46"/>
                  <a:gd name="T18" fmla="*/ 64 h 64"/>
                </a:gdLst>
                <a:ahLst/>
                <a:cxnLst>
                  <a:cxn ang="T10">
                    <a:pos x="T0" y="T1"/>
                  </a:cxn>
                  <a:cxn ang="T11">
                    <a:pos x="T2" y="T3"/>
                  </a:cxn>
                  <a:cxn ang="T12">
                    <a:pos x="T4" y="T5"/>
                  </a:cxn>
                  <a:cxn ang="T13">
                    <a:pos x="T6" y="T7"/>
                  </a:cxn>
                  <a:cxn ang="T14">
                    <a:pos x="T8" y="T9"/>
                  </a:cxn>
                </a:cxnLst>
                <a:rect l="T15" t="T16" r="T17" b="T18"/>
                <a:pathLst>
                  <a:path w="46" h="64">
                    <a:moveTo>
                      <a:pt x="46" y="0"/>
                    </a:moveTo>
                    <a:lnTo>
                      <a:pt x="0" y="42"/>
                    </a:lnTo>
                    <a:lnTo>
                      <a:pt x="46" y="64"/>
                    </a:lnTo>
                    <a:lnTo>
                      <a:pt x="46" y="24"/>
                    </a:lnTo>
                    <a:lnTo>
                      <a:pt x="4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0" name="Freeform 920">
                <a:extLst>
                  <a:ext uri="{FF2B5EF4-FFF2-40B4-BE49-F238E27FC236}">
                    <a16:creationId xmlns:a16="http://schemas.microsoft.com/office/drawing/2014/main" id="{75DCD67F-A8FF-57A1-77F0-5931B7FC0BC4}"/>
                  </a:ext>
                </a:extLst>
              </p:cNvPr>
              <p:cNvSpPr>
                <a:spLocks/>
              </p:cNvSpPr>
              <p:nvPr/>
            </p:nvSpPr>
            <p:spPr bwMode="auto">
              <a:xfrm>
                <a:off x="2847316" y="3709340"/>
                <a:ext cx="26138" cy="23305"/>
              </a:xfrm>
              <a:custGeom>
                <a:avLst/>
                <a:gdLst>
                  <a:gd name="T0" fmla="*/ 70 w 94"/>
                  <a:gd name="T1" fmla="*/ 0 h 93"/>
                  <a:gd name="T2" fmla="*/ 0 w 94"/>
                  <a:gd name="T3" fmla="*/ 46 h 93"/>
                  <a:gd name="T4" fmla="*/ 47 w 94"/>
                  <a:gd name="T5" fmla="*/ 70 h 93"/>
                  <a:gd name="T6" fmla="*/ 47 w 94"/>
                  <a:gd name="T7" fmla="*/ 93 h 93"/>
                  <a:gd name="T8" fmla="*/ 94 w 94"/>
                  <a:gd name="T9" fmla="*/ 93 h 93"/>
                  <a:gd name="T10" fmla="*/ 94 w 94"/>
                  <a:gd name="T11" fmla="*/ 28 h 93"/>
                  <a:gd name="T12" fmla="*/ 94 w 94"/>
                  <a:gd name="T13" fmla="*/ 0 h 93"/>
                  <a:gd name="T14" fmla="*/ 70 w 94"/>
                  <a:gd name="T15" fmla="*/ 0 h 93"/>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93"/>
                  <a:gd name="T26" fmla="*/ 94 w 94"/>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93">
                    <a:moveTo>
                      <a:pt x="70" y="0"/>
                    </a:moveTo>
                    <a:lnTo>
                      <a:pt x="0" y="46"/>
                    </a:lnTo>
                    <a:lnTo>
                      <a:pt x="47" y="70"/>
                    </a:lnTo>
                    <a:lnTo>
                      <a:pt x="47" y="93"/>
                    </a:lnTo>
                    <a:lnTo>
                      <a:pt x="94" y="93"/>
                    </a:lnTo>
                    <a:lnTo>
                      <a:pt x="94" y="28"/>
                    </a:lnTo>
                    <a:lnTo>
                      <a:pt x="94" y="0"/>
                    </a:lnTo>
                    <a:lnTo>
                      <a:pt x="7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1" name="Freeform 921">
                <a:extLst>
                  <a:ext uri="{FF2B5EF4-FFF2-40B4-BE49-F238E27FC236}">
                    <a16:creationId xmlns:a16="http://schemas.microsoft.com/office/drawing/2014/main" id="{006BB1E6-0217-A5E8-655D-3A9F08280EE0}"/>
                  </a:ext>
                </a:extLst>
              </p:cNvPr>
              <p:cNvSpPr>
                <a:spLocks/>
              </p:cNvSpPr>
              <p:nvPr/>
            </p:nvSpPr>
            <p:spPr bwMode="auto">
              <a:xfrm>
                <a:off x="2834247" y="3738472"/>
                <a:ext cx="39208" cy="49524"/>
              </a:xfrm>
              <a:custGeom>
                <a:avLst/>
                <a:gdLst>
                  <a:gd name="T0" fmla="*/ 93 w 134"/>
                  <a:gd name="T1" fmla="*/ 35 h 181"/>
                  <a:gd name="T2" fmla="*/ 47 w 134"/>
                  <a:gd name="T3" fmla="*/ 35 h 181"/>
                  <a:gd name="T4" fmla="*/ 0 w 134"/>
                  <a:gd name="T5" fmla="*/ 112 h 181"/>
                  <a:gd name="T6" fmla="*/ 0 w 134"/>
                  <a:gd name="T7" fmla="*/ 157 h 181"/>
                  <a:gd name="T8" fmla="*/ 23 w 134"/>
                  <a:gd name="T9" fmla="*/ 157 h 181"/>
                  <a:gd name="T10" fmla="*/ 82 w 134"/>
                  <a:gd name="T11" fmla="*/ 181 h 181"/>
                  <a:gd name="T12" fmla="*/ 110 w 134"/>
                  <a:gd name="T13" fmla="*/ 112 h 181"/>
                  <a:gd name="T14" fmla="*/ 87 w 134"/>
                  <a:gd name="T15" fmla="*/ 112 h 181"/>
                  <a:gd name="T16" fmla="*/ 134 w 134"/>
                  <a:gd name="T17" fmla="*/ 24 h 181"/>
                  <a:gd name="T18" fmla="*/ 134 w 134"/>
                  <a:gd name="T19" fmla="*/ 0 h 181"/>
                  <a:gd name="T20" fmla="*/ 93 w 134"/>
                  <a:gd name="T21" fmla="*/ 35 h 1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
                  <a:gd name="T34" fmla="*/ 0 h 181"/>
                  <a:gd name="T35" fmla="*/ 134 w 134"/>
                  <a:gd name="T36" fmla="*/ 181 h 1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 h="181">
                    <a:moveTo>
                      <a:pt x="93" y="35"/>
                    </a:moveTo>
                    <a:lnTo>
                      <a:pt x="47" y="35"/>
                    </a:lnTo>
                    <a:lnTo>
                      <a:pt x="0" y="112"/>
                    </a:lnTo>
                    <a:lnTo>
                      <a:pt x="0" y="157"/>
                    </a:lnTo>
                    <a:lnTo>
                      <a:pt x="23" y="157"/>
                    </a:lnTo>
                    <a:lnTo>
                      <a:pt x="82" y="181"/>
                    </a:lnTo>
                    <a:lnTo>
                      <a:pt x="110" y="112"/>
                    </a:lnTo>
                    <a:lnTo>
                      <a:pt x="87" y="112"/>
                    </a:lnTo>
                    <a:lnTo>
                      <a:pt x="134" y="24"/>
                    </a:lnTo>
                    <a:lnTo>
                      <a:pt x="134" y="0"/>
                    </a:lnTo>
                    <a:lnTo>
                      <a:pt x="93" y="3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2" name="Freeform 922">
                <a:extLst>
                  <a:ext uri="{FF2B5EF4-FFF2-40B4-BE49-F238E27FC236}">
                    <a16:creationId xmlns:a16="http://schemas.microsoft.com/office/drawing/2014/main" id="{08682242-C7C9-1BB2-18FE-0C1850DF479A}"/>
                  </a:ext>
                </a:extLst>
              </p:cNvPr>
              <p:cNvSpPr>
                <a:spLocks/>
              </p:cNvSpPr>
              <p:nvPr/>
            </p:nvSpPr>
            <p:spPr bwMode="auto">
              <a:xfrm>
                <a:off x="2815950" y="3563683"/>
                <a:ext cx="18297" cy="17479"/>
              </a:xfrm>
              <a:custGeom>
                <a:avLst/>
                <a:gdLst>
                  <a:gd name="T0" fmla="*/ 53 w 70"/>
                  <a:gd name="T1" fmla="*/ 0 h 64"/>
                  <a:gd name="T2" fmla="*/ 23 w 70"/>
                  <a:gd name="T3" fmla="*/ 17 h 64"/>
                  <a:gd name="T4" fmla="*/ 0 w 70"/>
                  <a:gd name="T5" fmla="*/ 35 h 64"/>
                  <a:gd name="T6" fmla="*/ 47 w 70"/>
                  <a:gd name="T7" fmla="*/ 64 h 64"/>
                  <a:gd name="T8" fmla="*/ 70 w 70"/>
                  <a:gd name="T9" fmla="*/ 59 h 64"/>
                  <a:gd name="T10" fmla="*/ 70 w 70"/>
                  <a:gd name="T11" fmla="*/ 17 h 64"/>
                  <a:gd name="T12" fmla="*/ 53 w 70"/>
                  <a:gd name="T13" fmla="*/ 0 h 64"/>
                  <a:gd name="T14" fmla="*/ 0 60000 65536"/>
                  <a:gd name="T15" fmla="*/ 0 60000 65536"/>
                  <a:gd name="T16" fmla="*/ 0 60000 65536"/>
                  <a:gd name="T17" fmla="*/ 0 60000 65536"/>
                  <a:gd name="T18" fmla="*/ 0 60000 65536"/>
                  <a:gd name="T19" fmla="*/ 0 60000 65536"/>
                  <a:gd name="T20" fmla="*/ 0 60000 65536"/>
                  <a:gd name="T21" fmla="*/ 0 w 70"/>
                  <a:gd name="T22" fmla="*/ 0 h 64"/>
                  <a:gd name="T23" fmla="*/ 70 w 7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4">
                    <a:moveTo>
                      <a:pt x="53" y="0"/>
                    </a:moveTo>
                    <a:lnTo>
                      <a:pt x="23" y="17"/>
                    </a:lnTo>
                    <a:lnTo>
                      <a:pt x="0" y="35"/>
                    </a:lnTo>
                    <a:lnTo>
                      <a:pt x="47" y="64"/>
                    </a:lnTo>
                    <a:lnTo>
                      <a:pt x="70" y="59"/>
                    </a:lnTo>
                    <a:lnTo>
                      <a:pt x="70" y="17"/>
                    </a:lnTo>
                    <a:lnTo>
                      <a:pt x="5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3" name="Freeform 923">
                <a:extLst>
                  <a:ext uri="{FF2B5EF4-FFF2-40B4-BE49-F238E27FC236}">
                    <a16:creationId xmlns:a16="http://schemas.microsoft.com/office/drawing/2014/main" id="{73A95D51-9CD8-5B88-787F-A85A58F77688}"/>
                  </a:ext>
                </a:extLst>
              </p:cNvPr>
              <p:cNvSpPr>
                <a:spLocks/>
              </p:cNvSpPr>
              <p:nvPr/>
            </p:nvSpPr>
            <p:spPr bwMode="auto">
              <a:xfrm>
                <a:off x="2829019" y="3470462"/>
                <a:ext cx="135920" cy="145657"/>
              </a:xfrm>
              <a:custGeom>
                <a:avLst/>
                <a:gdLst>
                  <a:gd name="T0" fmla="*/ 0 w 477"/>
                  <a:gd name="T1" fmla="*/ 267 h 534"/>
                  <a:gd name="T2" fmla="*/ 0 w 477"/>
                  <a:gd name="T3" fmla="*/ 314 h 534"/>
                  <a:gd name="T4" fmla="*/ 23 w 477"/>
                  <a:gd name="T5" fmla="*/ 359 h 534"/>
                  <a:gd name="T6" fmla="*/ 23 w 477"/>
                  <a:gd name="T7" fmla="*/ 383 h 534"/>
                  <a:gd name="T8" fmla="*/ 63 w 477"/>
                  <a:gd name="T9" fmla="*/ 429 h 534"/>
                  <a:gd name="T10" fmla="*/ 63 w 477"/>
                  <a:gd name="T11" fmla="*/ 499 h 534"/>
                  <a:gd name="T12" fmla="*/ 87 w 477"/>
                  <a:gd name="T13" fmla="*/ 516 h 534"/>
                  <a:gd name="T14" fmla="*/ 140 w 477"/>
                  <a:gd name="T15" fmla="*/ 534 h 534"/>
                  <a:gd name="T16" fmla="*/ 197 w 477"/>
                  <a:gd name="T17" fmla="*/ 528 h 534"/>
                  <a:gd name="T18" fmla="*/ 250 w 477"/>
                  <a:gd name="T19" fmla="*/ 516 h 534"/>
                  <a:gd name="T20" fmla="*/ 297 w 477"/>
                  <a:gd name="T21" fmla="*/ 516 h 534"/>
                  <a:gd name="T22" fmla="*/ 360 w 477"/>
                  <a:gd name="T23" fmla="*/ 516 h 534"/>
                  <a:gd name="T24" fmla="*/ 372 w 477"/>
                  <a:gd name="T25" fmla="*/ 476 h 534"/>
                  <a:gd name="T26" fmla="*/ 407 w 477"/>
                  <a:gd name="T27" fmla="*/ 459 h 534"/>
                  <a:gd name="T28" fmla="*/ 407 w 477"/>
                  <a:gd name="T29" fmla="*/ 406 h 534"/>
                  <a:gd name="T30" fmla="*/ 360 w 477"/>
                  <a:gd name="T31" fmla="*/ 359 h 534"/>
                  <a:gd name="T32" fmla="*/ 384 w 477"/>
                  <a:gd name="T33" fmla="*/ 337 h 534"/>
                  <a:gd name="T34" fmla="*/ 454 w 477"/>
                  <a:gd name="T35" fmla="*/ 279 h 534"/>
                  <a:gd name="T36" fmla="*/ 477 w 477"/>
                  <a:gd name="T37" fmla="*/ 261 h 534"/>
                  <a:gd name="T38" fmla="*/ 477 w 477"/>
                  <a:gd name="T39" fmla="*/ 180 h 534"/>
                  <a:gd name="T40" fmla="*/ 430 w 477"/>
                  <a:gd name="T41" fmla="*/ 157 h 534"/>
                  <a:gd name="T42" fmla="*/ 447 w 477"/>
                  <a:gd name="T43" fmla="*/ 87 h 534"/>
                  <a:gd name="T44" fmla="*/ 447 w 477"/>
                  <a:gd name="T45" fmla="*/ 46 h 534"/>
                  <a:gd name="T46" fmla="*/ 360 w 477"/>
                  <a:gd name="T47" fmla="*/ 23 h 534"/>
                  <a:gd name="T48" fmla="*/ 267 w 477"/>
                  <a:gd name="T49" fmla="*/ 23 h 534"/>
                  <a:gd name="T50" fmla="*/ 209 w 477"/>
                  <a:gd name="T51" fmla="*/ 0 h 534"/>
                  <a:gd name="T52" fmla="*/ 157 w 477"/>
                  <a:gd name="T53" fmla="*/ 0 h 534"/>
                  <a:gd name="T54" fmla="*/ 157 w 477"/>
                  <a:gd name="T55" fmla="*/ 46 h 534"/>
                  <a:gd name="T56" fmla="*/ 110 w 477"/>
                  <a:gd name="T57" fmla="*/ 63 h 534"/>
                  <a:gd name="T58" fmla="*/ 63 w 477"/>
                  <a:gd name="T59" fmla="*/ 87 h 534"/>
                  <a:gd name="T60" fmla="*/ 93 w 477"/>
                  <a:gd name="T61" fmla="*/ 133 h 534"/>
                  <a:gd name="T62" fmla="*/ 46 w 477"/>
                  <a:gd name="T63" fmla="*/ 180 h 534"/>
                  <a:gd name="T64" fmla="*/ 63 w 477"/>
                  <a:gd name="T65" fmla="*/ 220 h 534"/>
                  <a:gd name="T66" fmla="*/ 63 w 477"/>
                  <a:gd name="T67" fmla="*/ 249 h 534"/>
                  <a:gd name="T68" fmla="*/ 46 w 477"/>
                  <a:gd name="T69" fmla="*/ 249 h 534"/>
                  <a:gd name="T70" fmla="*/ 0 w 477"/>
                  <a:gd name="T71" fmla="*/ 267 h 5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7"/>
                  <a:gd name="T109" fmla="*/ 0 h 534"/>
                  <a:gd name="T110" fmla="*/ 477 w 477"/>
                  <a:gd name="T111" fmla="*/ 534 h 5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7" h="534">
                    <a:moveTo>
                      <a:pt x="0" y="267"/>
                    </a:moveTo>
                    <a:lnTo>
                      <a:pt x="0" y="314"/>
                    </a:lnTo>
                    <a:lnTo>
                      <a:pt x="23" y="359"/>
                    </a:lnTo>
                    <a:lnTo>
                      <a:pt x="23" y="383"/>
                    </a:lnTo>
                    <a:lnTo>
                      <a:pt x="63" y="429"/>
                    </a:lnTo>
                    <a:lnTo>
                      <a:pt x="63" y="499"/>
                    </a:lnTo>
                    <a:lnTo>
                      <a:pt x="87" y="516"/>
                    </a:lnTo>
                    <a:lnTo>
                      <a:pt x="140" y="534"/>
                    </a:lnTo>
                    <a:lnTo>
                      <a:pt x="197" y="528"/>
                    </a:lnTo>
                    <a:lnTo>
                      <a:pt x="250" y="516"/>
                    </a:lnTo>
                    <a:lnTo>
                      <a:pt x="297" y="516"/>
                    </a:lnTo>
                    <a:lnTo>
                      <a:pt x="360" y="516"/>
                    </a:lnTo>
                    <a:lnTo>
                      <a:pt x="372" y="476"/>
                    </a:lnTo>
                    <a:lnTo>
                      <a:pt x="407" y="459"/>
                    </a:lnTo>
                    <a:lnTo>
                      <a:pt x="407" y="406"/>
                    </a:lnTo>
                    <a:lnTo>
                      <a:pt x="360" y="359"/>
                    </a:lnTo>
                    <a:lnTo>
                      <a:pt x="384" y="337"/>
                    </a:lnTo>
                    <a:lnTo>
                      <a:pt x="454" y="279"/>
                    </a:lnTo>
                    <a:lnTo>
                      <a:pt x="477" y="261"/>
                    </a:lnTo>
                    <a:lnTo>
                      <a:pt x="477" y="180"/>
                    </a:lnTo>
                    <a:lnTo>
                      <a:pt x="430" y="157"/>
                    </a:lnTo>
                    <a:lnTo>
                      <a:pt x="447" y="87"/>
                    </a:lnTo>
                    <a:lnTo>
                      <a:pt x="447" y="46"/>
                    </a:lnTo>
                    <a:lnTo>
                      <a:pt x="360" y="23"/>
                    </a:lnTo>
                    <a:lnTo>
                      <a:pt x="267" y="23"/>
                    </a:lnTo>
                    <a:lnTo>
                      <a:pt x="209" y="0"/>
                    </a:lnTo>
                    <a:lnTo>
                      <a:pt x="157" y="0"/>
                    </a:lnTo>
                    <a:lnTo>
                      <a:pt x="157" y="46"/>
                    </a:lnTo>
                    <a:lnTo>
                      <a:pt x="110" y="63"/>
                    </a:lnTo>
                    <a:lnTo>
                      <a:pt x="63" y="87"/>
                    </a:lnTo>
                    <a:lnTo>
                      <a:pt x="93" y="133"/>
                    </a:lnTo>
                    <a:lnTo>
                      <a:pt x="46" y="180"/>
                    </a:lnTo>
                    <a:lnTo>
                      <a:pt x="63" y="220"/>
                    </a:lnTo>
                    <a:lnTo>
                      <a:pt x="63" y="249"/>
                    </a:lnTo>
                    <a:lnTo>
                      <a:pt x="46" y="249"/>
                    </a:lnTo>
                    <a:lnTo>
                      <a:pt x="0" y="26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4" name="Freeform 924">
                <a:extLst>
                  <a:ext uri="{FF2B5EF4-FFF2-40B4-BE49-F238E27FC236}">
                    <a16:creationId xmlns:a16="http://schemas.microsoft.com/office/drawing/2014/main" id="{769FD376-5B29-6E1E-AF06-5A5DB2DD5BEE}"/>
                  </a:ext>
                </a:extLst>
              </p:cNvPr>
              <p:cNvSpPr>
                <a:spLocks/>
              </p:cNvSpPr>
              <p:nvPr/>
            </p:nvSpPr>
            <p:spPr bwMode="auto">
              <a:xfrm>
                <a:off x="2763673" y="3531638"/>
                <a:ext cx="65346" cy="40784"/>
              </a:xfrm>
              <a:custGeom>
                <a:avLst/>
                <a:gdLst>
                  <a:gd name="T0" fmla="*/ 140 w 233"/>
                  <a:gd name="T1" fmla="*/ 0 h 157"/>
                  <a:gd name="T2" fmla="*/ 227 w 233"/>
                  <a:gd name="T3" fmla="*/ 76 h 157"/>
                  <a:gd name="T4" fmla="*/ 227 w 233"/>
                  <a:gd name="T5" fmla="*/ 94 h 157"/>
                  <a:gd name="T6" fmla="*/ 233 w 233"/>
                  <a:gd name="T7" fmla="*/ 117 h 157"/>
                  <a:gd name="T8" fmla="*/ 203 w 233"/>
                  <a:gd name="T9" fmla="*/ 139 h 157"/>
                  <a:gd name="T10" fmla="*/ 168 w 233"/>
                  <a:gd name="T11" fmla="*/ 157 h 157"/>
                  <a:gd name="T12" fmla="*/ 23 w 233"/>
                  <a:gd name="T13" fmla="*/ 76 h 157"/>
                  <a:gd name="T14" fmla="*/ 0 w 233"/>
                  <a:gd name="T15" fmla="*/ 47 h 157"/>
                  <a:gd name="T16" fmla="*/ 46 w 233"/>
                  <a:gd name="T17" fmla="*/ 29 h 157"/>
                  <a:gd name="T18" fmla="*/ 70 w 233"/>
                  <a:gd name="T19" fmla="*/ 29 h 157"/>
                  <a:gd name="T20" fmla="*/ 93 w 233"/>
                  <a:gd name="T21" fmla="*/ 0 h 157"/>
                  <a:gd name="T22" fmla="*/ 140 w 233"/>
                  <a:gd name="T23" fmla="*/ 0 h 1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57"/>
                  <a:gd name="T38" fmla="*/ 233 w 233"/>
                  <a:gd name="T39" fmla="*/ 157 h 1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57">
                    <a:moveTo>
                      <a:pt x="140" y="0"/>
                    </a:moveTo>
                    <a:lnTo>
                      <a:pt x="227" y="76"/>
                    </a:lnTo>
                    <a:lnTo>
                      <a:pt x="227" y="94"/>
                    </a:lnTo>
                    <a:lnTo>
                      <a:pt x="233" y="117"/>
                    </a:lnTo>
                    <a:lnTo>
                      <a:pt x="203" y="139"/>
                    </a:lnTo>
                    <a:lnTo>
                      <a:pt x="168" y="157"/>
                    </a:lnTo>
                    <a:lnTo>
                      <a:pt x="23" y="76"/>
                    </a:lnTo>
                    <a:lnTo>
                      <a:pt x="0" y="47"/>
                    </a:lnTo>
                    <a:lnTo>
                      <a:pt x="46" y="29"/>
                    </a:lnTo>
                    <a:lnTo>
                      <a:pt x="70" y="29"/>
                    </a:lnTo>
                    <a:lnTo>
                      <a:pt x="93" y="0"/>
                    </a:lnTo>
                    <a:lnTo>
                      <a:pt x="14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5" name="Freeform 925">
                <a:extLst>
                  <a:ext uri="{FF2B5EF4-FFF2-40B4-BE49-F238E27FC236}">
                    <a16:creationId xmlns:a16="http://schemas.microsoft.com/office/drawing/2014/main" id="{A5806D24-FA9F-C4AB-606A-2E594EF8A121}"/>
                  </a:ext>
                </a:extLst>
              </p:cNvPr>
              <p:cNvSpPr>
                <a:spLocks/>
              </p:cNvSpPr>
              <p:nvPr/>
            </p:nvSpPr>
            <p:spPr bwMode="auto">
              <a:xfrm>
                <a:off x="2797653" y="3490854"/>
                <a:ext cx="57505" cy="61176"/>
              </a:xfrm>
              <a:custGeom>
                <a:avLst/>
                <a:gdLst>
                  <a:gd name="T0" fmla="*/ 0 w 209"/>
                  <a:gd name="T1" fmla="*/ 150 h 226"/>
                  <a:gd name="T2" fmla="*/ 46 w 209"/>
                  <a:gd name="T3" fmla="*/ 179 h 226"/>
                  <a:gd name="T4" fmla="*/ 116 w 209"/>
                  <a:gd name="T5" fmla="*/ 226 h 226"/>
                  <a:gd name="T6" fmla="*/ 122 w 209"/>
                  <a:gd name="T7" fmla="*/ 197 h 226"/>
                  <a:gd name="T8" fmla="*/ 157 w 209"/>
                  <a:gd name="T9" fmla="*/ 185 h 226"/>
                  <a:gd name="T10" fmla="*/ 179 w 209"/>
                  <a:gd name="T11" fmla="*/ 179 h 226"/>
                  <a:gd name="T12" fmla="*/ 186 w 209"/>
                  <a:gd name="T13" fmla="*/ 150 h 226"/>
                  <a:gd name="T14" fmla="*/ 162 w 209"/>
                  <a:gd name="T15" fmla="*/ 110 h 226"/>
                  <a:gd name="T16" fmla="*/ 209 w 209"/>
                  <a:gd name="T17" fmla="*/ 63 h 226"/>
                  <a:gd name="T18" fmla="*/ 209 w 209"/>
                  <a:gd name="T19" fmla="*/ 40 h 226"/>
                  <a:gd name="T20" fmla="*/ 191 w 209"/>
                  <a:gd name="T21" fmla="*/ 23 h 226"/>
                  <a:gd name="T22" fmla="*/ 209 w 209"/>
                  <a:gd name="T23" fmla="*/ 0 h 226"/>
                  <a:gd name="T24" fmla="*/ 92 w 209"/>
                  <a:gd name="T25" fmla="*/ 40 h 226"/>
                  <a:gd name="T26" fmla="*/ 92 w 209"/>
                  <a:gd name="T27" fmla="*/ 87 h 226"/>
                  <a:gd name="T28" fmla="*/ 46 w 209"/>
                  <a:gd name="T29" fmla="*/ 110 h 226"/>
                  <a:gd name="T30" fmla="*/ 5 w 209"/>
                  <a:gd name="T31" fmla="*/ 115 h 226"/>
                  <a:gd name="T32" fmla="*/ 0 w 209"/>
                  <a:gd name="T33" fmla="*/ 150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9"/>
                  <a:gd name="T52" fmla="*/ 0 h 226"/>
                  <a:gd name="T53" fmla="*/ 209 w 209"/>
                  <a:gd name="T54" fmla="*/ 226 h 2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9" h="226">
                    <a:moveTo>
                      <a:pt x="0" y="150"/>
                    </a:moveTo>
                    <a:lnTo>
                      <a:pt x="46" y="179"/>
                    </a:lnTo>
                    <a:lnTo>
                      <a:pt x="116" y="226"/>
                    </a:lnTo>
                    <a:lnTo>
                      <a:pt x="122" y="197"/>
                    </a:lnTo>
                    <a:lnTo>
                      <a:pt x="157" y="185"/>
                    </a:lnTo>
                    <a:lnTo>
                      <a:pt x="179" y="179"/>
                    </a:lnTo>
                    <a:lnTo>
                      <a:pt x="186" y="150"/>
                    </a:lnTo>
                    <a:lnTo>
                      <a:pt x="162" y="110"/>
                    </a:lnTo>
                    <a:lnTo>
                      <a:pt x="209" y="63"/>
                    </a:lnTo>
                    <a:lnTo>
                      <a:pt x="209" y="40"/>
                    </a:lnTo>
                    <a:lnTo>
                      <a:pt x="191" y="23"/>
                    </a:lnTo>
                    <a:lnTo>
                      <a:pt x="209" y="0"/>
                    </a:lnTo>
                    <a:lnTo>
                      <a:pt x="92" y="40"/>
                    </a:lnTo>
                    <a:lnTo>
                      <a:pt x="92" y="87"/>
                    </a:lnTo>
                    <a:lnTo>
                      <a:pt x="46" y="110"/>
                    </a:lnTo>
                    <a:lnTo>
                      <a:pt x="5" y="115"/>
                    </a:lnTo>
                    <a:lnTo>
                      <a:pt x="0" y="15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6" name="Freeform 926">
                <a:extLst>
                  <a:ext uri="{FF2B5EF4-FFF2-40B4-BE49-F238E27FC236}">
                    <a16:creationId xmlns:a16="http://schemas.microsoft.com/office/drawing/2014/main" id="{B61122AD-DA4B-3B86-7769-125306C730D6}"/>
                  </a:ext>
                </a:extLst>
              </p:cNvPr>
              <p:cNvSpPr>
                <a:spLocks/>
              </p:cNvSpPr>
              <p:nvPr/>
            </p:nvSpPr>
            <p:spPr bwMode="auto">
              <a:xfrm>
                <a:off x="2873455" y="3397634"/>
                <a:ext cx="31366" cy="75742"/>
              </a:xfrm>
              <a:custGeom>
                <a:avLst/>
                <a:gdLst>
                  <a:gd name="T0" fmla="*/ 0 w 110"/>
                  <a:gd name="T1" fmla="*/ 274 h 279"/>
                  <a:gd name="T2" fmla="*/ 0 w 110"/>
                  <a:gd name="T3" fmla="*/ 204 h 279"/>
                  <a:gd name="T4" fmla="*/ 23 w 110"/>
                  <a:gd name="T5" fmla="*/ 117 h 279"/>
                  <a:gd name="T6" fmla="*/ 0 w 110"/>
                  <a:gd name="T7" fmla="*/ 70 h 279"/>
                  <a:gd name="T8" fmla="*/ 46 w 110"/>
                  <a:gd name="T9" fmla="*/ 0 h 279"/>
                  <a:gd name="T10" fmla="*/ 93 w 110"/>
                  <a:gd name="T11" fmla="*/ 70 h 279"/>
                  <a:gd name="T12" fmla="*/ 110 w 110"/>
                  <a:gd name="T13" fmla="*/ 117 h 279"/>
                  <a:gd name="T14" fmla="*/ 70 w 110"/>
                  <a:gd name="T15" fmla="*/ 187 h 279"/>
                  <a:gd name="T16" fmla="*/ 70 w 110"/>
                  <a:gd name="T17" fmla="*/ 250 h 279"/>
                  <a:gd name="T18" fmla="*/ 93 w 110"/>
                  <a:gd name="T19" fmla="*/ 279 h 279"/>
                  <a:gd name="T20" fmla="*/ 40 w 110"/>
                  <a:gd name="T21" fmla="*/ 274 h 279"/>
                  <a:gd name="T22" fmla="*/ 0 w 110"/>
                  <a:gd name="T23" fmla="*/ 274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279"/>
                  <a:gd name="T38" fmla="*/ 110 w 110"/>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279">
                    <a:moveTo>
                      <a:pt x="0" y="274"/>
                    </a:moveTo>
                    <a:lnTo>
                      <a:pt x="0" y="204"/>
                    </a:lnTo>
                    <a:lnTo>
                      <a:pt x="23" y="117"/>
                    </a:lnTo>
                    <a:lnTo>
                      <a:pt x="0" y="70"/>
                    </a:lnTo>
                    <a:lnTo>
                      <a:pt x="46" y="0"/>
                    </a:lnTo>
                    <a:lnTo>
                      <a:pt x="93" y="70"/>
                    </a:lnTo>
                    <a:lnTo>
                      <a:pt x="110" y="117"/>
                    </a:lnTo>
                    <a:lnTo>
                      <a:pt x="70" y="187"/>
                    </a:lnTo>
                    <a:lnTo>
                      <a:pt x="70" y="250"/>
                    </a:lnTo>
                    <a:lnTo>
                      <a:pt x="93" y="279"/>
                    </a:lnTo>
                    <a:lnTo>
                      <a:pt x="40" y="274"/>
                    </a:lnTo>
                    <a:lnTo>
                      <a:pt x="0" y="27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7" name="Freeform 927">
                <a:extLst>
                  <a:ext uri="{FF2B5EF4-FFF2-40B4-BE49-F238E27FC236}">
                    <a16:creationId xmlns:a16="http://schemas.microsoft.com/office/drawing/2014/main" id="{5191D75E-7C5B-645E-18AE-E3090BE7AB55}"/>
                  </a:ext>
                </a:extLst>
              </p:cNvPr>
              <p:cNvSpPr>
                <a:spLocks/>
              </p:cNvSpPr>
              <p:nvPr/>
            </p:nvSpPr>
            <p:spPr bwMode="auto">
              <a:xfrm>
                <a:off x="3160978" y="2768394"/>
                <a:ext cx="2208700" cy="1104083"/>
              </a:xfrm>
              <a:custGeom>
                <a:avLst/>
                <a:gdLst>
                  <a:gd name="T0" fmla="*/ 46 w 7782"/>
                  <a:gd name="T1" fmla="*/ 2044 h 4078"/>
                  <a:gd name="T2" fmla="*/ 0 w 7782"/>
                  <a:gd name="T3" fmla="*/ 2183 h 4078"/>
                  <a:gd name="T4" fmla="*/ 146 w 7782"/>
                  <a:gd name="T5" fmla="*/ 2486 h 4078"/>
                  <a:gd name="T6" fmla="*/ 308 w 7782"/>
                  <a:gd name="T7" fmla="*/ 2631 h 4078"/>
                  <a:gd name="T8" fmla="*/ 448 w 7782"/>
                  <a:gd name="T9" fmla="*/ 2840 h 4078"/>
                  <a:gd name="T10" fmla="*/ 610 w 7782"/>
                  <a:gd name="T11" fmla="*/ 3027 h 4078"/>
                  <a:gd name="T12" fmla="*/ 547 w 7782"/>
                  <a:gd name="T13" fmla="*/ 3149 h 4078"/>
                  <a:gd name="T14" fmla="*/ 622 w 7782"/>
                  <a:gd name="T15" fmla="*/ 3381 h 4078"/>
                  <a:gd name="T16" fmla="*/ 831 w 7782"/>
                  <a:gd name="T17" fmla="*/ 3583 h 4078"/>
                  <a:gd name="T18" fmla="*/ 1035 w 7782"/>
                  <a:gd name="T19" fmla="*/ 3752 h 4078"/>
                  <a:gd name="T20" fmla="*/ 1308 w 7782"/>
                  <a:gd name="T21" fmla="*/ 3700 h 4078"/>
                  <a:gd name="T22" fmla="*/ 1145 w 7782"/>
                  <a:gd name="T23" fmla="*/ 3247 h 4078"/>
                  <a:gd name="T24" fmla="*/ 1465 w 7782"/>
                  <a:gd name="T25" fmla="*/ 3247 h 4078"/>
                  <a:gd name="T26" fmla="*/ 1349 w 7782"/>
                  <a:gd name="T27" fmla="*/ 3473 h 4078"/>
                  <a:gd name="T28" fmla="*/ 1557 w 7782"/>
                  <a:gd name="T29" fmla="*/ 3787 h 4078"/>
                  <a:gd name="T30" fmla="*/ 1871 w 7782"/>
                  <a:gd name="T31" fmla="*/ 3904 h 4078"/>
                  <a:gd name="T32" fmla="*/ 2115 w 7782"/>
                  <a:gd name="T33" fmla="*/ 4031 h 4078"/>
                  <a:gd name="T34" fmla="*/ 2499 w 7782"/>
                  <a:gd name="T35" fmla="*/ 3880 h 4078"/>
                  <a:gd name="T36" fmla="*/ 2790 w 7782"/>
                  <a:gd name="T37" fmla="*/ 3677 h 4078"/>
                  <a:gd name="T38" fmla="*/ 3086 w 7782"/>
                  <a:gd name="T39" fmla="*/ 3329 h 4078"/>
                  <a:gd name="T40" fmla="*/ 3289 w 7782"/>
                  <a:gd name="T41" fmla="*/ 3015 h 4078"/>
                  <a:gd name="T42" fmla="*/ 3732 w 7782"/>
                  <a:gd name="T43" fmla="*/ 2922 h 4078"/>
                  <a:gd name="T44" fmla="*/ 4034 w 7782"/>
                  <a:gd name="T45" fmla="*/ 2806 h 4078"/>
                  <a:gd name="T46" fmla="*/ 4393 w 7782"/>
                  <a:gd name="T47" fmla="*/ 2905 h 4078"/>
                  <a:gd name="T48" fmla="*/ 4871 w 7782"/>
                  <a:gd name="T49" fmla="*/ 2840 h 4078"/>
                  <a:gd name="T50" fmla="*/ 4951 w 7782"/>
                  <a:gd name="T51" fmla="*/ 2544 h 4078"/>
                  <a:gd name="T52" fmla="*/ 5307 w 7782"/>
                  <a:gd name="T53" fmla="*/ 2654 h 4078"/>
                  <a:gd name="T54" fmla="*/ 5621 w 7782"/>
                  <a:gd name="T55" fmla="*/ 2905 h 4078"/>
                  <a:gd name="T56" fmla="*/ 5823 w 7782"/>
                  <a:gd name="T57" fmla="*/ 3172 h 4078"/>
                  <a:gd name="T58" fmla="*/ 5853 w 7782"/>
                  <a:gd name="T59" fmla="*/ 3404 h 4078"/>
                  <a:gd name="T60" fmla="*/ 6080 w 7782"/>
                  <a:gd name="T61" fmla="*/ 2451 h 4078"/>
                  <a:gd name="T62" fmla="*/ 5806 w 7782"/>
                  <a:gd name="T63" fmla="*/ 2225 h 4078"/>
                  <a:gd name="T64" fmla="*/ 5893 w 7782"/>
                  <a:gd name="T65" fmla="*/ 1679 h 4078"/>
                  <a:gd name="T66" fmla="*/ 6306 w 7782"/>
                  <a:gd name="T67" fmla="*/ 1632 h 4078"/>
                  <a:gd name="T68" fmla="*/ 6486 w 7782"/>
                  <a:gd name="T69" fmla="*/ 1249 h 4078"/>
                  <a:gd name="T70" fmla="*/ 6713 w 7782"/>
                  <a:gd name="T71" fmla="*/ 1062 h 4078"/>
                  <a:gd name="T72" fmla="*/ 6760 w 7782"/>
                  <a:gd name="T73" fmla="*/ 1383 h 4078"/>
                  <a:gd name="T74" fmla="*/ 6783 w 7782"/>
                  <a:gd name="T75" fmla="*/ 2248 h 4078"/>
                  <a:gd name="T76" fmla="*/ 7009 w 7782"/>
                  <a:gd name="T77" fmla="*/ 2201 h 4078"/>
                  <a:gd name="T78" fmla="*/ 6986 w 7782"/>
                  <a:gd name="T79" fmla="*/ 1887 h 4078"/>
                  <a:gd name="T80" fmla="*/ 6893 w 7782"/>
                  <a:gd name="T81" fmla="*/ 1428 h 4078"/>
                  <a:gd name="T82" fmla="*/ 7212 w 7782"/>
                  <a:gd name="T83" fmla="*/ 1359 h 4078"/>
                  <a:gd name="T84" fmla="*/ 7376 w 7782"/>
                  <a:gd name="T85" fmla="*/ 726 h 4078"/>
                  <a:gd name="T86" fmla="*/ 7142 w 7782"/>
                  <a:gd name="T87" fmla="*/ 546 h 4078"/>
                  <a:gd name="T88" fmla="*/ 7212 w 7782"/>
                  <a:gd name="T89" fmla="*/ 337 h 4078"/>
                  <a:gd name="T90" fmla="*/ 7690 w 7782"/>
                  <a:gd name="T91" fmla="*/ 452 h 4078"/>
                  <a:gd name="T92" fmla="*/ 7533 w 7782"/>
                  <a:gd name="T93" fmla="*/ 116 h 4078"/>
                  <a:gd name="T94" fmla="*/ 7125 w 7782"/>
                  <a:gd name="T95" fmla="*/ 46 h 40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82"/>
                  <a:gd name="T145" fmla="*/ 0 h 4078"/>
                  <a:gd name="T146" fmla="*/ 7782 w 7782"/>
                  <a:gd name="T147" fmla="*/ 4078 h 40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82" h="4078">
                    <a:moveTo>
                      <a:pt x="146" y="1887"/>
                    </a:moveTo>
                    <a:lnTo>
                      <a:pt x="116" y="1981"/>
                    </a:lnTo>
                    <a:lnTo>
                      <a:pt x="29" y="2004"/>
                    </a:lnTo>
                    <a:lnTo>
                      <a:pt x="46" y="2044"/>
                    </a:lnTo>
                    <a:lnTo>
                      <a:pt x="87" y="2114"/>
                    </a:lnTo>
                    <a:lnTo>
                      <a:pt x="58" y="2138"/>
                    </a:lnTo>
                    <a:lnTo>
                      <a:pt x="41" y="2155"/>
                    </a:lnTo>
                    <a:lnTo>
                      <a:pt x="0" y="2183"/>
                    </a:lnTo>
                    <a:lnTo>
                      <a:pt x="46" y="2288"/>
                    </a:lnTo>
                    <a:lnTo>
                      <a:pt x="0" y="2410"/>
                    </a:lnTo>
                    <a:lnTo>
                      <a:pt x="34" y="2434"/>
                    </a:lnTo>
                    <a:lnTo>
                      <a:pt x="146" y="2486"/>
                    </a:lnTo>
                    <a:lnTo>
                      <a:pt x="215" y="2497"/>
                    </a:lnTo>
                    <a:lnTo>
                      <a:pt x="238" y="2544"/>
                    </a:lnTo>
                    <a:lnTo>
                      <a:pt x="285" y="2562"/>
                    </a:lnTo>
                    <a:lnTo>
                      <a:pt x="308" y="2631"/>
                    </a:lnTo>
                    <a:lnTo>
                      <a:pt x="273" y="2724"/>
                    </a:lnTo>
                    <a:lnTo>
                      <a:pt x="285" y="2771"/>
                    </a:lnTo>
                    <a:lnTo>
                      <a:pt x="407" y="2776"/>
                    </a:lnTo>
                    <a:lnTo>
                      <a:pt x="448" y="2840"/>
                    </a:lnTo>
                    <a:lnTo>
                      <a:pt x="494" y="2881"/>
                    </a:lnTo>
                    <a:lnTo>
                      <a:pt x="558" y="2881"/>
                    </a:lnTo>
                    <a:lnTo>
                      <a:pt x="605" y="2974"/>
                    </a:lnTo>
                    <a:lnTo>
                      <a:pt x="610" y="3027"/>
                    </a:lnTo>
                    <a:lnTo>
                      <a:pt x="622" y="3090"/>
                    </a:lnTo>
                    <a:lnTo>
                      <a:pt x="570" y="3107"/>
                    </a:lnTo>
                    <a:lnTo>
                      <a:pt x="587" y="3125"/>
                    </a:lnTo>
                    <a:lnTo>
                      <a:pt x="547" y="3149"/>
                    </a:lnTo>
                    <a:lnTo>
                      <a:pt x="622" y="3177"/>
                    </a:lnTo>
                    <a:lnTo>
                      <a:pt x="622" y="3224"/>
                    </a:lnTo>
                    <a:lnTo>
                      <a:pt x="605" y="3311"/>
                    </a:lnTo>
                    <a:lnTo>
                      <a:pt x="622" y="3381"/>
                    </a:lnTo>
                    <a:lnTo>
                      <a:pt x="692" y="3427"/>
                    </a:lnTo>
                    <a:lnTo>
                      <a:pt x="784" y="3473"/>
                    </a:lnTo>
                    <a:lnTo>
                      <a:pt x="831" y="3561"/>
                    </a:lnTo>
                    <a:lnTo>
                      <a:pt x="831" y="3583"/>
                    </a:lnTo>
                    <a:lnTo>
                      <a:pt x="918" y="3607"/>
                    </a:lnTo>
                    <a:lnTo>
                      <a:pt x="976" y="3729"/>
                    </a:lnTo>
                    <a:lnTo>
                      <a:pt x="1006" y="3752"/>
                    </a:lnTo>
                    <a:lnTo>
                      <a:pt x="1035" y="3752"/>
                    </a:lnTo>
                    <a:lnTo>
                      <a:pt x="1087" y="3845"/>
                    </a:lnTo>
                    <a:lnTo>
                      <a:pt x="1220" y="3787"/>
                    </a:lnTo>
                    <a:lnTo>
                      <a:pt x="1244" y="3810"/>
                    </a:lnTo>
                    <a:lnTo>
                      <a:pt x="1308" y="3700"/>
                    </a:lnTo>
                    <a:lnTo>
                      <a:pt x="1238" y="3653"/>
                    </a:lnTo>
                    <a:lnTo>
                      <a:pt x="1105" y="3404"/>
                    </a:lnTo>
                    <a:lnTo>
                      <a:pt x="1105" y="3381"/>
                    </a:lnTo>
                    <a:lnTo>
                      <a:pt x="1145" y="3247"/>
                    </a:lnTo>
                    <a:lnTo>
                      <a:pt x="1215" y="3247"/>
                    </a:lnTo>
                    <a:lnTo>
                      <a:pt x="1285" y="3247"/>
                    </a:lnTo>
                    <a:lnTo>
                      <a:pt x="1395" y="3177"/>
                    </a:lnTo>
                    <a:lnTo>
                      <a:pt x="1465" y="3247"/>
                    </a:lnTo>
                    <a:lnTo>
                      <a:pt x="1442" y="3311"/>
                    </a:lnTo>
                    <a:lnTo>
                      <a:pt x="1372" y="3311"/>
                    </a:lnTo>
                    <a:lnTo>
                      <a:pt x="1349" y="3381"/>
                    </a:lnTo>
                    <a:lnTo>
                      <a:pt x="1349" y="3473"/>
                    </a:lnTo>
                    <a:lnTo>
                      <a:pt x="1581" y="3630"/>
                    </a:lnTo>
                    <a:lnTo>
                      <a:pt x="1557" y="3677"/>
                    </a:lnTo>
                    <a:lnTo>
                      <a:pt x="1487" y="3677"/>
                    </a:lnTo>
                    <a:lnTo>
                      <a:pt x="1557" y="3787"/>
                    </a:lnTo>
                    <a:lnTo>
                      <a:pt x="1552" y="3904"/>
                    </a:lnTo>
                    <a:lnTo>
                      <a:pt x="1616" y="3874"/>
                    </a:lnTo>
                    <a:lnTo>
                      <a:pt x="1761" y="3880"/>
                    </a:lnTo>
                    <a:lnTo>
                      <a:pt x="1871" y="3904"/>
                    </a:lnTo>
                    <a:lnTo>
                      <a:pt x="1935" y="3962"/>
                    </a:lnTo>
                    <a:lnTo>
                      <a:pt x="1970" y="4043"/>
                    </a:lnTo>
                    <a:lnTo>
                      <a:pt x="2028" y="4078"/>
                    </a:lnTo>
                    <a:lnTo>
                      <a:pt x="2115" y="4031"/>
                    </a:lnTo>
                    <a:lnTo>
                      <a:pt x="2174" y="3974"/>
                    </a:lnTo>
                    <a:lnTo>
                      <a:pt x="2284" y="3904"/>
                    </a:lnTo>
                    <a:lnTo>
                      <a:pt x="2394" y="3927"/>
                    </a:lnTo>
                    <a:lnTo>
                      <a:pt x="2499" y="3880"/>
                    </a:lnTo>
                    <a:lnTo>
                      <a:pt x="2540" y="3921"/>
                    </a:lnTo>
                    <a:lnTo>
                      <a:pt x="2720" y="3880"/>
                    </a:lnTo>
                    <a:lnTo>
                      <a:pt x="2668" y="3764"/>
                    </a:lnTo>
                    <a:lnTo>
                      <a:pt x="2790" y="3677"/>
                    </a:lnTo>
                    <a:lnTo>
                      <a:pt x="2865" y="3677"/>
                    </a:lnTo>
                    <a:lnTo>
                      <a:pt x="3017" y="3508"/>
                    </a:lnTo>
                    <a:lnTo>
                      <a:pt x="2987" y="3357"/>
                    </a:lnTo>
                    <a:lnTo>
                      <a:pt x="3086" y="3329"/>
                    </a:lnTo>
                    <a:lnTo>
                      <a:pt x="3057" y="3264"/>
                    </a:lnTo>
                    <a:lnTo>
                      <a:pt x="3115" y="3184"/>
                    </a:lnTo>
                    <a:lnTo>
                      <a:pt x="3266" y="3114"/>
                    </a:lnTo>
                    <a:lnTo>
                      <a:pt x="3289" y="3015"/>
                    </a:lnTo>
                    <a:lnTo>
                      <a:pt x="3366" y="2968"/>
                    </a:lnTo>
                    <a:lnTo>
                      <a:pt x="3545" y="2852"/>
                    </a:lnTo>
                    <a:lnTo>
                      <a:pt x="3610" y="2846"/>
                    </a:lnTo>
                    <a:lnTo>
                      <a:pt x="3732" y="2922"/>
                    </a:lnTo>
                    <a:lnTo>
                      <a:pt x="3824" y="2893"/>
                    </a:lnTo>
                    <a:lnTo>
                      <a:pt x="3912" y="2748"/>
                    </a:lnTo>
                    <a:lnTo>
                      <a:pt x="3987" y="2741"/>
                    </a:lnTo>
                    <a:lnTo>
                      <a:pt x="4034" y="2806"/>
                    </a:lnTo>
                    <a:lnTo>
                      <a:pt x="4091" y="2881"/>
                    </a:lnTo>
                    <a:lnTo>
                      <a:pt x="4156" y="2875"/>
                    </a:lnTo>
                    <a:lnTo>
                      <a:pt x="4278" y="2823"/>
                    </a:lnTo>
                    <a:lnTo>
                      <a:pt x="4393" y="2905"/>
                    </a:lnTo>
                    <a:lnTo>
                      <a:pt x="4620" y="2881"/>
                    </a:lnTo>
                    <a:lnTo>
                      <a:pt x="4690" y="2794"/>
                    </a:lnTo>
                    <a:lnTo>
                      <a:pt x="4784" y="2840"/>
                    </a:lnTo>
                    <a:lnTo>
                      <a:pt x="4871" y="2840"/>
                    </a:lnTo>
                    <a:lnTo>
                      <a:pt x="4986" y="2765"/>
                    </a:lnTo>
                    <a:lnTo>
                      <a:pt x="4986" y="2631"/>
                    </a:lnTo>
                    <a:lnTo>
                      <a:pt x="5010" y="2562"/>
                    </a:lnTo>
                    <a:lnTo>
                      <a:pt x="4951" y="2544"/>
                    </a:lnTo>
                    <a:lnTo>
                      <a:pt x="5045" y="2497"/>
                    </a:lnTo>
                    <a:lnTo>
                      <a:pt x="5190" y="2457"/>
                    </a:lnTo>
                    <a:lnTo>
                      <a:pt x="5283" y="2515"/>
                    </a:lnTo>
                    <a:lnTo>
                      <a:pt x="5307" y="2654"/>
                    </a:lnTo>
                    <a:lnTo>
                      <a:pt x="5440" y="2811"/>
                    </a:lnTo>
                    <a:lnTo>
                      <a:pt x="5568" y="2818"/>
                    </a:lnTo>
                    <a:lnTo>
                      <a:pt x="5603" y="2846"/>
                    </a:lnTo>
                    <a:lnTo>
                      <a:pt x="5621" y="2905"/>
                    </a:lnTo>
                    <a:lnTo>
                      <a:pt x="5736" y="2945"/>
                    </a:lnTo>
                    <a:lnTo>
                      <a:pt x="5853" y="2881"/>
                    </a:lnTo>
                    <a:lnTo>
                      <a:pt x="5888" y="2985"/>
                    </a:lnTo>
                    <a:lnTo>
                      <a:pt x="5823" y="3172"/>
                    </a:lnTo>
                    <a:lnTo>
                      <a:pt x="5754" y="3154"/>
                    </a:lnTo>
                    <a:lnTo>
                      <a:pt x="5731" y="3247"/>
                    </a:lnTo>
                    <a:lnTo>
                      <a:pt x="5829" y="3334"/>
                    </a:lnTo>
                    <a:lnTo>
                      <a:pt x="5853" y="3404"/>
                    </a:lnTo>
                    <a:lnTo>
                      <a:pt x="5916" y="3357"/>
                    </a:lnTo>
                    <a:lnTo>
                      <a:pt x="6097" y="3107"/>
                    </a:lnTo>
                    <a:lnTo>
                      <a:pt x="6143" y="2474"/>
                    </a:lnTo>
                    <a:lnTo>
                      <a:pt x="6080" y="2451"/>
                    </a:lnTo>
                    <a:lnTo>
                      <a:pt x="6080" y="2312"/>
                    </a:lnTo>
                    <a:lnTo>
                      <a:pt x="5986" y="2271"/>
                    </a:lnTo>
                    <a:lnTo>
                      <a:pt x="5829" y="2340"/>
                    </a:lnTo>
                    <a:lnTo>
                      <a:pt x="5806" y="2225"/>
                    </a:lnTo>
                    <a:lnTo>
                      <a:pt x="5713" y="2201"/>
                    </a:lnTo>
                    <a:lnTo>
                      <a:pt x="5829" y="1929"/>
                    </a:lnTo>
                    <a:lnTo>
                      <a:pt x="5829" y="1749"/>
                    </a:lnTo>
                    <a:lnTo>
                      <a:pt x="5893" y="1679"/>
                    </a:lnTo>
                    <a:lnTo>
                      <a:pt x="6097" y="1632"/>
                    </a:lnTo>
                    <a:lnTo>
                      <a:pt x="6190" y="1562"/>
                    </a:lnTo>
                    <a:lnTo>
                      <a:pt x="6329" y="1545"/>
                    </a:lnTo>
                    <a:lnTo>
                      <a:pt x="6306" y="1632"/>
                    </a:lnTo>
                    <a:lnTo>
                      <a:pt x="6416" y="1592"/>
                    </a:lnTo>
                    <a:lnTo>
                      <a:pt x="6486" y="1516"/>
                    </a:lnTo>
                    <a:lnTo>
                      <a:pt x="6439" y="1475"/>
                    </a:lnTo>
                    <a:lnTo>
                      <a:pt x="6486" y="1249"/>
                    </a:lnTo>
                    <a:lnTo>
                      <a:pt x="6579" y="1202"/>
                    </a:lnTo>
                    <a:lnTo>
                      <a:pt x="6620" y="1266"/>
                    </a:lnTo>
                    <a:lnTo>
                      <a:pt x="6643" y="1266"/>
                    </a:lnTo>
                    <a:lnTo>
                      <a:pt x="6713" y="1062"/>
                    </a:lnTo>
                    <a:lnTo>
                      <a:pt x="6736" y="1062"/>
                    </a:lnTo>
                    <a:lnTo>
                      <a:pt x="6783" y="1226"/>
                    </a:lnTo>
                    <a:lnTo>
                      <a:pt x="6806" y="1266"/>
                    </a:lnTo>
                    <a:lnTo>
                      <a:pt x="6760" y="1383"/>
                    </a:lnTo>
                    <a:lnTo>
                      <a:pt x="6713" y="1609"/>
                    </a:lnTo>
                    <a:lnTo>
                      <a:pt x="6666" y="1725"/>
                    </a:lnTo>
                    <a:lnTo>
                      <a:pt x="6666" y="1929"/>
                    </a:lnTo>
                    <a:lnTo>
                      <a:pt x="6783" y="2248"/>
                    </a:lnTo>
                    <a:lnTo>
                      <a:pt x="6870" y="2312"/>
                    </a:lnTo>
                    <a:lnTo>
                      <a:pt x="6940" y="2474"/>
                    </a:lnTo>
                    <a:lnTo>
                      <a:pt x="7009" y="2312"/>
                    </a:lnTo>
                    <a:lnTo>
                      <a:pt x="7009" y="2201"/>
                    </a:lnTo>
                    <a:lnTo>
                      <a:pt x="7056" y="2178"/>
                    </a:lnTo>
                    <a:lnTo>
                      <a:pt x="7032" y="2091"/>
                    </a:lnTo>
                    <a:lnTo>
                      <a:pt x="7056" y="2021"/>
                    </a:lnTo>
                    <a:lnTo>
                      <a:pt x="6986" y="1887"/>
                    </a:lnTo>
                    <a:lnTo>
                      <a:pt x="7009" y="1795"/>
                    </a:lnTo>
                    <a:lnTo>
                      <a:pt x="6986" y="1632"/>
                    </a:lnTo>
                    <a:lnTo>
                      <a:pt x="6917" y="1679"/>
                    </a:lnTo>
                    <a:lnTo>
                      <a:pt x="6893" y="1428"/>
                    </a:lnTo>
                    <a:lnTo>
                      <a:pt x="6893" y="1383"/>
                    </a:lnTo>
                    <a:lnTo>
                      <a:pt x="7009" y="1289"/>
                    </a:lnTo>
                    <a:lnTo>
                      <a:pt x="7125" y="1249"/>
                    </a:lnTo>
                    <a:lnTo>
                      <a:pt x="7212" y="1359"/>
                    </a:lnTo>
                    <a:lnTo>
                      <a:pt x="7282" y="952"/>
                    </a:lnTo>
                    <a:lnTo>
                      <a:pt x="7439" y="860"/>
                    </a:lnTo>
                    <a:lnTo>
                      <a:pt x="7346" y="790"/>
                    </a:lnTo>
                    <a:lnTo>
                      <a:pt x="7376" y="726"/>
                    </a:lnTo>
                    <a:lnTo>
                      <a:pt x="7259" y="726"/>
                    </a:lnTo>
                    <a:lnTo>
                      <a:pt x="7189" y="656"/>
                    </a:lnTo>
                    <a:lnTo>
                      <a:pt x="7079" y="563"/>
                    </a:lnTo>
                    <a:lnTo>
                      <a:pt x="7142" y="546"/>
                    </a:lnTo>
                    <a:lnTo>
                      <a:pt x="7189" y="563"/>
                    </a:lnTo>
                    <a:lnTo>
                      <a:pt x="7299" y="499"/>
                    </a:lnTo>
                    <a:lnTo>
                      <a:pt x="7236" y="452"/>
                    </a:lnTo>
                    <a:lnTo>
                      <a:pt x="7212" y="337"/>
                    </a:lnTo>
                    <a:lnTo>
                      <a:pt x="7282" y="384"/>
                    </a:lnTo>
                    <a:lnTo>
                      <a:pt x="7463" y="406"/>
                    </a:lnTo>
                    <a:lnTo>
                      <a:pt x="7533" y="476"/>
                    </a:lnTo>
                    <a:lnTo>
                      <a:pt x="7690" y="452"/>
                    </a:lnTo>
                    <a:lnTo>
                      <a:pt x="7782" y="360"/>
                    </a:lnTo>
                    <a:lnTo>
                      <a:pt x="7596" y="337"/>
                    </a:lnTo>
                    <a:lnTo>
                      <a:pt x="7666" y="203"/>
                    </a:lnTo>
                    <a:lnTo>
                      <a:pt x="7533" y="116"/>
                    </a:lnTo>
                    <a:lnTo>
                      <a:pt x="7393" y="180"/>
                    </a:lnTo>
                    <a:lnTo>
                      <a:pt x="7259" y="70"/>
                    </a:lnTo>
                    <a:lnTo>
                      <a:pt x="7166" y="23"/>
                    </a:lnTo>
                    <a:lnTo>
                      <a:pt x="7125" y="46"/>
                    </a:lnTo>
                    <a:lnTo>
                      <a:pt x="7056" y="0"/>
                    </a:lnTo>
                    <a:lnTo>
                      <a:pt x="1308" y="2724"/>
                    </a:lnTo>
                    <a:lnTo>
                      <a:pt x="146" y="188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8" name="Freeform 928">
                <a:extLst>
                  <a:ext uri="{FF2B5EF4-FFF2-40B4-BE49-F238E27FC236}">
                    <a16:creationId xmlns:a16="http://schemas.microsoft.com/office/drawing/2014/main" id="{CCB9F1D8-5A48-58A1-1E17-FE1EE268FFD3}"/>
                  </a:ext>
                </a:extLst>
              </p:cNvPr>
              <p:cNvSpPr>
                <a:spLocks/>
              </p:cNvSpPr>
              <p:nvPr/>
            </p:nvSpPr>
            <p:spPr bwMode="auto">
              <a:xfrm>
                <a:off x="3129612" y="2657694"/>
                <a:ext cx="2030958" cy="847726"/>
              </a:xfrm>
              <a:custGeom>
                <a:avLst/>
                <a:gdLst>
                  <a:gd name="T0" fmla="*/ 6770 w 7160"/>
                  <a:gd name="T1" fmla="*/ 291 h 3125"/>
                  <a:gd name="T2" fmla="*/ 6451 w 7160"/>
                  <a:gd name="T3" fmla="*/ 383 h 3125"/>
                  <a:gd name="T4" fmla="*/ 6520 w 7160"/>
                  <a:gd name="T5" fmla="*/ 523 h 3125"/>
                  <a:gd name="T6" fmla="*/ 6137 w 7160"/>
                  <a:gd name="T7" fmla="*/ 587 h 3125"/>
                  <a:gd name="T8" fmla="*/ 5863 w 7160"/>
                  <a:gd name="T9" fmla="*/ 383 h 3125"/>
                  <a:gd name="T10" fmla="*/ 5457 w 7160"/>
                  <a:gd name="T11" fmla="*/ 407 h 3125"/>
                  <a:gd name="T12" fmla="*/ 5271 w 7160"/>
                  <a:gd name="T13" fmla="*/ 313 h 3125"/>
                  <a:gd name="T14" fmla="*/ 4957 w 7160"/>
                  <a:gd name="T15" fmla="*/ 360 h 3125"/>
                  <a:gd name="T16" fmla="*/ 4910 w 7160"/>
                  <a:gd name="T17" fmla="*/ 540 h 3125"/>
                  <a:gd name="T18" fmla="*/ 4754 w 7160"/>
                  <a:gd name="T19" fmla="*/ 564 h 3125"/>
                  <a:gd name="T20" fmla="*/ 4544 w 7160"/>
                  <a:gd name="T21" fmla="*/ 679 h 3125"/>
                  <a:gd name="T22" fmla="*/ 4434 w 7160"/>
                  <a:gd name="T23" fmla="*/ 564 h 3125"/>
                  <a:gd name="T24" fmla="*/ 4115 w 7160"/>
                  <a:gd name="T25" fmla="*/ 453 h 3125"/>
                  <a:gd name="T26" fmla="*/ 3911 w 7160"/>
                  <a:gd name="T27" fmla="*/ 540 h 3125"/>
                  <a:gd name="T28" fmla="*/ 3522 w 7160"/>
                  <a:gd name="T29" fmla="*/ 540 h 3125"/>
                  <a:gd name="T30" fmla="*/ 3388 w 7160"/>
                  <a:gd name="T31" fmla="*/ 744 h 3125"/>
                  <a:gd name="T32" fmla="*/ 3475 w 7160"/>
                  <a:gd name="T33" fmla="*/ 477 h 3125"/>
                  <a:gd name="T34" fmla="*/ 3458 w 7160"/>
                  <a:gd name="T35" fmla="*/ 226 h 3125"/>
                  <a:gd name="T36" fmla="*/ 3184 w 7160"/>
                  <a:gd name="T37" fmla="*/ 87 h 3125"/>
                  <a:gd name="T38" fmla="*/ 3091 w 7160"/>
                  <a:gd name="T39" fmla="*/ 180 h 3125"/>
                  <a:gd name="T40" fmla="*/ 2911 w 7160"/>
                  <a:gd name="T41" fmla="*/ 0 h 3125"/>
                  <a:gd name="T42" fmla="*/ 2819 w 7160"/>
                  <a:gd name="T43" fmla="*/ 157 h 3125"/>
                  <a:gd name="T44" fmla="*/ 2929 w 7160"/>
                  <a:gd name="T45" fmla="*/ 268 h 3125"/>
                  <a:gd name="T46" fmla="*/ 2679 w 7160"/>
                  <a:gd name="T47" fmla="*/ 383 h 3125"/>
                  <a:gd name="T48" fmla="*/ 2592 w 7160"/>
                  <a:gd name="T49" fmla="*/ 430 h 3125"/>
                  <a:gd name="T50" fmla="*/ 2498 w 7160"/>
                  <a:gd name="T51" fmla="*/ 791 h 3125"/>
                  <a:gd name="T52" fmla="*/ 2249 w 7160"/>
                  <a:gd name="T53" fmla="*/ 859 h 3125"/>
                  <a:gd name="T54" fmla="*/ 2453 w 7160"/>
                  <a:gd name="T55" fmla="*/ 1086 h 3125"/>
                  <a:gd name="T56" fmla="*/ 2475 w 7160"/>
                  <a:gd name="T57" fmla="*/ 1267 h 3125"/>
                  <a:gd name="T58" fmla="*/ 2202 w 7160"/>
                  <a:gd name="T59" fmla="*/ 1016 h 3125"/>
                  <a:gd name="T60" fmla="*/ 2115 w 7160"/>
                  <a:gd name="T61" fmla="*/ 1156 h 3125"/>
                  <a:gd name="T62" fmla="*/ 2115 w 7160"/>
                  <a:gd name="T63" fmla="*/ 1197 h 3125"/>
                  <a:gd name="T64" fmla="*/ 2092 w 7160"/>
                  <a:gd name="T65" fmla="*/ 1359 h 3125"/>
                  <a:gd name="T66" fmla="*/ 2272 w 7160"/>
                  <a:gd name="T67" fmla="*/ 1446 h 3125"/>
                  <a:gd name="T68" fmla="*/ 2249 w 7160"/>
                  <a:gd name="T69" fmla="*/ 1493 h 3125"/>
                  <a:gd name="T70" fmla="*/ 2184 w 7160"/>
                  <a:gd name="T71" fmla="*/ 1673 h 3125"/>
                  <a:gd name="T72" fmla="*/ 1935 w 7160"/>
                  <a:gd name="T73" fmla="*/ 1813 h 3125"/>
                  <a:gd name="T74" fmla="*/ 2069 w 7160"/>
                  <a:gd name="T75" fmla="*/ 1493 h 3125"/>
                  <a:gd name="T76" fmla="*/ 1772 w 7160"/>
                  <a:gd name="T77" fmla="*/ 1016 h 3125"/>
                  <a:gd name="T78" fmla="*/ 1842 w 7160"/>
                  <a:gd name="T79" fmla="*/ 1516 h 3125"/>
                  <a:gd name="T80" fmla="*/ 1661 w 7160"/>
                  <a:gd name="T81" fmla="*/ 1429 h 3125"/>
                  <a:gd name="T82" fmla="*/ 1499 w 7160"/>
                  <a:gd name="T83" fmla="*/ 1609 h 3125"/>
                  <a:gd name="T84" fmla="*/ 1249 w 7160"/>
                  <a:gd name="T85" fmla="*/ 1656 h 3125"/>
                  <a:gd name="T86" fmla="*/ 1022 w 7160"/>
                  <a:gd name="T87" fmla="*/ 1673 h 3125"/>
                  <a:gd name="T88" fmla="*/ 866 w 7160"/>
                  <a:gd name="T89" fmla="*/ 1813 h 3125"/>
                  <a:gd name="T90" fmla="*/ 773 w 7160"/>
                  <a:gd name="T91" fmla="*/ 1673 h 3125"/>
                  <a:gd name="T92" fmla="*/ 726 w 7160"/>
                  <a:gd name="T93" fmla="*/ 1905 h 3125"/>
                  <a:gd name="T94" fmla="*/ 616 w 7160"/>
                  <a:gd name="T95" fmla="*/ 2062 h 3125"/>
                  <a:gd name="T96" fmla="*/ 459 w 7160"/>
                  <a:gd name="T97" fmla="*/ 2109 h 3125"/>
                  <a:gd name="T98" fmla="*/ 365 w 7160"/>
                  <a:gd name="T99" fmla="*/ 1952 h 3125"/>
                  <a:gd name="T100" fmla="*/ 365 w 7160"/>
                  <a:gd name="T101" fmla="*/ 1882 h 3125"/>
                  <a:gd name="T102" fmla="*/ 616 w 7160"/>
                  <a:gd name="T103" fmla="*/ 1813 h 3125"/>
                  <a:gd name="T104" fmla="*/ 232 w 7160"/>
                  <a:gd name="T105" fmla="*/ 1586 h 3125"/>
                  <a:gd name="T106" fmla="*/ 75 w 7160"/>
                  <a:gd name="T107" fmla="*/ 1469 h 3125"/>
                  <a:gd name="T108" fmla="*/ 40 w 7160"/>
                  <a:gd name="T109" fmla="*/ 1644 h 3125"/>
                  <a:gd name="T110" fmla="*/ 110 w 7160"/>
                  <a:gd name="T111" fmla="*/ 1923 h 3125"/>
                  <a:gd name="T112" fmla="*/ 255 w 7160"/>
                  <a:gd name="T113" fmla="*/ 2266 h 3125"/>
                  <a:gd name="T114" fmla="*/ 7160 w 7160"/>
                  <a:gd name="T115" fmla="*/ 407 h 31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160"/>
                  <a:gd name="T175" fmla="*/ 0 h 3125"/>
                  <a:gd name="T176" fmla="*/ 7160 w 7160"/>
                  <a:gd name="T177" fmla="*/ 3125 h 312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160" h="3125">
                    <a:moveTo>
                      <a:pt x="7160" y="407"/>
                    </a:moveTo>
                    <a:lnTo>
                      <a:pt x="7021" y="383"/>
                    </a:lnTo>
                    <a:lnTo>
                      <a:pt x="6770" y="291"/>
                    </a:lnTo>
                    <a:lnTo>
                      <a:pt x="6590" y="291"/>
                    </a:lnTo>
                    <a:lnTo>
                      <a:pt x="6451" y="360"/>
                    </a:lnTo>
                    <a:lnTo>
                      <a:pt x="6451" y="383"/>
                    </a:lnTo>
                    <a:lnTo>
                      <a:pt x="6567" y="453"/>
                    </a:lnTo>
                    <a:lnTo>
                      <a:pt x="6567" y="523"/>
                    </a:lnTo>
                    <a:lnTo>
                      <a:pt x="6520" y="523"/>
                    </a:lnTo>
                    <a:lnTo>
                      <a:pt x="6410" y="430"/>
                    </a:lnTo>
                    <a:lnTo>
                      <a:pt x="6184" y="477"/>
                    </a:lnTo>
                    <a:lnTo>
                      <a:pt x="6137" y="587"/>
                    </a:lnTo>
                    <a:lnTo>
                      <a:pt x="6044" y="540"/>
                    </a:lnTo>
                    <a:lnTo>
                      <a:pt x="5957" y="540"/>
                    </a:lnTo>
                    <a:lnTo>
                      <a:pt x="5863" y="383"/>
                    </a:lnTo>
                    <a:lnTo>
                      <a:pt x="5638" y="383"/>
                    </a:lnTo>
                    <a:lnTo>
                      <a:pt x="5573" y="477"/>
                    </a:lnTo>
                    <a:lnTo>
                      <a:pt x="5457" y="407"/>
                    </a:lnTo>
                    <a:lnTo>
                      <a:pt x="5341" y="430"/>
                    </a:lnTo>
                    <a:lnTo>
                      <a:pt x="5364" y="313"/>
                    </a:lnTo>
                    <a:lnTo>
                      <a:pt x="5271" y="313"/>
                    </a:lnTo>
                    <a:lnTo>
                      <a:pt x="5114" y="477"/>
                    </a:lnTo>
                    <a:lnTo>
                      <a:pt x="5090" y="360"/>
                    </a:lnTo>
                    <a:lnTo>
                      <a:pt x="4957" y="360"/>
                    </a:lnTo>
                    <a:lnTo>
                      <a:pt x="4864" y="407"/>
                    </a:lnTo>
                    <a:lnTo>
                      <a:pt x="4957" y="540"/>
                    </a:lnTo>
                    <a:lnTo>
                      <a:pt x="4910" y="540"/>
                    </a:lnTo>
                    <a:lnTo>
                      <a:pt x="4910" y="587"/>
                    </a:lnTo>
                    <a:lnTo>
                      <a:pt x="4818" y="587"/>
                    </a:lnTo>
                    <a:lnTo>
                      <a:pt x="4754" y="564"/>
                    </a:lnTo>
                    <a:lnTo>
                      <a:pt x="4637" y="657"/>
                    </a:lnTo>
                    <a:lnTo>
                      <a:pt x="4661" y="744"/>
                    </a:lnTo>
                    <a:lnTo>
                      <a:pt x="4544" y="679"/>
                    </a:lnTo>
                    <a:lnTo>
                      <a:pt x="4497" y="610"/>
                    </a:lnTo>
                    <a:lnTo>
                      <a:pt x="4434" y="610"/>
                    </a:lnTo>
                    <a:lnTo>
                      <a:pt x="4434" y="564"/>
                    </a:lnTo>
                    <a:lnTo>
                      <a:pt x="4318" y="430"/>
                    </a:lnTo>
                    <a:lnTo>
                      <a:pt x="4161" y="430"/>
                    </a:lnTo>
                    <a:lnTo>
                      <a:pt x="4115" y="453"/>
                    </a:lnTo>
                    <a:lnTo>
                      <a:pt x="4138" y="523"/>
                    </a:lnTo>
                    <a:lnTo>
                      <a:pt x="3934" y="564"/>
                    </a:lnTo>
                    <a:lnTo>
                      <a:pt x="3911" y="540"/>
                    </a:lnTo>
                    <a:lnTo>
                      <a:pt x="3888" y="523"/>
                    </a:lnTo>
                    <a:lnTo>
                      <a:pt x="3731" y="564"/>
                    </a:lnTo>
                    <a:lnTo>
                      <a:pt x="3522" y="540"/>
                    </a:lnTo>
                    <a:lnTo>
                      <a:pt x="3522" y="610"/>
                    </a:lnTo>
                    <a:lnTo>
                      <a:pt x="3458" y="657"/>
                    </a:lnTo>
                    <a:lnTo>
                      <a:pt x="3388" y="744"/>
                    </a:lnTo>
                    <a:lnTo>
                      <a:pt x="3365" y="721"/>
                    </a:lnTo>
                    <a:lnTo>
                      <a:pt x="3435" y="540"/>
                    </a:lnTo>
                    <a:lnTo>
                      <a:pt x="3475" y="477"/>
                    </a:lnTo>
                    <a:lnTo>
                      <a:pt x="3475" y="407"/>
                    </a:lnTo>
                    <a:lnTo>
                      <a:pt x="3498" y="313"/>
                    </a:lnTo>
                    <a:lnTo>
                      <a:pt x="3458" y="226"/>
                    </a:lnTo>
                    <a:lnTo>
                      <a:pt x="3458" y="157"/>
                    </a:lnTo>
                    <a:lnTo>
                      <a:pt x="3301" y="111"/>
                    </a:lnTo>
                    <a:lnTo>
                      <a:pt x="3184" y="87"/>
                    </a:lnTo>
                    <a:lnTo>
                      <a:pt x="3138" y="111"/>
                    </a:lnTo>
                    <a:lnTo>
                      <a:pt x="3138" y="180"/>
                    </a:lnTo>
                    <a:lnTo>
                      <a:pt x="3091" y="180"/>
                    </a:lnTo>
                    <a:lnTo>
                      <a:pt x="3044" y="111"/>
                    </a:lnTo>
                    <a:lnTo>
                      <a:pt x="2957" y="64"/>
                    </a:lnTo>
                    <a:lnTo>
                      <a:pt x="2911" y="0"/>
                    </a:lnTo>
                    <a:lnTo>
                      <a:pt x="2865" y="17"/>
                    </a:lnTo>
                    <a:lnTo>
                      <a:pt x="2819" y="111"/>
                    </a:lnTo>
                    <a:lnTo>
                      <a:pt x="2819" y="157"/>
                    </a:lnTo>
                    <a:lnTo>
                      <a:pt x="2911" y="203"/>
                    </a:lnTo>
                    <a:lnTo>
                      <a:pt x="2889" y="226"/>
                    </a:lnTo>
                    <a:lnTo>
                      <a:pt x="2929" y="268"/>
                    </a:lnTo>
                    <a:lnTo>
                      <a:pt x="2889" y="268"/>
                    </a:lnTo>
                    <a:lnTo>
                      <a:pt x="2819" y="360"/>
                    </a:lnTo>
                    <a:lnTo>
                      <a:pt x="2679" y="383"/>
                    </a:lnTo>
                    <a:lnTo>
                      <a:pt x="2638" y="360"/>
                    </a:lnTo>
                    <a:lnTo>
                      <a:pt x="2568" y="383"/>
                    </a:lnTo>
                    <a:lnTo>
                      <a:pt x="2592" y="430"/>
                    </a:lnTo>
                    <a:lnTo>
                      <a:pt x="2453" y="540"/>
                    </a:lnTo>
                    <a:lnTo>
                      <a:pt x="2435" y="679"/>
                    </a:lnTo>
                    <a:lnTo>
                      <a:pt x="2498" y="791"/>
                    </a:lnTo>
                    <a:lnTo>
                      <a:pt x="2435" y="767"/>
                    </a:lnTo>
                    <a:lnTo>
                      <a:pt x="2296" y="836"/>
                    </a:lnTo>
                    <a:lnTo>
                      <a:pt x="2249" y="859"/>
                    </a:lnTo>
                    <a:lnTo>
                      <a:pt x="2272" y="999"/>
                    </a:lnTo>
                    <a:lnTo>
                      <a:pt x="2411" y="1016"/>
                    </a:lnTo>
                    <a:lnTo>
                      <a:pt x="2453" y="1086"/>
                    </a:lnTo>
                    <a:lnTo>
                      <a:pt x="2545" y="1220"/>
                    </a:lnTo>
                    <a:lnTo>
                      <a:pt x="2592" y="1359"/>
                    </a:lnTo>
                    <a:lnTo>
                      <a:pt x="2475" y="1267"/>
                    </a:lnTo>
                    <a:lnTo>
                      <a:pt x="2411" y="1086"/>
                    </a:lnTo>
                    <a:lnTo>
                      <a:pt x="2249" y="1016"/>
                    </a:lnTo>
                    <a:lnTo>
                      <a:pt x="2202" y="1016"/>
                    </a:lnTo>
                    <a:lnTo>
                      <a:pt x="2184" y="1063"/>
                    </a:lnTo>
                    <a:lnTo>
                      <a:pt x="2092" y="1133"/>
                    </a:lnTo>
                    <a:lnTo>
                      <a:pt x="2115" y="1156"/>
                    </a:lnTo>
                    <a:lnTo>
                      <a:pt x="2202" y="1156"/>
                    </a:lnTo>
                    <a:lnTo>
                      <a:pt x="2226" y="1220"/>
                    </a:lnTo>
                    <a:lnTo>
                      <a:pt x="2115" y="1197"/>
                    </a:lnTo>
                    <a:lnTo>
                      <a:pt x="1999" y="1110"/>
                    </a:lnTo>
                    <a:lnTo>
                      <a:pt x="1999" y="1197"/>
                    </a:lnTo>
                    <a:lnTo>
                      <a:pt x="2092" y="1359"/>
                    </a:lnTo>
                    <a:lnTo>
                      <a:pt x="2092" y="1406"/>
                    </a:lnTo>
                    <a:lnTo>
                      <a:pt x="2162" y="1446"/>
                    </a:lnTo>
                    <a:lnTo>
                      <a:pt x="2272" y="1446"/>
                    </a:lnTo>
                    <a:lnTo>
                      <a:pt x="2365" y="1586"/>
                    </a:lnTo>
                    <a:lnTo>
                      <a:pt x="2411" y="1609"/>
                    </a:lnTo>
                    <a:lnTo>
                      <a:pt x="2249" y="1493"/>
                    </a:lnTo>
                    <a:lnTo>
                      <a:pt x="2202" y="1493"/>
                    </a:lnTo>
                    <a:lnTo>
                      <a:pt x="2139" y="1563"/>
                    </a:lnTo>
                    <a:lnTo>
                      <a:pt x="2184" y="1673"/>
                    </a:lnTo>
                    <a:lnTo>
                      <a:pt x="2139" y="1813"/>
                    </a:lnTo>
                    <a:lnTo>
                      <a:pt x="2045" y="1835"/>
                    </a:lnTo>
                    <a:lnTo>
                      <a:pt x="1935" y="1813"/>
                    </a:lnTo>
                    <a:lnTo>
                      <a:pt x="2022" y="1766"/>
                    </a:lnTo>
                    <a:lnTo>
                      <a:pt x="2069" y="1609"/>
                    </a:lnTo>
                    <a:lnTo>
                      <a:pt x="2069" y="1493"/>
                    </a:lnTo>
                    <a:lnTo>
                      <a:pt x="1912" y="1220"/>
                    </a:lnTo>
                    <a:lnTo>
                      <a:pt x="1842" y="1040"/>
                    </a:lnTo>
                    <a:lnTo>
                      <a:pt x="1772" y="1016"/>
                    </a:lnTo>
                    <a:lnTo>
                      <a:pt x="1726" y="1243"/>
                    </a:lnTo>
                    <a:lnTo>
                      <a:pt x="1748" y="1406"/>
                    </a:lnTo>
                    <a:lnTo>
                      <a:pt x="1842" y="1516"/>
                    </a:lnTo>
                    <a:lnTo>
                      <a:pt x="1842" y="1539"/>
                    </a:lnTo>
                    <a:lnTo>
                      <a:pt x="1748" y="1493"/>
                    </a:lnTo>
                    <a:lnTo>
                      <a:pt x="1661" y="1429"/>
                    </a:lnTo>
                    <a:lnTo>
                      <a:pt x="1476" y="1446"/>
                    </a:lnTo>
                    <a:lnTo>
                      <a:pt x="1499" y="1539"/>
                    </a:lnTo>
                    <a:lnTo>
                      <a:pt x="1499" y="1609"/>
                    </a:lnTo>
                    <a:lnTo>
                      <a:pt x="1453" y="1609"/>
                    </a:lnTo>
                    <a:lnTo>
                      <a:pt x="1436" y="1539"/>
                    </a:lnTo>
                    <a:lnTo>
                      <a:pt x="1249" y="1656"/>
                    </a:lnTo>
                    <a:lnTo>
                      <a:pt x="1209" y="1633"/>
                    </a:lnTo>
                    <a:lnTo>
                      <a:pt x="1185" y="1586"/>
                    </a:lnTo>
                    <a:lnTo>
                      <a:pt x="1022" y="1673"/>
                    </a:lnTo>
                    <a:lnTo>
                      <a:pt x="1000" y="1743"/>
                    </a:lnTo>
                    <a:lnTo>
                      <a:pt x="935" y="1743"/>
                    </a:lnTo>
                    <a:lnTo>
                      <a:pt x="866" y="1813"/>
                    </a:lnTo>
                    <a:lnTo>
                      <a:pt x="843" y="1766"/>
                    </a:lnTo>
                    <a:lnTo>
                      <a:pt x="843" y="1656"/>
                    </a:lnTo>
                    <a:lnTo>
                      <a:pt x="773" y="1673"/>
                    </a:lnTo>
                    <a:lnTo>
                      <a:pt x="749" y="1743"/>
                    </a:lnTo>
                    <a:lnTo>
                      <a:pt x="773" y="1859"/>
                    </a:lnTo>
                    <a:lnTo>
                      <a:pt x="726" y="1905"/>
                    </a:lnTo>
                    <a:lnTo>
                      <a:pt x="662" y="1923"/>
                    </a:lnTo>
                    <a:lnTo>
                      <a:pt x="592" y="2016"/>
                    </a:lnTo>
                    <a:lnTo>
                      <a:pt x="616" y="2062"/>
                    </a:lnTo>
                    <a:lnTo>
                      <a:pt x="592" y="2109"/>
                    </a:lnTo>
                    <a:lnTo>
                      <a:pt x="482" y="2039"/>
                    </a:lnTo>
                    <a:lnTo>
                      <a:pt x="459" y="2109"/>
                    </a:lnTo>
                    <a:lnTo>
                      <a:pt x="459" y="2156"/>
                    </a:lnTo>
                    <a:lnTo>
                      <a:pt x="342" y="2062"/>
                    </a:lnTo>
                    <a:lnTo>
                      <a:pt x="365" y="1952"/>
                    </a:lnTo>
                    <a:lnTo>
                      <a:pt x="273" y="1882"/>
                    </a:lnTo>
                    <a:lnTo>
                      <a:pt x="232" y="1835"/>
                    </a:lnTo>
                    <a:lnTo>
                      <a:pt x="365" y="1882"/>
                    </a:lnTo>
                    <a:lnTo>
                      <a:pt x="459" y="1905"/>
                    </a:lnTo>
                    <a:lnTo>
                      <a:pt x="546" y="1882"/>
                    </a:lnTo>
                    <a:lnTo>
                      <a:pt x="616" y="1813"/>
                    </a:lnTo>
                    <a:lnTo>
                      <a:pt x="459" y="1633"/>
                    </a:lnTo>
                    <a:lnTo>
                      <a:pt x="365" y="1586"/>
                    </a:lnTo>
                    <a:lnTo>
                      <a:pt x="232" y="1586"/>
                    </a:lnTo>
                    <a:lnTo>
                      <a:pt x="162" y="1539"/>
                    </a:lnTo>
                    <a:lnTo>
                      <a:pt x="98" y="1469"/>
                    </a:lnTo>
                    <a:lnTo>
                      <a:pt x="75" y="1469"/>
                    </a:lnTo>
                    <a:lnTo>
                      <a:pt x="23" y="1481"/>
                    </a:lnTo>
                    <a:lnTo>
                      <a:pt x="0" y="1551"/>
                    </a:lnTo>
                    <a:lnTo>
                      <a:pt x="40" y="1644"/>
                    </a:lnTo>
                    <a:lnTo>
                      <a:pt x="46" y="1743"/>
                    </a:lnTo>
                    <a:lnTo>
                      <a:pt x="104" y="1847"/>
                    </a:lnTo>
                    <a:lnTo>
                      <a:pt x="110" y="1923"/>
                    </a:lnTo>
                    <a:lnTo>
                      <a:pt x="150" y="1999"/>
                    </a:lnTo>
                    <a:lnTo>
                      <a:pt x="150" y="2086"/>
                    </a:lnTo>
                    <a:lnTo>
                      <a:pt x="255" y="2266"/>
                    </a:lnTo>
                    <a:lnTo>
                      <a:pt x="255" y="2301"/>
                    </a:lnTo>
                    <a:lnTo>
                      <a:pt x="1418" y="3125"/>
                    </a:lnTo>
                    <a:lnTo>
                      <a:pt x="7160" y="40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29" name="Freeform 930">
                <a:extLst>
                  <a:ext uri="{FF2B5EF4-FFF2-40B4-BE49-F238E27FC236}">
                    <a16:creationId xmlns:a16="http://schemas.microsoft.com/office/drawing/2014/main" id="{D19ABB32-3C0D-9A3A-7737-71201C1E64BF}"/>
                  </a:ext>
                </a:extLst>
              </p:cNvPr>
              <p:cNvSpPr>
                <a:spLocks/>
              </p:cNvSpPr>
              <p:nvPr/>
            </p:nvSpPr>
            <p:spPr bwMode="auto">
              <a:xfrm>
                <a:off x="3035513" y="3718080"/>
                <a:ext cx="41822" cy="37871"/>
              </a:xfrm>
              <a:custGeom>
                <a:avLst/>
                <a:gdLst>
                  <a:gd name="T0" fmla="*/ 0 w 152"/>
                  <a:gd name="T1" fmla="*/ 12 h 128"/>
                  <a:gd name="T2" fmla="*/ 35 w 152"/>
                  <a:gd name="T3" fmla="*/ 0 h 128"/>
                  <a:gd name="T4" fmla="*/ 87 w 152"/>
                  <a:gd name="T5" fmla="*/ 17 h 128"/>
                  <a:gd name="T6" fmla="*/ 152 w 152"/>
                  <a:gd name="T7" fmla="*/ 93 h 128"/>
                  <a:gd name="T8" fmla="*/ 111 w 152"/>
                  <a:gd name="T9" fmla="*/ 122 h 128"/>
                  <a:gd name="T10" fmla="*/ 82 w 152"/>
                  <a:gd name="T11" fmla="*/ 128 h 128"/>
                  <a:gd name="T12" fmla="*/ 18 w 152"/>
                  <a:gd name="T13" fmla="*/ 111 h 128"/>
                  <a:gd name="T14" fmla="*/ 18 w 152"/>
                  <a:gd name="T15" fmla="*/ 59 h 128"/>
                  <a:gd name="T16" fmla="*/ 0 w 152"/>
                  <a:gd name="T17" fmla="*/ 12 h 1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2"/>
                  <a:gd name="T28" fmla="*/ 0 h 128"/>
                  <a:gd name="T29" fmla="*/ 152 w 152"/>
                  <a:gd name="T30" fmla="*/ 128 h 1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2" h="128">
                    <a:moveTo>
                      <a:pt x="0" y="12"/>
                    </a:moveTo>
                    <a:lnTo>
                      <a:pt x="35" y="0"/>
                    </a:lnTo>
                    <a:lnTo>
                      <a:pt x="87" y="17"/>
                    </a:lnTo>
                    <a:lnTo>
                      <a:pt x="152" y="93"/>
                    </a:lnTo>
                    <a:lnTo>
                      <a:pt x="111" y="122"/>
                    </a:lnTo>
                    <a:lnTo>
                      <a:pt x="82" y="128"/>
                    </a:lnTo>
                    <a:lnTo>
                      <a:pt x="18" y="111"/>
                    </a:lnTo>
                    <a:lnTo>
                      <a:pt x="18" y="59"/>
                    </a:lnTo>
                    <a:lnTo>
                      <a:pt x="0" y="1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30" name="Freeform 931">
                <a:extLst>
                  <a:ext uri="{FF2B5EF4-FFF2-40B4-BE49-F238E27FC236}">
                    <a16:creationId xmlns:a16="http://schemas.microsoft.com/office/drawing/2014/main" id="{89C7BDD2-9F4E-8B7F-E598-B81F73B43D88}"/>
                  </a:ext>
                </a:extLst>
              </p:cNvPr>
              <p:cNvSpPr>
                <a:spLocks/>
              </p:cNvSpPr>
              <p:nvPr/>
            </p:nvSpPr>
            <p:spPr bwMode="auto">
              <a:xfrm>
                <a:off x="4376416" y="4382277"/>
                <a:ext cx="65346" cy="96134"/>
              </a:xfrm>
              <a:custGeom>
                <a:avLst/>
                <a:gdLst>
                  <a:gd name="T0" fmla="*/ 0 w 232"/>
                  <a:gd name="T1" fmla="*/ 0 h 354"/>
                  <a:gd name="T2" fmla="*/ 23 w 232"/>
                  <a:gd name="T3" fmla="*/ 110 h 354"/>
                  <a:gd name="T4" fmla="*/ 70 w 232"/>
                  <a:gd name="T5" fmla="*/ 244 h 354"/>
                  <a:gd name="T6" fmla="*/ 232 w 232"/>
                  <a:gd name="T7" fmla="*/ 354 h 354"/>
                  <a:gd name="T8" fmla="*/ 232 w 232"/>
                  <a:gd name="T9" fmla="*/ 255 h 354"/>
                  <a:gd name="T10" fmla="*/ 187 w 232"/>
                  <a:gd name="T11" fmla="*/ 220 h 354"/>
                  <a:gd name="T12" fmla="*/ 187 w 232"/>
                  <a:gd name="T13" fmla="*/ 87 h 354"/>
                  <a:gd name="T14" fmla="*/ 145 w 232"/>
                  <a:gd name="T15" fmla="*/ 12 h 354"/>
                  <a:gd name="T16" fmla="*/ 70 w 232"/>
                  <a:gd name="T17" fmla="*/ 12 h 354"/>
                  <a:gd name="T18" fmla="*/ 12 w 232"/>
                  <a:gd name="T19" fmla="*/ 6 h 354"/>
                  <a:gd name="T20" fmla="*/ 0 w 232"/>
                  <a:gd name="T21" fmla="*/ 0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2"/>
                  <a:gd name="T34" fmla="*/ 0 h 354"/>
                  <a:gd name="T35" fmla="*/ 232 w 232"/>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2" h="354">
                    <a:moveTo>
                      <a:pt x="0" y="0"/>
                    </a:moveTo>
                    <a:lnTo>
                      <a:pt x="23" y="110"/>
                    </a:lnTo>
                    <a:lnTo>
                      <a:pt x="70" y="244"/>
                    </a:lnTo>
                    <a:lnTo>
                      <a:pt x="232" y="354"/>
                    </a:lnTo>
                    <a:lnTo>
                      <a:pt x="232" y="255"/>
                    </a:lnTo>
                    <a:lnTo>
                      <a:pt x="187" y="220"/>
                    </a:lnTo>
                    <a:lnTo>
                      <a:pt x="187" y="87"/>
                    </a:lnTo>
                    <a:lnTo>
                      <a:pt x="145" y="12"/>
                    </a:lnTo>
                    <a:lnTo>
                      <a:pt x="70" y="12"/>
                    </a:lnTo>
                    <a:lnTo>
                      <a:pt x="12" y="6"/>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31" name="Freeform 932">
                <a:extLst>
                  <a:ext uri="{FF2B5EF4-FFF2-40B4-BE49-F238E27FC236}">
                    <a16:creationId xmlns:a16="http://schemas.microsoft.com/office/drawing/2014/main" id="{1D25F494-380A-B364-D7E2-450297DA320E}"/>
                  </a:ext>
                </a:extLst>
              </p:cNvPr>
              <p:cNvSpPr>
                <a:spLocks/>
              </p:cNvSpPr>
              <p:nvPr/>
            </p:nvSpPr>
            <p:spPr bwMode="auto">
              <a:xfrm>
                <a:off x="4535861" y="4737681"/>
                <a:ext cx="663917" cy="562238"/>
              </a:xfrm>
              <a:custGeom>
                <a:avLst/>
                <a:gdLst>
                  <a:gd name="T0" fmla="*/ 1314 w 2343"/>
                  <a:gd name="T1" fmla="*/ 81 h 2074"/>
                  <a:gd name="T2" fmla="*/ 1145 w 2343"/>
                  <a:gd name="T3" fmla="*/ 110 h 2074"/>
                  <a:gd name="T4" fmla="*/ 1105 w 2343"/>
                  <a:gd name="T5" fmla="*/ 191 h 2074"/>
                  <a:gd name="T6" fmla="*/ 994 w 2343"/>
                  <a:gd name="T7" fmla="*/ 168 h 2074"/>
                  <a:gd name="T8" fmla="*/ 843 w 2343"/>
                  <a:gd name="T9" fmla="*/ 168 h 2074"/>
                  <a:gd name="T10" fmla="*/ 663 w 2343"/>
                  <a:gd name="T11" fmla="*/ 261 h 2074"/>
                  <a:gd name="T12" fmla="*/ 623 w 2343"/>
                  <a:gd name="T13" fmla="*/ 354 h 2074"/>
                  <a:gd name="T14" fmla="*/ 494 w 2343"/>
                  <a:gd name="T15" fmla="*/ 447 h 2074"/>
                  <a:gd name="T16" fmla="*/ 257 w 2343"/>
                  <a:gd name="T17" fmla="*/ 493 h 2074"/>
                  <a:gd name="T18" fmla="*/ 88 w 2343"/>
                  <a:gd name="T19" fmla="*/ 505 h 2074"/>
                  <a:gd name="T20" fmla="*/ 93 w 2343"/>
                  <a:gd name="T21" fmla="*/ 831 h 2074"/>
                  <a:gd name="T22" fmla="*/ 6 w 2343"/>
                  <a:gd name="T23" fmla="*/ 901 h 2074"/>
                  <a:gd name="T24" fmla="*/ 53 w 2343"/>
                  <a:gd name="T25" fmla="*/ 1278 h 2074"/>
                  <a:gd name="T26" fmla="*/ 47 w 2343"/>
                  <a:gd name="T27" fmla="*/ 1424 h 2074"/>
                  <a:gd name="T28" fmla="*/ 110 w 2343"/>
                  <a:gd name="T29" fmla="*/ 1476 h 2074"/>
                  <a:gd name="T30" fmla="*/ 291 w 2343"/>
                  <a:gd name="T31" fmla="*/ 1417 h 2074"/>
                  <a:gd name="T32" fmla="*/ 459 w 2343"/>
                  <a:gd name="T33" fmla="*/ 1452 h 2074"/>
                  <a:gd name="T34" fmla="*/ 576 w 2343"/>
                  <a:gd name="T35" fmla="*/ 1365 h 2074"/>
                  <a:gd name="T36" fmla="*/ 773 w 2343"/>
                  <a:gd name="T37" fmla="*/ 1336 h 2074"/>
                  <a:gd name="T38" fmla="*/ 1087 w 2343"/>
                  <a:gd name="T39" fmla="*/ 1429 h 2074"/>
                  <a:gd name="T40" fmla="*/ 1180 w 2343"/>
                  <a:gd name="T41" fmla="*/ 1568 h 2074"/>
                  <a:gd name="T42" fmla="*/ 1314 w 2343"/>
                  <a:gd name="T43" fmla="*/ 1544 h 2074"/>
                  <a:gd name="T44" fmla="*/ 1354 w 2343"/>
                  <a:gd name="T45" fmla="*/ 1556 h 2074"/>
                  <a:gd name="T46" fmla="*/ 1250 w 2343"/>
                  <a:gd name="T47" fmla="*/ 1666 h 2074"/>
                  <a:gd name="T48" fmla="*/ 1441 w 2343"/>
                  <a:gd name="T49" fmla="*/ 1591 h 2074"/>
                  <a:gd name="T50" fmla="*/ 1319 w 2343"/>
                  <a:gd name="T51" fmla="*/ 1731 h 2074"/>
                  <a:gd name="T52" fmla="*/ 1436 w 2343"/>
                  <a:gd name="T53" fmla="*/ 1701 h 2074"/>
                  <a:gd name="T54" fmla="*/ 1384 w 2343"/>
                  <a:gd name="T55" fmla="*/ 1835 h 2074"/>
                  <a:gd name="T56" fmla="*/ 1518 w 2343"/>
                  <a:gd name="T57" fmla="*/ 1987 h 2074"/>
                  <a:gd name="T58" fmla="*/ 1640 w 2343"/>
                  <a:gd name="T59" fmla="*/ 2010 h 2074"/>
                  <a:gd name="T60" fmla="*/ 1698 w 2343"/>
                  <a:gd name="T61" fmla="*/ 2045 h 2074"/>
                  <a:gd name="T62" fmla="*/ 1866 w 2343"/>
                  <a:gd name="T63" fmla="*/ 2045 h 2074"/>
                  <a:gd name="T64" fmla="*/ 2006 w 2343"/>
                  <a:gd name="T65" fmla="*/ 2010 h 2074"/>
                  <a:gd name="T66" fmla="*/ 2145 w 2343"/>
                  <a:gd name="T67" fmla="*/ 1778 h 2074"/>
                  <a:gd name="T68" fmla="*/ 2256 w 2343"/>
                  <a:gd name="T69" fmla="*/ 1568 h 2074"/>
                  <a:gd name="T70" fmla="*/ 2343 w 2343"/>
                  <a:gd name="T71" fmla="*/ 1243 h 2074"/>
                  <a:gd name="T72" fmla="*/ 2256 w 2343"/>
                  <a:gd name="T73" fmla="*/ 848 h 2074"/>
                  <a:gd name="T74" fmla="*/ 2134 w 2343"/>
                  <a:gd name="T75" fmla="*/ 691 h 2074"/>
                  <a:gd name="T76" fmla="*/ 2052 w 2343"/>
                  <a:gd name="T77" fmla="*/ 587 h 2074"/>
                  <a:gd name="T78" fmla="*/ 2029 w 2343"/>
                  <a:gd name="T79" fmla="*/ 383 h 2074"/>
                  <a:gd name="T80" fmla="*/ 1959 w 2343"/>
                  <a:gd name="T81" fmla="*/ 232 h 2074"/>
                  <a:gd name="T82" fmla="*/ 1895 w 2343"/>
                  <a:gd name="T83" fmla="*/ 179 h 2074"/>
                  <a:gd name="T84" fmla="*/ 1832 w 2343"/>
                  <a:gd name="T85" fmla="*/ 430 h 2074"/>
                  <a:gd name="T86" fmla="*/ 1744 w 2343"/>
                  <a:gd name="T87" fmla="*/ 458 h 2074"/>
                  <a:gd name="T88" fmla="*/ 1581 w 2343"/>
                  <a:gd name="T89" fmla="*/ 343 h 2074"/>
                  <a:gd name="T90" fmla="*/ 1523 w 2343"/>
                  <a:gd name="T91" fmla="*/ 249 h 2074"/>
                  <a:gd name="T92" fmla="*/ 1581 w 2343"/>
                  <a:gd name="T93" fmla="*/ 122 h 2074"/>
                  <a:gd name="T94" fmla="*/ 1546 w 2343"/>
                  <a:gd name="T95" fmla="*/ 110 h 2074"/>
                  <a:gd name="T96" fmla="*/ 1378 w 2343"/>
                  <a:gd name="T97" fmla="*/ 0 h 20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43"/>
                  <a:gd name="T148" fmla="*/ 0 h 2074"/>
                  <a:gd name="T149" fmla="*/ 2343 w 2343"/>
                  <a:gd name="T150" fmla="*/ 2074 h 20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43" h="2074">
                    <a:moveTo>
                      <a:pt x="1337" y="0"/>
                    </a:moveTo>
                    <a:lnTo>
                      <a:pt x="1314" y="81"/>
                    </a:lnTo>
                    <a:lnTo>
                      <a:pt x="1250" y="58"/>
                    </a:lnTo>
                    <a:lnTo>
                      <a:pt x="1145" y="110"/>
                    </a:lnTo>
                    <a:lnTo>
                      <a:pt x="1145" y="191"/>
                    </a:lnTo>
                    <a:lnTo>
                      <a:pt x="1105" y="191"/>
                    </a:lnTo>
                    <a:lnTo>
                      <a:pt x="1029" y="168"/>
                    </a:lnTo>
                    <a:lnTo>
                      <a:pt x="994" y="168"/>
                    </a:lnTo>
                    <a:lnTo>
                      <a:pt x="948" y="127"/>
                    </a:lnTo>
                    <a:lnTo>
                      <a:pt x="843" y="168"/>
                    </a:lnTo>
                    <a:lnTo>
                      <a:pt x="785" y="249"/>
                    </a:lnTo>
                    <a:lnTo>
                      <a:pt x="663" y="261"/>
                    </a:lnTo>
                    <a:lnTo>
                      <a:pt x="628" y="290"/>
                    </a:lnTo>
                    <a:lnTo>
                      <a:pt x="623" y="354"/>
                    </a:lnTo>
                    <a:lnTo>
                      <a:pt x="536" y="447"/>
                    </a:lnTo>
                    <a:lnTo>
                      <a:pt x="494" y="447"/>
                    </a:lnTo>
                    <a:lnTo>
                      <a:pt x="466" y="493"/>
                    </a:lnTo>
                    <a:lnTo>
                      <a:pt x="257" y="493"/>
                    </a:lnTo>
                    <a:lnTo>
                      <a:pt x="134" y="465"/>
                    </a:lnTo>
                    <a:lnTo>
                      <a:pt x="88" y="505"/>
                    </a:lnTo>
                    <a:lnTo>
                      <a:pt x="70" y="667"/>
                    </a:lnTo>
                    <a:lnTo>
                      <a:pt x="93" y="831"/>
                    </a:lnTo>
                    <a:lnTo>
                      <a:pt x="6" y="789"/>
                    </a:lnTo>
                    <a:lnTo>
                      <a:pt x="6" y="901"/>
                    </a:lnTo>
                    <a:lnTo>
                      <a:pt x="53" y="1202"/>
                    </a:lnTo>
                    <a:lnTo>
                      <a:pt x="53" y="1278"/>
                    </a:lnTo>
                    <a:lnTo>
                      <a:pt x="0" y="1382"/>
                    </a:lnTo>
                    <a:lnTo>
                      <a:pt x="47" y="1424"/>
                    </a:lnTo>
                    <a:lnTo>
                      <a:pt x="76" y="1429"/>
                    </a:lnTo>
                    <a:lnTo>
                      <a:pt x="110" y="1476"/>
                    </a:lnTo>
                    <a:lnTo>
                      <a:pt x="180" y="1476"/>
                    </a:lnTo>
                    <a:lnTo>
                      <a:pt x="291" y="1417"/>
                    </a:lnTo>
                    <a:lnTo>
                      <a:pt x="367" y="1424"/>
                    </a:lnTo>
                    <a:lnTo>
                      <a:pt x="459" y="1452"/>
                    </a:lnTo>
                    <a:lnTo>
                      <a:pt x="518" y="1446"/>
                    </a:lnTo>
                    <a:lnTo>
                      <a:pt x="576" y="1365"/>
                    </a:lnTo>
                    <a:lnTo>
                      <a:pt x="663" y="1365"/>
                    </a:lnTo>
                    <a:lnTo>
                      <a:pt x="773" y="1336"/>
                    </a:lnTo>
                    <a:lnTo>
                      <a:pt x="965" y="1342"/>
                    </a:lnTo>
                    <a:lnTo>
                      <a:pt x="1087" y="1429"/>
                    </a:lnTo>
                    <a:lnTo>
                      <a:pt x="1162" y="1534"/>
                    </a:lnTo>
                    <a:lnTo>
                      <a:pt x="1180" y="1568"/>
                    </a:lnTo>
                    <a:lnTo>
                      <a:pt x="1209" y="1579"/>
                    </a:lnTo>
                    <a:lnTo>
                      <a:pt x="1314" y="1544"/>
                    </a:lnTo>
                    <a:lnTo>
                      <a:pt x="1424" y="1464"/>
                    </a:lnTo>
                    <a:lnTo>
                      <a:pt x="1354" y="1556"/>
                    </a:lnTo>
                    <a:lnTo>
                      <a:pt x="1314" y="1632"/>
                    </a:lnTo>
                    <a:lnTo>
                      <a:pt x="1250" y="1666"/>
                    </a:lnTo>
                    <a:lnTo>
                      <a:pt x="1354" y="1638"/>
                    </a:lnTo>
                    <a:lnTo>
                      <a:pt x="1441" y="1591"/>
                    </a:lnTo>
                    <a:lnTo>
                      <a:pt x="1378" y="1696"/>
                    </a:lnTo>
                    <a:lnTo>
                      <a:pt x="1319" y="1731"/>
                    </a:lnTo>
                    <a:lnTo>
                      <a:pt x="1413" y="1708"/>
                    </a:lnTo>
                    <a:lnTo>
                      <a:pt x="1436" y="1701"/>
                    </a:lnTo>
                    <a:lnTo>
                      <a:pt x="1418" y="1766"/>
                    </a:lnTo>
                    <a:lnTo>
                      <a:pt x="1384" y="1835"/>
                    </a:lnTo>
                    <a:lnTo>
                      <a:pt x="1406" y="1900"/>
                    </a:lnTo>
                    <a:lnTo>
                      <a:pt x="1518" y="1987"/>
                    </a:lnTo>
                    <a:lnTo>
                      <a:pt x="1546" y="2004"/>
                    </a:lnTo>
                    <a:lnTo>
                      <a:pt x="1640" y="2010"/>
                    </a:lnTo>
                    <a:lnTo>
                      <a:pt x="1720" y="1987"/>
                    </a:lnTo>
                    <a:lnTo>
                      <a:pt x="1698" y="2045"/>
                    </a:lnTo>
                    <a:lnTo>
                      <a:pt x="1738" y="2074"/>
                    </a:lnTo>
                    <a:lnTo>
                      <a:pt x="1866" y="2045"/>
                    </a:lnTo>
                    <a:lnTo>
                      <a:pt x="1930" y="2039"/>
                    </a:lnTo>
                    <a:lnTo>
                      <a:pt x="2006" y="2010"/>
                    </a:lnTo>
                    <a:lnTo>
                      <a:pt x="2081" y="1905"/>
                    </a:lnTo>
                    <a:lnTo>
                      <a:pt x="2145" y="1778"/>
                    </a:lnTo>
                    <a:lnTo>
                      <a:pt x="2198" y="1719"/>
                    </a:lnTo>
                    <a:lnTo>
                      <a:pt x="2256" y="1568"/>
                    </a:lnTo>
                    <a:lnTo>
                      <a:pt x="2343" y="1429"/>
                    </a:lnTo>
                    <a:lnTo>
                      <a:pt x="2343" y="1243"/>
                    </a:lnTo>
                    <a:lnTo>
                      <a:pt x="2313" y="1033"/>
                    </a:lnTo>
                    <a:lnTo>
                      <a:pt x="2256" y="848"/>
                    </a:lnTo>
                    <a:lnTo>
                      <a:pt x="2191" y="755"/>
                    </a:lnTo>
                    <a:lnTo>
                      <a:pt x="2134" y="691"/>
                    </a:lnTo>
                    <a:lnTo>
                      <a:pt x="2069" y="615"/>
                    </a:lnTo>
                    <a:lnTo>
                      <a:pt x="2052" y="587"/>
                    </a:lnTo>
                    <a:lnTo>
                      <a:pt x="2041" y="458"/>
                    </a:lnTo>
                    <a:lnTo>
                      <a:pt x="2029" y="383"/>
                    </a:lnTo>
                    <a:lnTo>
                      <a:pt x="1977" y="343"/>
                    </a:lnTo>
                    <a:lnTo>
                      <a:pt x="1959" y="232"/>
                    </a:lnTo>
                    <a:lnTo>
                      <a:pt x="1930" y="139"/>
                    </a:lnTo>
                    <a:lnTo>
                      <a:pt x="1895" y="179"/>
                    </a:lnTo>
                    <a:lnTo>
                      <a:pt x="1872" y="266"/>
                    </a:lnTo>
                    <a:lnTo>
                      <a:pt x="1832" y="430"/>
                    </a:lnTo>
                    <a:lnTo>
                      <a:pt x="1785" y="458"/>
                    </a:lnTo>
                    <a:lnTo>
                      <a:pt x="1744" y="458"/>
                    </a:lnTo>
                    <a:lnTo>
                      <a:pt x="1651" y="383"/>
                    </a:lnTo>
                    <a:lnTo>
                      <a:pt x="1581" y="343"/>
                    </a:lnTo>
                    <a:lnTo>
                      <a:pt x="1541" y="301"/>
                    </a:lnTo>
                    <a:lnTo>
                      <a:pt x="1523" y="249"/>
                    </a:lnTo>
                    <a:lnTo>
                      <a:pt x="1570" y="179"/>
                    </a:lnTo>
                    <a:lnTo>
                      <a:pt x="1581" y="122"/>
                    </a:lnTo>
                    <a:lnTo>
                      <a:pt x="1593" y="99"/>
                    </a:lnTo>
                    <a:lnTo>
                      <a:pt x="1546" y="110"/>
                    </a:lnTo>
                    <a:lnTo>
                      <a:pt x="1424" y="41"/>
                    </a:lnTo>
                    <a:lnTo>
                      <a:pt x="1378" y="0"/>
                    </a:lnTo>
                    <a:lnTo>
                      <a:pt x="133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32" name="직사각형 431">
                <a:extLst>
                  <a:ext uri="{FF2B5EF4-FFF2-40B4-BE49-F238E27FC236}">
                    <a16:creationId xmlns:a16="http://schemas.microsoft.com/office/drawing/2014/main" id="{883149CE-FFA6-9853-5463-3AF5B8FF4872}"/>
                  </a:ext>
                </a:extLst>
              </p:cNvPr>
              <p:cNvSpPr/>
              <p:nvPr/>
            </p:nvSpPr>
            <p:spPr>
              <a:xfrm rot="20113206">
                <a:off x="3454768" y="3123088"/>
                <a:ext cx="1763999" cy="937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33" name="직사각형 432">
                <a:extLst>
                  <a:ext uri="{FF2B5EF4-FFF2-40B4-BE49-F238E27FC236}">
                    <a16:creationId xmlns:a16="http://schemas.microsoft.com/office/drawing/2014/main" id="{51DADD03-8C7C-B0CE-3EC3-F279838E065A}"/>
                  </a:ext>
                </a:extLst>
              </p:cNvPr>
              <p:cNvSpPr/>
              <p:nvPr/>
            </p:nvSpPr>
            <p:spPr>
              <a:xfrm rot="2249172">
                <a:off x="3175339" y="3367668"/>
                <a:ext cx="383204" cy="5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15" name="자유형: 도형 14">
              <a:extLst>
                <a:ext uri="{FF2B5EF4-FFF2-40B4-BE49-F238E27FC236}">
                  <a16:creationId xmlns:a16="http://schemas.microsoft.com/office/drawing/2014/main" id="{B58DD4C3-04B4-2FDE-56D4-D12556887A2B}"/>
                </a:ext>
              </a:extLst>
            </p:cNvPr>
            <p:cNvSpPr/>
            <p:nvPr/>
          </p:nvSpPr>
          <p:spPr>
            <a:xfrm>
              <a:off x="2477617" y="3351030"/>
              <a:ext cx="661523" cy="401703"/>
            </a:xfrm>
            <a:custGeom>
              <a:avLst/>
              <a:gdLst>
                <a:gd name="connsiteX0" fmla="*/ 0 w 1485900"/>
                <a:gd name="connsiteY0" fmla="*/ 0 h 992179"/>
                <a:gd name="connsiteX1" fmla="*/ 209550 w 1485900"/>
                <a:gd name="connsiteY1" fmla="*/ 247650 h 992179"/>
                <a:gd name="connsiteX2" fmla="*/ 457200 w 1485900"/>
                <a:gd name="connsiteY2" fmla="*/ 314325 h 992179"/>
                <a:gd name="connsiteX3" fmla="*/ 514350 w 1485900"/>
                <a:gd name="connsiteY3" fmla="*/ 514350 h 992179"/>
                <a:gd name="connsiteX4" fmla="*/ 657225 w 1485900"/>
                <a:gd name="connsiteY4" fmla="*/ 904875 h 992179"/>
                <a:gd name="connsiteX5" fmla="*/ 838200 w 1485900"/>
                <a:gd name="connsiteY5" fmla="*/ 981075 h 992179"/>
                <a:gd name="connsiteX6" fmla="*/ 1104900 w 1485900"/>
                <a:gd name="connsiteY6" fmla="*/ 733425 h 992179"/>
                <a:gd name="connsiteX7" fmla="*/ 1219200 w 1485900"/>
                <a:gd name="connsiteY7" fmla="*/ 352425 h 992179"/>
                <a:gd name="connsiteX8" fmla="*/ 1352550 w 1485900"/>
                <a:gd name="connsiteY8" fmla="*/ 142875 h 992179"/>
                <a:gd name="connsiteX9" fmla="*/ 1485900 w 1485900"/>
                <a:gd name="connsiteY9" fmla="*/ 57150 h 9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0" h="992179">
                  <a:moveTo>
                    <a:pt x="0" y="0"/>
                  </a:moveTo>
                  <a:cubicBezTo>
                    <a:pt x="66675" y="97631"/>
                    <a:pt x="133350" y="195263"/>
                    <a:pt x="209550" y="247650"/>
                  </a:cubicBezTo>
                  <a:cubicBezTo>
                    <a:pt x="285750" y="300037"/>
                    <a:pt x="406400" y="269875"/>
                    <a:pt x="457200" y="314325"/>
                  </a:cubicBezTo>
                  <a:cubicBezTo>
                    <a:pt x="508000" y="358775"/>
                    <a:pt x="481013" y="415925"/>
                    <a:pt x="514350" y="514350"/>
                  </a:cubicBezTo>
                  <a:cubicBezTo>
                    <a:pt x="547687" y="612775"/>
                    <a:pt x="603250" y="827088"/>
                    <a:pt x="657225" y="904875"/>
                  </a:cubicBezTo>
                  <a:cubicBezTo>
                    <a:pt x="711200" y="982662"/>
                    <a:pt x="763588" y="1009650"/>
                    <a:pt x="838200" y="981075"/>
                  </a:cubicBezTo>
                  <a:cubicBezTo>
                    <a:pt x="912812" y="952500"/>
                    <a:pt x="1041400" y="838200"/>
                    <a:pt x="1104900" y="733425"/>
                  </a:cubicBezTo>
                  <a:cubicBezTo>
                    <a:pt x="1168400" y="628650"/>
                    <a:pt x="1177925" y="450850"/>
                    <a:pt x="1219200" y="352425"/>
                  </a:cubicBezTo>
                  <a:cubicBezTo>
                    <a:pt x="1260475" y="254000"/>
                    <a:pt x="1308100" y="192087"/>
                    <a:pt x="1352550" y="142875"/>
                  </a:cubicBezTo>
                  <a:cubicBezTo>
                    <a:pt x="1397000" y="93663"/>
                    <a:pt x="1441450" y="75406"/>
                    <a:pt x="1485900" y="57150"/>
                  </a:cubicBezTo>
                </a:path>
              </a:pathLst>
            </a:cu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21130FA3-9D45-6A0E-C314-0CB49294315F}"/>
                </a:ext>
              </a:extLst>
            </p:cNvPr>
            <p:cNvSpPr/>
            <p:nvPr/>
          </p:nvSpPr>
          <p:spPr>
            <a:xfrm>
              <a:off x="2545464" y="3160568"/>
              <a:ext cx="579539" cy="181357"/>
            </a:xfrm>
            <a:custGeom>
              <a:avLst/>
              <a:gdLst>
                <a:gd name="connsiteX0" fmla="*/ 0 w 1301750"/>
                <a:gd name="connsiteY0" fmla="*/ 95779 h 447233"/>
                <a:gd name="connsiteX1" fmla="*/ 209550 w 1301750"/>
                <a:gd name="connsiteY1" fmla="*/ 25929 h 447233"/>
                <a:gd name="connsiteX2" fmla="*/ 342900 w 1301750"/>
                <a:gd name="connsiteY2" fmla="*/ 529 h 447233"/>
                <a:gd name="connsiteX3" fmla="*/ 501650 w 1301750"/>
                <a:gd name="connsiteY3" fmla="*/ 13229 h 447233"/>
                <a:gd name="connsiteX4" fmla="*/ 615950 w 1301750"/>
                <a:gd name="connsiteY4" fmla="*/ 64029 h 447233"/>
                <a:gd name="connsiteX5" fmla="*/ 730250 w 1301750"/>
                <a:gd name="connsiteY5" fmla="*/ 89429 h 447233"/>
                <a:gd name="connsiteX6" fmla="*/ 901700 w 1301750"/>
                <a:gd name="connsiteY6" fmla="*/ 254529 h 447233"/>
                <a:gd name="connsiteX7" fmla="*/ 952500 w 1301750"/>
                <a:gd name="connsiteY7" fmla="*/ 362479 h 447233"/>
                <a:gd name="connsiteX8" fmla="*/ 1028700 w 1301750"/>
                <a:gd name="connsiteY8" fmla="*/ 432329 h 447233"/>
                <a:gd name="connsiteX9" fmla="*/ 1212850 w 1301750"/>
                <a:gd name="connsiteY9" fmla="*/ 445029 h 447233"/>
                <a:gd name="connsiteX10" fmla="*/ 1301750 w 1301750"/>
                <a:gd name="connsiteY10" fmla="*/ 400579 h 447233"/>
                <a:gd name="connsiteX0" fmla="*/ 0 w 1301750"/>
                <a:gd name="connsiteY0" fmla="*/ 95779 h 447233"/>
                <a:gd name="connsiteX1" fmla="*/ 209550 w 1301750"/>
                <a:gd name="connsiteY1" fmla="*/ 25929 h 447233"/>
                <a:gd name="connsiteX2" fmla="*/ 342900 w 1301750"/>
                <a:gd name="connsiteY2" fmla="*/ 529 h 447233"/>
                <a:gd name="connsiteX3" fmla="*/ 501650 w 1301750"/>
                <a:gd name="connsiteY3" fmla="*/ 13229 h 447233"/>
                <a:gd name="connsiteX4" fmla="*/ 615950 w 1301750"/>
                <a:gd name="connsiteY4" fmla="*/ 64029 h 447233"/>
                <a:gd name="connsiteX5" fmla="*/ 730250 w 1301750"/>
                <a:gd name="connsiteY5" fmla="*/ 89429 h 447233"/>
                <a:gd name="connsiteX6" fmla="*/ 892175 w 1301750"/>
                <a:gd name="connsiteY6" fmla="*/ 266435 h 447233"/>
                <a:gd name="connsiteX7" fmla="*/ 952500 w 1301750"/>
                <a:gd name="connsiteY7" fmla="*/ 362479 h 447233"/>
                <a:gd name="connsiteX8" fmla="*/ 1028700 w 1301750"/>
                <a:gd name="connsiteY8" fmla="*/ 432329 h 447233"/>
                <a:gd name="connsiteX9" fmla="*/ 1212850 w 1301750"/>
                <a:gd name="connsiteY9" fmla="*/ 445029 h 447233"/>
                <a:gd name="connsiteX10" fmla="*/ 1301750 w 1301750"/>
                <a:gd name="connsiteY10" fmla="*/ 400579 h 447233"/>
                <a:gd name="connsiteX0" fmla="*/ 0 w 1301750"/>
                <a:gd name="connsiteY0" fmla="*/ 95779 h 448128"/>
                <a:gd name="connsiteX1" fmla="*/ 209550 w 1301750"/>
                <a:gd name="connsiteY1" fmla="*/ 25929 h 448128"/>
                <a:gd name="connsiteX2" fmla="*/ 342900 w 1301750"/>
                <a:gd name="connsiteY2" fmla="*/ 529 h 448128"/>
                <a:gd name="connsiteX3" fmla="*/ 501650 w 1301750"/>
                <a:gd name="connsiteY3" fmla="*/ 13229 h 448128"/>
                <a:gd name="connsiteX4" fmla="*/ 615950 w 1301750"/>
                <a:gd name="connsiteY4" fmla="*/ 64029 h 448128"/>
                <a:gd name="connsiteX5" fmla="*/ 730250 w 1301750"/>
                <a:gd name="connsiteY5" fmla="*/ 89429 h 448128"/>
                <a:gd name="connsiteX6" fmla="*/ 892175 w 1301750"/>
                <a:gd name="connsiteY6" fmla="*/ 266435 h 448128"/>
                <a:gd name="connsiteX7" fmla="*/ 923925 w 1301750"/>
                <a:gd name="connsiteY7" fmla="*/ 336285 h 448128"/>
                <a:gd name="connsiteX8" fmla="*/ 1028700 w 1301750"/>
                <a:gd name="connsiteY8" fmla="*/ 432329 h 448128"/>
                <a:gd name="connsiteX9" fmla="*/ 1212850 w 1301750"/>
                <a:gd name="connsiteY9" fmla="*/ 445029 h 448128"/>
                <a:gd name="connsiteX10" fmla="*/ 1301750 w 1301750"/>
                <a:gd name="connsiteY10" fmla="*/ 400579 h 448128"/>
                <a:gd name="connsiteX0" fmla="*/ 0 w 1301750"/>
                <a:gd name="connsiteY0" fmla="*/ 95779 h 447530"/>
                <a:gd name="connsiteX1" fmla="*/ 209550 w 1301750"/>
                <a:gd name="connsiteY1" fmla="*/ 25929 h 447530"/>
                <a:gd name="connsiteX2" fmla="*/ 342900 w 1301750"/>
                <a:gd name="connsiteY2" fmla="*/ 529 h 447530"/>
                <a:gd name="connsiteX3" fmla="*/ 501650 w 1301750"/>
                <a:gd name="connsiteY3" fmla="*/ 13229 h 447530"/>
                <a:gd name="connsiteX4" fmla="*/ 615950 w 1301750"/>
                <a:gd name="connsiteY4" fmla="*/ 64029 h 447530"/>
                <a:gd name="connsiteX5" fmla="*/ 730250 w 1301750"/>
                <a:gd name="connsiteY5" fmla="*/ 89429 h 447530"/>
                <a:gd name="connsiteX6" fmla="*/ 892175 w 1301750"/>
                <a:gd name="connsiteY6" fmla="*/ 266435 h 447530"/>
                <a:gd name="connsiteX7" fmla="*/ 923925 w 1301750"/>
                <a:gd name="connsiteY7" fmla="*/ 336285 h 447530"/>
                <a:gd name="connsiteX8" fmla="*/ 985838 w 1301750"/>
                <a:gd name="connsiteY8" fmla="*/ 429947 h 447530"/>
                <a:gd name="connsiteX9" fmla="*/ 1212850 w 1301750"/>
                <a:gd name="connsiteY9" fmla="*/ 445029 h 447530"/>
                <a:gd name="connsiteX10" fmla="*/ 1301750 w 1301750"/>
                <a:gd name="connsiteY10" fmla="*/ 400579 h 447530"/>
                <a:gd name="connsiteX0" fmla="*/ 0 w 1301750"/>
                <a:gd name="connsiteY0" fmla="*/ 95779 h 448127"/>
                <a:gd name="connsiteX1" fmla="*/ 209550 w 1301750"/>
                <a:gd name="connsiteY1" fmla="*/ 25929 h 448127"/>
                <a:gd name="connsiteX2" fmla="*/ 342900 w 1301750"/>
                <a:gd name="connsiteY2" fmla="*/ 529 h 448127"/>
                <a:gd name="connsiteX3" fmla="*/ 501650 w 1301750"/>
                <a:gd name="connsiteY3" fmla="*/ 13229 h 448127"/>
                <a:gd name="connsiteX4" fmla="*/ 615950 w 1301750"/>
                <a:gd name="connsiteY4" fmla="*/ 64029 h 448127"/>
                <a:gd name="connsiteX5" fmla="*/ 730250 w 1301750"/>
                <a:gd name="connsiteY5" fmla="*/ 89429 h 448127"/>
                <a:gd name="connsiteX6" fmla="*/ 892175 w 1301750"/>
                <a:gd name="connsiteY6" fmla="*/ 266435 h 448127"/>
                <a:gd name="connsiteX7" fmla="*/ 923925 w 1301750"/>
                <a:gd name="connsiteY7" fmla="*/ 336285 h 448127"/>
                <a:gd name="connsiteX8" fmla="*/ 995363 w 1301750"/>
                <a:gd name="connsiteY8" fmla="*/ 432328 h 448127"/>
                <a:gd name="connsiteX9" fmla="*/ 1212850 w 1301750"/>
                <a:gd name="connsiteY9" fmla="*/ 445029 h 448127"/>
                <a:gd name="connsiteX10" fmla="*/ 1301750 w 1301750"/>
                <a:gd name="connsiteY10" fmla="*/ 400579 h 448127"/>
                <a:gd name="connsiteX0" fmla="*/ 0 w 1301750"/>
                <a:gd name="connsiteY0" fmla="*/ 95779 h 447940"/>
                <a:gd name="connsiteX1" fmla="*/ 209550 w 1301750"/>
                <a:gd name="connsiteY1" fmla="*/ 25929 h 447940"/>
                <a:gd name="connsiteX2" fmla="*/ 342900 w 1301750"/>
                <a:gd name="connsiteY2" fmla="*/ 529 h 447940"/>
                <a:gd name="connsiteX3" fmla="*/ 501650 w 1301750"/>
                <a:gd name="connsiteY3" fmla="*/ 13229 h 447940"/>
                <a:gd name="connsiteX4" fmla="*/ 615950 w 1301750"/>
                <a:gd name="connsiteY4" fmla="*/ 64029 h 447940"/>
                <a:gd name="connsiteX5" fmla="*/ 730250 w 1301750"/>
                <a:gd name="connsiteY5" fmla="*/ 89429 h 447940"/>
                <a:gd name="connsiteX6" fmla="*/ 892175 w 1301750"/>
                <a:gd name="connsiteY6" fmla="*/ 266435 h 447940"/>
                <a:gd name="connsiteX7" fmla="*/ 933450 w 1301750"/>
                <a:gd name="connsiteY7" fmla="*/ 341047 h 447940"/>
                <a:gd name="connsiteX8" fmla="*/ 995363 w 1301750"/>
                <a:gd name="connsiteY8" fmla="*/ 432328 h 447940"/>
                <a:gd name="connsiteX9" fmla="*/ 1212850 w 1301750"/>
                <a:gd name="connsiteY9" fmla="*/ 445029 h 447940"/>
                <a:gd name="connsiteX10" fmla="*/ 1301750 w 1301750"/>
                <a:gd name="connsiteY10" fmla="*/ 400579 h 44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1750" h="447940">
                  <a:moveTo>
                    <a:pt x="0" y="95779"/>
                  </a:moveTo>
                  <a:cubicBezTo>
                    <a:pt x="76200" y="68791"/>
                    <a:pt x="152400" y="41804"/>
                    <a:pt x="209550" y="25929"/>
                  </a:cubicBezTo>
                  <a:cubicBezTo>
                    <a:pt x="266700" y="10054"/>
                    <a:pt x="294217" y="2646"/>
                    <a:pt x="342900" y="529"/>
                  </a:cubicBezTo>
                  <a:cubicBezTo>
                    <a:pt x="391583" y="-1588"/>
                    <a:pt x="456142" y="2646"/>
                    <a:pt x="501650" y="13229"/>
                  </a:cubicBezTo>
                  <a:cubicBezTo>
                    <a:pt x="547158" y="23812"/>
                    <a:pt x="577850" y="51329"/>
                    <a:pt x="615950" y="64029"/>
                  </a:cubicBezTo>
                  <a:cubicBezTo>
                    <a:pt x="654050" y="76729"/>
                    <a:pt x="684213" y="55695"/>
                    <a:pt x="730250" y="89429"/>
                  </a:cubicBezTo>
                  <a:cubicBezTo>
                    <a:pt x="776287" y="123163"/>
                    <a:pt x="858308" y="224499"/>
                    <a:pt x="892175" y="266435"/>
                  </a:cubicBezTo>
                  <a:cubicBezTo>
                    <a:pt x="926042" y="308371"/>
                    <a:pt x="916252" y="313398"/>
                    <a:pt x="933450" y="341047"/>
                  </a:cubicBezTo>
                  <a:cubicBezTo>
                    <a:pt x="950648" y="368696"/>
                    <a:pt x="948796" y="414998"/>
                    <a:pt x="995363" y="432328"/>
                  </a:cubicBezTo>
                  <a:cubicBezTo>
                    <a:pt x="1041930" y="449658"/>
                    <a:pt x="1167342" y="450321"/>
                    <a:pt x="1212850" y="445029"/>
                  </a:cubicBezTo>
                  <a:cubicBezTo>
                    <a:pt x="1258358" y="439737"/>
                    <a:pt x="1280054" y="420158"/>
                    <a:pt x="1301750" y="400579"/>
                  </a:cubicBezTo>
                </a:path>
              </a:pathLst>
            </a:cu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2870EAD2-0B85-93F5-7949-93031B818455}"/>
                </a:ext>
              </a:extLst>
            </p:cNvPr>
            <p:cNvSpPr/>
            <p:nvPr/>
          </p:nvSpPr>
          <p:spPr>
            <a:xfrm>
              <a:off x="2869070" y="3190195"/>
              <a:ext cx="72000" cy="728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32" name="TextBox 1131">
              <a:extLst>
                <a:ext uri="{FF2B5EF4-FFF2-40B4-BE49-F238E27FC236}">
                  <a16:creationId xmlns:a16="http://schemas.microsoft.com/office/drawing/2014/main" id="{0F149E0D-73CE-E57F-5FF2-13983FB66FA2}"/>
                </a:ext>
              </a:extLst>
            </p:cNvPr>
            <p:cNvSpPr txBox="1"/>
            <p:nvPr/>
          </p:nvSpPr>
          <p:spPr>
            <a:xfrm>
              <a:off x="2940577" y="3096999"/>
              <a:ext cx="334242" cy="170753"/>
            </a:xfrm>
            <a:prstGeom prst="rect">
              <a:avLst/>
            </a:prstGeom>
            <a:noFill/>
          </p:spPr>
          <p:txBody>
            <a:bodyPr wrap="square" lIns="0" tIns="0" rIns="0" bIns="0" rtlCol="0">
              <a:spAutoFit/>
            </a:bodyPr>
            <a:lstStyle/>
            <a:p>
              <a:pPr algn="ctr"/>
              <a:r>
                <a:rPr lang="ko-KR" altLang="en-US"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rPr>
                <a:t>수에즈 </a:t>
              </a:r>
              <a:endParaRPr lang="en-US" altLang="ko-KR"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endParaRPr>
            </a:p>
            <a:p>
              <a:pPr algn="ctr"/>
              <a:r>
                <a:rPr lang="ko-KR" altLang="en-US"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rPr>
                <a:t>운하</a:t>
              </a:r>
            </a:p>
          </p:txBody>
        </p:sp>
        <p:sp>
          <p:nvSpPr>
            <p:cNvPr id="4125" name="자유형: 도형 4124">
              <a:extLst>
                <a:ext uri="{FF2B5EF4-FFF2-40B4-BE49-F238E27FC236}">
                  <a16:creationId xmlns:a16="http://schemas.microsoft.com/office/drawing/2014/main" id="{C7136B97-CC87-B741-F6A7-8AF51A89DA90}"/>
                </a:ext>
              </a:extLst>
            </p:cNvPr>
            <p:cNvSpPr/>
            <p:nvPr/>
          </p:nvSpPr>
          <p:spPr>
            <a:xfrm>
              <a:off x="3165475" y="3167063"/>
              <a:ext cx="411789" cy="268480"/>
            </a:xfrm>
            <a:custGeom>
              <a:avLst/>
              <a:gdLst>
                <a:gd name="connsiteX0" fmla="*/ 0 w 259389"/>
                <a:gd name="connsiteY0" fmla="*/ 223837 h 272195"/>
                <a:gd name="connsiteX1" fmla="*/ 176213 w 259389"/>
                <a:gd name="connsiteY1" fmla="*/ 266700 h 272195"/>
                <a:gd name="connsiteX2" fmla="*/ 257175 w 259389"/>
                <a:gd name="connsiteY2" fmla="*/ 114300 h 272195"/>
                <a:gd name="connsiteX3" fmla="*/ 228600 w 259389"/>
                <a:gd name="connsiteY3" fmla="*/ 0 h 272195"/>
                <a:gd name="connsiteX0" fmla="*/ 0 w 411789"/>
                <a:gd name="connsiteY0" fmla="*/ 190500 h 268480"/>
                <a:gd name="connsiteX1" fmla="*/ 328613 w 411789"/>
                <a:gd name="connsiteY1" fmla="*/ 266700 h 268480"/>
                <a:gd name="connsiteX2" fmla="*/ 409575 w 411789"/>
                <a:gd name="connsiteY2" fmla="*/ 114300 h 268480"/>
                <a:gd name="connsiteX3" fmla="*/ 381000 w 411789"/>
                <a:gd name="connsiteY3" fmla="*/ 0 h 268480"/>
              </a:gdLst>
              <a:ahLst/>
              <a:cxnLst>
                <a:cxn ang="0">
                  <a:pos x="connsiteX0" y="connsiteY0"/>
                </a:cxn>
                <a:cxn ang="0">
                  <a:pos x="connsiteX1" y="connsiteY1"/>
                </a:cxn>
                <a:cxn ang="0">
                  <a:pos x="connsiteX2" y="connsiteY2"/>
                </a:cxn>
                <a:cxn ang="0">
                  <a:pos x="connsiteX3" y="connsiteY3"/>
                </a:cxn>
              </a:cxnLst>
              <a:rect l="l" t="t" r="r" b="b"/>
              <a:pathLst>
                <a:path w="411789" h="268480">
                  <a:moveTo>
                    <a:pt x="0" y="190500"/>
                  </a:moveTo>
                  <a:cubicBezTo>
                    <a:pt x="66675" y="221059"/>
                    <a:pt x="260350" y="279400"/>
                    <a:pt x="328613" y="266700"/>
                  </a:cubicBezTo>
                  <a:cubicBezTo>
                    <a:pt x="396876" y="254000"/>
                    <a:pt x="400844" y="158750"/>
                    <a:pt x="409575" y="114300"/>
                  </a:cubicBezTo>
                  <a:cubicBezTo>
                    <a:pt x="418306" y="69850"/>
                    <a:pt x="399653" y="34925"/>
                    <a:pt x="381000" y="0"/>
                  </a:cubicBez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4126" name="자유형: 도형 4125">
              <a:extLst>
                <a:ext uri="{FF2B5EF4-FFF2-40B4-BE49-F238E27FC236}">
                  <a16:creationId xmlns:a16="http://schemas.microsoft.com/office/drawing/2014/main" id="{4A0E26C5-ECFB-6929-0F78-3FB56799511F}"/>
                </a:ext>
              </a:extLst>
            </p:cNvPr>
            <p:cNvSpPr/>
            <p:nvPr/>
          </p:nvSpPr>
          <p:spPr>
            <a:xfrm>
              <a:off x="3579813" y="3100388"/>
              <a:ext cx="146716" cy="161925"/>
            </a:xfrm>
            <a:custGeom>
              <a:avLst/>
              <a:gdLst>
                <a:gd name="connsiteX0" fmla="*/ 0 w 146716"/>
                <a:gd name="connsiteY0" fmla="*/ 161925 h 161925"/>
                <a:gd name="connsiteX1" fmla="*/ 61912 w 146716"/>
                <a:gd name="connsiteY1" fmla="*/ 126206 h 161925"/>
                <a:gd name="connsiteX2" fmla="*/ 142875 w 146716"/>
                <a:gd name="connsiteY2" fmla="*/ 38100 h 161925"/>
                <a:gd name="connsiteX3" fmla="*/ 126206 w 146716"/>
                <a:gd name="connsiteY3" fmla="*/ 0 h 161925"/>
              </a:gdLst>
              <a:ahLst/>
              <a:cxnLst>
                <a:cxn ang="0">
                  <a:pos x="connsiteX0" y="connsiteY0"/>
                </a:cxn>
                <a:cxn ang="0">
                  <a:pos x="connsiteX1" y="connsiteY1"/>
                </a:cxn>
                <a:cxn ang="0">
                  <a:pos x="connsiteX2" y="connsiteY2"/>
                </a:cxn>
                <a:cxn ang="0">
                  <a:pos x="connsiteX3" y="connsiteY3"/>
                </a:cxn>
              </a:cxnLst>
              <a:rect l="l" t="t" r="r" b="b"/>
              <a:pathLst>
                <a:path w="146716" h="161925">
                  <a:moveTo>
                    <a:pt x="0" y="161925"/>
                  </a:moveTo>
                  <a:cubicBezTo>
                    <a:pt x="19050" y="154384"/>
                    <a:pt x="38100" y="146843"/>
                    <a:pt x="61912" y="126206"/>
                  </a:cubicBezTo>
                  <a:cubicBezTo>
                    <a:pt x="85724" y="105569"/>
                    <a:pt x="132159" y="59134"/>
                    <a:pt x="142875" y="38100"/>
                  </a:cubicBezTo>
                  <a:cubicBezTo>
                    <a:pt x="153591" y="17066"/>
                    <a:pt x="139898" y="8533"/>
                    <a:pt x="126206" y="0"/>
                  </a:cubicBez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4127" name="자유형: 도형 4126">
              <a:extLst>
                <a:ext uri="{FF2B5EF4-FFF2-40B4-BE49-F238E27FC236}">
                  <a16:creationId xmlns:a16="http://schemas.microsoft.com/office/drawing/2014/main" id="{8024BC55-007E-266E-D610-C99737B42ADB}"/>
                </a:ext>
              </a:extLst>
            </p:cNvPr>
            <p:cNvSpPr/>
            <p:nvPr/>
          </p:nvSpPr>
          <p:spPr>
            <a:xfrm>
              <a:off x="3496469" y="3274219"/>
              <a:ext cx="24460" cy="159544"/>
            </a:xfrm>
            <a:custGeom>
              <a:avLst/>
              <a:gdLst>
                <a:gd name="connsiteX0" fmla="*/ 0 w 24460"/>
                <a:gd name="connsiteY0" fmla="*/ 159544 h 159544"/>
                <a:gd name="connsiteX1" fmla="*/ 21431 w 24460"/>
                <a:gd name="connsiteY1" fmla="*/ 71437 h 159544"/>
                <a:gd name="connsiteX2" fmla="*/ 23812 w 24460"/>
                <a:gd name="connsiteY2" fmla="*/ 0 h 159544"/>
              </a:gdLst>
              <a:ahLst/>
              <a:cxnLst>
                <a:cxn ang="0">
                  <a:pos x="connsiteX0" y="connsiteY0"/>
                </a:cxn>
                <a:cxn ang="0">
                  <a:pos x="connsiteX1" y="connsiteY1"/>
                </a:cxn>
                <a:cxn ang="0">
                  <a:pos x="connsiteX2" y="connsiteY2"/>
                </a:cxn>
              </a:cxnLst>
              <a:rect l="l" t="t" r="r" b="b"/>
              <a:pathLst>
                <a:path w="24460" h="159544">
                  <a:moveTo>
                    <a:pt x="0" y="159544"/>
                  </a:moveTo>
                  <a:cubicBezTo>
                    <a:pt x="8731" y="128786"/>
                    <a:pt x="17462" y="98028"/>
                    <a:pt x="21431" y="71437"/>
                  </a:cubicBezTo>
                  <a:cubicBezTo>
                    <a:pt x="25400" y="44846"/>
                    <a:pt x="24606" y="22423"/>
                    <a:pt x="23812" y="0"/>
                  </a:cubicBez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4130" name="자유형: 도형 4129">
              <a:extLst>
                <a:ext uri="{FF2B5EF4-FFF2-40B4-BE49-F238E27FC236}">
                  <a16:creationId xmlns:a16="http://schemas.microsoft.com/office/drawing/2014/main" id="{2171121D-419B-FCA9-39AE-8C02648E29F8}"/>
                </a:ext>
              </a:extLst>
            </p:cNvPr>
            <p:cNvSpPr/>
            <p:nvPr/>
          </p:nvSpPr>
          <p:spPr>
            <a:xfrm>
              <a:off x="2639219" y="3014662"/>
              <a:ext cx="83343" cy="30957"/>
            </a:xfrm>
            <a:custGeom>
              <a:avLst/>
              <a:gdLst>
                <a:gd name="connsiteX0" fmla="*/ 0 w 83343"/>
                <a:gd name="connsiteY0" fmla="*/ 30957 h 30957"/>
                <a:gd name="connsiteX1" fmla="*/ 50006 w 83343"/>
                <a:gd name="connsiteY1" fmla="*/ 19050 h 30957"/>
                <a:gd name="connsiteX2" fmla="*/ 83343 w 83343"/>
                <a:gd name="connsiteY2" fmla="*/ 0 h 30957"/>
              </a:gdLst>
              <a:ahLst/>
              <a:cxnLst>
                <a:cxn ang="0">
                  <a:pos x="connsiteX0" y="connsiteY0"/>
                </a:cxn>
                <a:cxn ang="0">
                  <a:pos x="connsiteX1" y="connsiteY1"/>
                </a:cxn>
                <a:cxn ang="0">
                  <a:pos x="connsiteX2" y="connsiteY2"/>
                </a:cxn>
              </a:cxnLst>
              <a:rect l="l" t="t" r="r" b="b"/>
              <a:pathLst>
                <a:path w="83343" h="30957">
                  <a:moveTo>
                    <a:pt x="0" y="30957"/>
                  </a:moveTo>
                  <a:cubicBezTo>
                    <a:pt x="18058" y="27583"/>
                    <a:pt x="36116" y="24209"/>
                    <a:pt x="50006" y="19050"/>
                  </a:cubicBezTo>
                  <a:cubicBezTo>
                    <a:pt x="63896" y="13891"/>
                    <a:pt x="73619" y="6945"/>
                    <a:pt x="83343" y="0"/>
                  </a:cubicBez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4131" name="자유형: 도형 4130">
              <a:extLst>
                <a:ext uri="{FF2B5EF4-FFF2-40B4-BE49-F238E27FC236}">
                  <a16:creationId xmlns:a16="http://schemas.microsoft.com/office/drawing/2014/main" id="{03F62635-489F-4539-E2B8-3CCFF2B0DB13}"/>
                </a:ext>
              </a:extLst>
            </p:cNvPr>
            <p:cNvSpPr/>
            <p:nvPr/>
          </p:nvSpPr>
          <p:spPr>
            <a:xfrm>
              <a:off x="2603500" y="3067050"/>
              <a:ext cx="50006" cy="11906"/>
            </a:xfrm>
            <a:custGeom>
              <a:avLst/>
              <a:gdLst>
                <a:gd name="connsiteX0" fmla="*/ 0 w 50006"/>
                <a:gd name="connsiteY0" fmla="*/ 0 h 11906"/>
                <a:gd name="connsiteX1" fmla="*/ 50006 w 50006"/>
                <a:gd name="connsiteY1" fmla="*/ 11906 h 11906"/>
              </a:gdLst>
              <a:ahLst/>
              <a:cxnLst>
                <a:cxn ang="0">
                  <a:pos x="connsiteX0" y="connsiteY0"/>
                </a:cxn>
                <a:cxn ang="0">
                  <a:pos x="connsiteX1" y="connsiteY1"/>
                </a:cxn>
              </a:cxnLst>
              <a:rect l="l" t="t" r="r" b="b"/>
              <a:pathLst>
                <a:path w="50006" h="11906">
                  <a:moveTo>
                    <a:pt x="0" y="0"/>
                  </a:moveTo>
                  <a:lnTo>
                    <a:pt x="50006" y="11906"/>
                  </a:lnTo>
                </a:path>
              </a:pathLst>
            </a:custGeom>
            <a:ln w="6350">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4136" name="사각형: 둥근 모서리 4135">
              <a:extLst>
                <a:ext uri="{FF2B5EF4-FFF2-40B4-BE49-F238E27FC236}">
                  <a16:creationId xmlns:a16="http://schemas.microsoft.com/office/drawing/2014/main" id="{E8254949-95A9-B57A-6523-3712D1BD9B9A}"/>
                </a:ext>
              </a:extLst>
            </p:cNvPr>
            <p:cNvSpPr/>
            <p:nvPr/>
          </p:nvSpPr>
          <p:spPr>
            <a:xfrm>
              <a:off x="3358352" y="2612107"/>
              <a:ext cx="1345556" cy="457917"/>
            </a:xfrm>
            <a:prstGeom prst="round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2022</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년 기준</a:t>
              </a:r>
              <a:endPar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endParaRPr>
            </a:p>
            <a:p>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이용 선박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총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2</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만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3,000</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척</a:t>
              </a:r>
              <a:endPar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endParaRPr>
            </a:p>
            <a:p>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화물 </a:t>
              </a:r>
              <a:r>
                <a:rPr lang="ko-KR" altLang="en-US" sz="800" b="1" i="1" dirty="0" err="1">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선적량</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- 14</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억 톤</a:t>
              </a:r>
            </a:p>
          </p:txBody>
        </p:sp>
      </p:grpSp>
      <p:grpSp>
        <p:nvGrpSpPr>
          <p:cNvPr id="223" name="그룹 222">
            <a:extLst>
              <a:ext uri="{FF2B5EF4-FFF2-40B4-BE49-F238E27FC236}">
                <a16:creationId xmlns:a16="http://schemas.microsoft.com/office/drawing/2014/main" id="{1AD632D6-F1CC-FF1C-B2B9-47F18BD8BDA3}"/>
              </a:ext>
            </a:extLst>
          </p:cNvPr>
          <p:cNvGrpSpPr/>
          <p:nvPr/>
        </p:nvGrpSpPr>
        <p:grpSpPr>
          <a:xfrm>
            <a:off x="547598" y="2730990"/>
            <a:ext cx="1865417" cy="1305114"/>
            <a:chOff x="547598" y="2705195"/>
            <a:chExt cx="1865417" cy="1305114"/>
          </a:xfrm>
        </p:grpSpPr>
        <p:grpSp>
          <p:nvGrpSpPr>
            <p:cNvPr id="4139" name="그룹 4138">
              <a:extLst>
                <a:ext uri="{FF2B5EF4-FFF2-40B4-BE49-F238E27FC236}">
                  <a16:creationId xmlns:a16="http://schemas.microsoft.com/office/drawing/2014/main" id="{1844AAB5-DE6E-9535-8AA8-A8DC547EC562}"/>
                </a:ext>
              </a:extLst>
            </p:cNvPr>
            <p:cNvGrpSpPr/>
            <p:nvPr/>
          </p:nvGrpSpPr>
          <p:grpSpPr>
            <a:xfrm>
              <a:off x="1481511" y="2705195"/>
              <a:ext cx="859963" cy="1192417"/>
              <a:chOff x="5612765" y="2710131"/>
              <a:chExt cx="1931632" cy="2945192"/>
            </a:xfrm>
            <a:solidFill>
              <a:srgbClr val="E6D7C8"/>
            </a:solidFill>
          </p:grpSpPr>
          <p:sp>
            <p:nvSpPr>
              <p:cNvPr id="4140" name="Freeform 741">
                <a:extLst>
                  <a:ext uri="{FF2B5EF4-FFF2-40B4-BE49-F238E27FC236}">
                    <a16:creationId xmlns:a16="http://schemas.microsoft.com/office/drawing/2014/main" id="{BD49898A-FB92-43AA-E2B0-5AEFDE367267}"/>
                  </a:ext>
                </a:extLst>
              </p:cNvPr>
              <p:cNvSpPr>
                <a:spLocks/>
              </p:cNvSpPr>
              <p:nvPr/>
            </p:nvSpPr>
            <p:spPr bwMode="auto">
              <a:xfrm>
                <a:off x="6927529" y="5544623"/>
                <a:ext cx="18297" cy="26218"/>
              </a:xfrm>
              <a:custGeom>
                <a:avLst/>
                <a:gdLst>
                  <a:gd name="T0" fmla="*/ 58 w 64"/>
                  <a:gd name="T1" fmla="*/ 28 h 98"/>
                  <a:gd name="T2" fmla="*/ 64 w 64"/>
                  <a:gd name="T3" fmla="*/ 0 h 98"/>
                  <a:gd name="T4" fmla="*/ 41 w 64"/>
                  <a:gd name="T5" fmla="*/ 5 h 98"/>
                  <a:gd name="T6" fmla="*/ 0 w 64"/>
                  <a:gd name="T7" fmla="*/ 70 h 98"/>
                  <a:gd name="T8" fmla="*/ 24 w 64"/>
                  <a:gd name="T9" fmla="*/ 98 h 98"/>
                  <a:gd name="T10" fmla="*/ 35 w 64"/>
                  <a:gd name="T11" fmla="*/ 87 h 98"/>
                  <a:gd name="T12" fmla="*/ 41 w 64"/>
                  <a:gd name="T13" fmla="*/ 63 h 98"/>
                  <a:gd name="T14" fmla="*/ 58 w 64"/>
                  <a:gd name="T15" fmla="*/ 28 h 98"/>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98"/>
                  <a:gd name="T26" fmla="*/ 64 w 64"/>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98">
                    <a:moveTo>
                      <a:pt x="58" y="28"/>
                    </a:moveTo>
                    <a:lnTo>
                      <a:pt x="64" y="0"/>
                    </a:lnTo>
                    <a:lnTo>
                      <a:pt x="41" y="5"/>
                    </a:lnTo>
                    <a:lnTo>
                      <a:pt x="0" y="70"/>
                    </a:lnTo>
                    <a:lnTo>
                      <a:pt x="24" y="98"/>
                    </a:lnTo>
                    <a:lnTo>
                      <a:pt x="35" y="87"/>
                    </a:lnTo>
                    <a:lnTo>
                      <a:pt x="41" y="63"/>
                    </a:lnTo>
                    <a:lnTo>
                      <a:pt x="58" y="2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1" name="Freeform 742">
                <a:extLst>
                  <a:ext uri="{FF2B5EF4-FFF2-40B4-BE49-F238E27FC236}">
                    <a16:creationId xmlns:a16="http://schemas.microsoft.com/office/drawing/2014/main" id="{986D6B39-2BD8-5C52-6CBF-3ECEBA676D39}"/>
                  </a:ext>
                </a:extLst>
              </p:cNvPr>
              <p:cNvSpPr>
                <a:spLocks/>
              </p:cNvSpPr>
              <p:nvPr/>
            </p:nvSpPr>
            <p:spPr bwMode="auto">
              <a:xfrm>
                <a:off x="6741946" y="5498013"/>
                <a:ext cx="10455" cy="17479"/>
              </a:xfrm>
              <a:custGeom>
                <a:avLst/>
                <a:gdLst>
                  <a:gd name="T0" fmla="*/ 17 w 29"/>
                  <a:gd name="T1" fmla="*/ 0 h 63"/>
                  <a:gd name="T2" fmla="*/ 0 w 29"/>
                  <a:gd name="T3" fmla="*/ 0 h 63"/>
                  <a:gd name="T4" fmla="*/ 0 w 29"/>
                  <a:gd name="T5" fmla="*/ 63 h 63"/>
                  <a:gd name="T6" fmla="*/ 24 w 29"/>
                  <a:gd name="T7" fmla="*/ 40 h 63"/>
                  <a:gd name="T8" fmla="*/ 24 w 29"/>
                  <a:gd name="T9" fmla="*/ 17 h 63"/>
                  <a:gd name="T10" fmla="*/ 29 w 29"/>
                  <a:gd name="T11" fmla="*/ 0 h 63"/>
                  <a:gd name="T12" fmla="*/ 17 w 29"/>
                  <a:gd name="T13" fmla="*/ 0 h 63"/>
                  <a:gd name="T14" fmla="*/ 0 60000 65536"/>
                  <a:gd name="T15" fmla="*/ 0 60000 65536"/>
                  <a:gd name="T16" fmla="*/ 0 60000 65536"/>
                  <a:gd name="T17" fmla="*/ 0 60000 65536"/>
                  <a:gd name="T18" fmla="*/ 0 60000 65536"/>
                  <a:gd name="T19" fmla="*/ 0 60000 65536"/>
                  <a:gd name="T20" fmla="*/ 0 60000 65536"/>
                  <a:gd name="T21" fmla="*/ 0 w 29"/>
                  <a:gd name="T22" fmla="*/ 0 h 63"/>
                  <a:gd name="T23" fmla="*/ 29 w 29"/>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63">
                    <a:moveTo>
                      <a:pt x="17" y="0"/>
                    </a:moveTo>
                    <a:lnTo>
                      <a:pt x="0" y="0"/>
                    </a:lnTo>
                    <a:lnTo>
                      <a:pt x="0" y="63"/>
                    </a:lnTo>
                    <a:lnTo>
                      <a:pt x="24" y="40"/>
                    </a:lnTo>
                    <a:lnTo>
                      <a:pt x="24" y="17"/>
                    </a:lnTo>
                    <a:lnTo>
                      <a:pt x="29" y="0"/>
                    </a:lnTo>
                    <a:lnTo>
                      <a:pt x="1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2" name="Freeform 743">
                <a:extLst>
                  <a:ext uri="{FF2B5EF4-FFF2-40B4-BE49-F238E27FC236}">
                    <a16:creationId xmlns:a16="http://schemas.microsoft.com/office/drawing/2014/main" id="{AA4CD811-2736-6B6C-F62F-78BB25478AA5}"/>
                  </a:ext>
                </a:extLst>
              </p:cNvPr>
              <p:cNvSpPr>
                <a:spLocks/>
              </p:cNvSpPr>
              <p:nvPr/>
            </p:nvSpPr>
            <p:spPr bwMode="auto">
              <a:xfrm>
                <a:off x="6757629" y="5565015"/>
                <a:ext cx="13069" cy="14566"/>
              </a:xfrm>
              <a:custGeom>
                <a:avLst/>
                <a:gdLst>
                  <a:gd name="T0" fmla="*/ 29 w 35"/>
                  <a:gd name="T1" fmla="*/ 17 h 46"/>
                  <a:gd name="T2" fmla="*/ 6 w 35"/>
                  <a:gd name="T3" fmla="*/ 0 h 46"/>
                  <a:gd name="T4" fmla="*/ 0 w 35"/>
                  <a:gd name="T5" fmla="*/ 29 h 46"/>
                  <a:gd name="T6" fmla="*/ 24 w 35"/>
                  <a:gd name="T7" fmla="*/ 46 h 46"/>
                  <a:gd name="T8" fmla="*/ 35 w 35"/>
                  <a:gd name="T9" fmla="*/ 23 h 46"/>
                  <a:gd name="T10" fmla="*/ 29 w 35"/>
                  <a:gd name="T11" fmla="*/ 17 h 46"/>
                  <a:gd name="T12" fmla="*/ 0 60000 65536"/>
                  <a:gd name="T13" fmla="*/ 0 60000 65536"/>
                  <a:gd name="T14" fmla="*/ 0 60000 65536"/>
                  <a:gd name="T15" fmla="*/ 0 60000 65536"/>
                  <a:gd name="T16" fmla="*/ 0 60000 65536"/>
                  <a:gd name="T17" fmla="*/ 0 60000 65536"/>
                  <a:gd name="T18" fmla="*/ 0 w 35"/>
                  <a:gd name="T19" fmla="*/ 0 h 46"/>
                  <a:gd name="T20" fmla="*/ 35 w 3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35" h="46">
                    <a:moveTo>
                      <a:pt x="29" y="17"/>
                    </a:moveTo>
                    <a:lnTo>
                      <a:pt x="6" y="0"/>
                    </a:lnTo>
                    <a:lnTo>
                      <a:pt x="0" y="29"/>
                    </a:lnTo>
                    <a:lnTo>
                      <a:pt x="24" y="46"/>
                    </a:lnTo>
                    <a:lnTo>
                      <a:pt x="35" y="23"/>
                    </a:lnTo>
                    <a:lnTo>
                      <a:pt x="29" y="1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3" name="Freeform 744">
                <a:extLst>
                  <a:ext uri="{FF2B5EF4-FFF2-40B4-BE49-F238E27FC236}">
                    <a16:creationId xmlns:a16="http://schemas.microsoft.com/office/drawing/2014/main" id="{6C976917-1EF0-5338-2FBB-1A6D23CCCE24}"/>
                  </a:ext>
                </a:extLst>
              </p:cNvPr>
              <p:cNvSpPr>
                <a:spLocks/>
              </p:cNvSpPr>
              <p:nvPr/>
            </p:nvSpPr>
            <p:spPr bwMode="auto">
              <a:xfrm>
                <a:off x="6783768" y="5599973"/>
                <a:ext cx="20911" cy="14566"/>
              </a:xfrm>
              <a:custGeom>
                <a:avLst/>
                <a:gdLst>
                  <a:gd name="T0" fmla="*/ 41 w 70"/>
                  <a:gd name="T1" fmla="*/ 5 h 34"/>
                  <a:gd name="T2" fmla="*/ 6 w 70"/>
                  <a:gd name="T3" fmla="*/ 0 h 34"/>
                  <a:gd name="T4" fmla="*/ 0 w 70"/>
                  <a:gd name="T5" fmla="*/ 12 h 34"/>
                  <a:gd name="T6" fmla="*/ 17 w 70"/>
                  <a:gd name="T7" fmla="*/ 34 h 34"/>
                  <a:gd name="T8" fmla="*/ 52 w 70"/>
                  <a:gd name="T9" fmla="*/ 29 h 34"/>
                  <a:gd name="T10" fmla="*/ 70 w 70"/>
                  <a:gd name="T11" fmla="*/ 29 h 34"/>
                  <a:gd name="T12" fmla="*/ 70 w 70"/>
                  <a:gd name="T13" fmla="*/ 17 h 34"/>
                  <a:gd name="T14" fmla="*/ 41 w 70"/>
                  <a:gd name="T15" fmla="*/ 5 h 3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34"/>
                  <a:gd name="T26" fmla="*/ 70 w 70"/>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34">
                    <a:moveTo>
                      <a:pt x="41" y="5"/>
                    </a:moveTo>
                    <a:lnTo>
                      <a:pt x="6" y="0"/>
                    </a:lnTo>
                    <a:lnTo>
                      <a:pt x="0" y="12"/>
                    </a:lnTo>
                    <a:lnTo>
                      <a:pt x="17" y="34"/>
                    </a:lnTo>
                    <a:lnTo>
                      <a:pt x="52" y="29"/>
                    </a:lnTo>
                    <a:lnTo>
                      <a:pt x="70" y="29"/>
                    </a:lnTo>
                    <a:lnTo>
                      <a:pt x="70" y="17"/>
                    </a:lnTo>
                    <a:lnTo>
                      <a:pt x="41" y="5"/>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4" name="Freeform 745">
                <a:extLst>
                  <a:ext uri="{FF2B5EF4-FFF2-40B4-BE49-F238E27FC236}">
                    <a16:creationId xmlns:a16="http://schemas.microsoft.com/office/drawing/2014/main" id="{CBE38FF7-5AA5-7DE1-475F-062CB540A79E}"/>
                  </a:ext>
                </a:extLst>
              </p:cNvPr>
              <p:cNvSpPr>
                <a:spLocks/>
              </p:cNvSpPr>
              <p:nvPr/>
            </p:nvSpPr>
            <p:spPr bwMode="auto">
              <a:xfrm>
                <a:off x="7259488" y="4653200"/>
                <a:ext cx="7842" cy="5826"/>
              </a:xfrm>
              <a:custGeom>
                <a:avLst/>
                <a:gdLst>
                  <a:gd name="T0" fmla="*/ 12 w 30"/>
                  <a:gd name="T1" fmla="*/ 0 h 18"/>
                  <a:gd name="T2" fmla="*/ 6 w 30"/>
                  <a:gd name="T3" fmla="*/ 0 h 18"/>
                  <a:gd name="T4" fmla="*/ 0 w 30"/>
                  <a:gd name="T5" fmla="*/ 11 h 18"/>
                  <a:gd name="T6" fmla="*/ 12 w 30"/>
                  <a:gd name="T7" fmla="*/ 18 h 18"/>
                  <a:gd name="T8" fmla="*/ 30 w 30"/>
                  <a:gd name="T9" fmla="*/ 6 h 18"/>
                  <a:gd name="T10" fmla="*/ 12 w 30"/>
                  <a:gd name="T11" fmla="*/ 0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12" y="0"/>
                    </a:moveTo>
                    <a:lnTo>
                      <a:pt x="6" y="0"/>
                    </a:lnTo>
                    <a:lnTo>
                      <a:pt x="0" y="11"/>
                    </a:lnTo>
                    <a:lnTo>
                      <a:pt x="12" y="18"/>
                    </a:lnTo>
                    <a:lnTo>
                      <a:pt x="30" y="6"/>
                    </a:lnTo>
                    <a:lnTo>
                      <a:pt x="1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5" name="Freeform 746">
                <a:extLst>
                  <a:ext uri="{FF2B5EF4-FFF2-40B4-BE49-F238E27FC236}">
                    <a16:creationId xmlns:a16="http://schemas.microsoft.com/office/drawing/2014/main" id="{B1533CB2-39D6-46F7-766F-E3A91E071752}"/>
                  </a:ext>
                </a:extLst>
              </p:cNvPr>
              <p:cNvSpPr>
                <a:spLocks/>
              </p:cNvSpPr>
              <p:nvPr/>
            </p:nvSpPr>
            <p:spPr bwMode="auto">
              <a:xfrm>
                <a:off x="7280399" y="4641548"/>
                <a:ext cx="15683" cy="11653"/>
              </a:xfrm>
              <a:custGeom>
                <a:avLst/>
                <a:gdLst>
                  <a:gd name="T0" fmla="*/ 18 w 53"/>
                  <a:gd name="T1" fmla="*/ 0 h 47"/>
                  <a:gd name="T2" fmla="*/ 0 w 53"/>
                  <a:gd name="T3" fmla="*/ 18 h 47"/>
                  <a:gd name="T4" fmla="*/ 0 w 53"/>
                  <a:gd name="T5" fmla="*/ 41 h 47"/>
                  <a:gd name="T6" fmla="*/ 35 w 53"/>
                  <a:gd name="T7" fmla="*/ 47 h 47"/>
                  <a:gd name="T8" fmla="*/ 35 w 53"/>
                  <a:gd name="T9" fmla="*/ 35 h 47"/>
                  <a:gd name="T10" fmla="*/ 53 w 53"/>
                  <a:gd name="T11" fmla="*/ 23 h 47"/>
                  <a:gd name="T12" fmla="*/ 42 w 53"/>
                  <a:gd name="T13" fmla="*/ 6 h 47"/>
                  <a:gd name="T14" fmla="*/ 18 w 53"/>
                  <a:gd name="T15" fmla="*/ 0 h 47"/>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47"/>
                  <a:gd name="T26" fmla="*/ 53 w 53"/>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47">
                    <a:moveTo>
                      <a:pt x="18" y="0"/>
                    </a:moveTo>
                    <a:lnTo>
                      <a:pt x="0" y="18"/>
                    </a:lnTo>
                    <a:lnTo>
                      <a:pt x="0" y="41"/>
                    </a:lnTo>
                    <a:lnTo>
                      <a:pt x="35" y="47"/>
                    </a:lnTo>
                    <a:lnTo>
                      <a:pt x="35" y="35"/>
                    </a:lnTo>
                    <a:lnTo>
                      <a:pt x="53" y="23"/>
                    </a:lnTo>
                    <a:lnTo>
                      <a:pt x="42" y="6"/>
                    </a:lnTo>
                    <a:lnTo>
                      <a:pt x="1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6" name="Freeform 747">
                <a:extLst>
                  <a:ext uri="{FF2B5EF4-FFF2-40B4-BE49-F238E27FC236}">
                    <a16:creationId xmlns:a16="http://schemas.microsoft.com/office/drawing/2014/main" id="{6685A74A-1400-3B26-FF8F-D14DB2B62546}"/>
                  </a:ext>
                </a:extLst>
              </p:cNvPr>
              <p:cNvSpPr>
                <a:spLocks/>
              </p:cNvSpPr>
              <p:nvPr/>
            </p:nvSpPr>
            <p:spPr bwMode="auto">
              <a:xfrm>
                <a:off x="6692283" y="4364799"/>
                <a:ext cx="243088" cy="311707"/>
              </a:xfrm>
              <a:custGeom>
                <a:avLst/>
                <a:gdLst>
                  <a:gd name="T0" fmla="*/ 157 w 860"/>
                  <a:gd name="T1" fmla="*/ 570 h 1116"/>
                  <a:gd name="T2" fmla="*/ 0 w 860"/>
                  <a:gd name="T3" fmla="*/ 687 h 1116"/>
                  <a:gd name="T4" fmla="*/ 105 w 860"/>
                  <a:gd name="T5" fmla="*/ 744 h 1116"/>
                  <a:gd name="T6" fmla="*/ 99 w 860"/>
                  <a:gd name="T7" fmla="*/ 785 h 1116"/>
                  <a:gd name="T8" fmla="*/ 244 w 860"/>
                  <a:gd name="T9" fmla="*/ 797 h 1116"/>
                  <a:gd name="T10" fmla="*/ 285 w 860"/>
                  <a:gd name="T11" fmla="*/ 802 h 1116"/>
                  <a:gd name="T12" fmla="*/ 354 w 860"/>
                  <a:gd name="T13" fmla="*/ 936 h 1116"/>
                  <a:gd name="T14" fmla="*/ 482 w 860"/>
                  <a:gd name="T15" fmla="*/ 954 h 1116"/>
                  <a:gd name="T16" fmla="*/ 569 w 860"/>
                  <a:gd name="T17" fmla="*/ 994 h 1116"/>
                  <a:gd name="T18" fmla="*/ 558 w 860"/>
                  <a:gd name="T19" fmla="*/ 1111 h 1116"/>
                  <a:gd name="T20" fmla="*/ 581 w 860"/>
                  <a:gd name="T21" fmla="*/ 1116 h 1116"/>
                  <a:gd name="T22" fmla="*/ 674 w 860"/>
                  <a:gd name="T23" fmla="*/ 919 h 1116"/>
                  <a:gd name="T24" fmla="*/ 633 w 860"/>
                  <a:gd name="T25" fmla="*/ 872 h 1116"/>
                  <a:gd name="T26" fmla="*/ 639 w 860"/>
                  <a:gd name="T27" fmla="*/ 832 h 1116"/>
                  <a:gd name="T28" fmla="*/ 698 w 860"/>
                  <a:gd name="T29" fmla="*/ 785 h 1116"/>
                  <a:gd name="T30" fmla="*/ 656 w 860"/>
                  <a:gd name="T31" fmla="*/ 767 h 1116"/>
                  <a:gd name="T32" fmla="*/ 663 w 860"/>
                  <a:gd name="T33" fmla="*/ 739 h 1116"/>
                  <a:gd name="T34" fmla="*/ 698 w 860"/>
                  <a:gd name="T35" fmla="*/ 744 h 1116"/>
                  <a:gd name="T36" fmla="*/ 743 w 860"/>
                  <a:gd name="T37" fmla="*/ 779 h 1116"/>
                  <a:gd name="T38" fmla="*/ 796 w 860"/>
                  <a:gd name="T39" fmla="*/ 779 h 1116"/>
                  <a:gd name="T40" fmla="*/ 825 w 860"/>
                  <a:gd name="T41" fmla="*/ 832 h 1116"/>
                  <a:gd name="T42" fmla="*/ 860 w 860"/>
                  <a:gd name="T43" fmla="*/ 837 h 1116"/>
                  <a:gd name="T44" fmla="*/ 848 w 860"/>
                  <a:gd name="T45" fmla="*/ 797 h 1116"/>
                  <a:gd name="T46" fmla="*/ 855 w 860"/>
                  <a:gd name="T47" fmla="*/ 756 h 1116"/>
                  <a:gd name="T48" fmla="*/ 808 w 860"/>
                  <a:gd name="T49" fmla="*/ 669 h 1116"/>
                  <a:gd name="T50" fmla="*/ 831 w 860"/>
                  <a:gd name="T51" fmla="*/ 605 h 1116"/>
                  <a:gd name="T52" fmla="*/ 813 w 860"/>
                  <a:gd name="T53" fmla="*/ 576 h 1116"/>
                  <a:gd name="T54" fmla="*/ 843 w 860"/>
                  <a:gd name="T55" fmla="*/ 478 h 1116"/>
                  <a:gd name="T56" fmla="*/ 721 w 860"/>
                  <a:gd name="T57" fmla="*/ 471 h 1116"/>
                  <a:gd name="T58" fmla="*/ 541 w 860"/>
                  <a:gd name="T59" fmla="*/ 361 h 1116"/>
                  <a:gd name="T60" fmla="*/ 499 w 860"/>
                  <a:gd name="T61" fmla="*/ 274 h 1116"/>
                  <a:gd name="T62" fmla="*/ 453 w 860"/>
                  <a:gd name="T63" fmla="*/ 279 h 1116"/>
                  <a:gd name="T64" fmla="*/ 511 w 860"/>
                  <a:gd name="T65" fmla="*/ 192 h 1116"/>
                  <a:gd name="T66" fmla="*/ 494 w 860"/>
                  <a:gd name="T67" fmla="*/ 122 h 1116"/>
                  <a:gd name="T68" fmla="*/ 541 w 860"/>
                  <a:gd name="T69" fmla="*/ 105 h 1116"/>
                  <a:gd name="T70" fmla="*/ 593 w 860"/>
                  <a:gd name="T71" fmla="*/ 18 h 1116"/>
                  <a:gd name="T72" fmla="*/ 552 w 860"/>
                  <a:gd name="T73" fmla="*/ 0 h 1116"/>
                  <a:gd name="T74" fmla="*/ 523 w 860"/>
                  <a:gd name="T75" fmla="*/ 24 h 1116"/>
                  <a:gd name="T76" fmla="*/ 302 w 860"/>
                  <a:gd name="T77" fmla="*/ 94 h 1116"/>
                  <a:gd name="T78" fmla="*/ 290 w 860"/>
                  <a:gd name="T79" fmla="*/ 134 h 1116"/>
                  <a:gd name="T80" fmla="*/ 232 w 860"/>
                  <a:gd name="T81" fmla="*/ 244 h 1116"/>
                  <a:gd name="T82" fmla="*/ 180 w 860"/>
                  <a:gd name="T83" fmla="*/ 262 h 1116"/>
                  <a:gd name="T84" fmla="*/ 157 w 860"/>
                  <a:gd name="T85" fmla="*/ 326 h 1116"/>
                  <a:gd name="T86" fmla="*/ 174 w 860"/>
                  <a:gd name="T87" fmla="*/ 478 h 1116"/>
                  <a:gd name="T88" fmla="*/ 140 w 860"/>
                  <a:gd name="T89" fmla="*/ 500 h 1116"/>
                  <a:gd name="T90" fmla="*/ 157 w 860"/>
                  <a:gd name="T91" fmla="*/ 570 h 11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0"/>
                  <a:gd name="T139" fmla="*/ 0 h 1116"/>
                  <a:gd name="T140" fmla="*/ 860 w 860"/>
                  <a:gd name="T141" fmla="*/ 1116 h 11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0" h="1116">
                    <a:moveTo>
                      <a:pt x="157" y="570"/>
                    </a:moveTo>
                    <a:lnTo>
                      <a:pt x="0" y="687"/>
                    </a:lnTo>
                    <a:lnTo>
                      <a:pt x="105" y="744"/>
                    </a:lnTo>
                    <a:lnTo>
                      <a:pt x="99" y="785"/>
                    </a:lnTo>
                    <a:lnTo>
                      <a:pt x="244" y="797"/>
                    </a:lnTo>
                    <a:lnTo>
                      <a:pt x="285" y="802"/>
                    </a:lnTo>
                    <a:lnTo>
                      <a:pt x="354" y="936"/>
                    </a:lnTo>
                    <a:lnTo>
                      <a:pt x="482" y="954"/>
                    </a:lnTo>
                    <a:lnTo>
                      <a:pt x="569" y="994"/>
                    </a:lnTo>
                    <a:lnTo>
                      <a:pt x="558" y="1111"/>
                    </a:lnTo>
                    <a:lnTo>
                      <a:pt x="581" y="1116"/>
                    </a:lnTo>
                    <a:lnTo>
                      <a:pt x="674" y="919"/>
                    </a:lnTo>
                    <a:lnTo>
                      <a:pt x="633" y="872"/>
                    </a:lnTo>
                    <a:lnTo>
                      <a:pt x="639" y="832"/>
                    </a:lnTo>
                    <a:lnTo>
                      <a:pt x="698" y="785"/>
                    </a:lnTo>
                    <a:lnTo>
                      <a:pt x="656" y="767"/>
                    </a:lnTo>
                    <a:lnTo>
                      <a:pt x="663" y="739"/>
                    </a:lnTo>
                    <a:lnTo>
                      <a:pt x="698" y="744"/>
                    </a:lnTo>
                    <a:lnTo>
                      <a:pt x="743" y="779"/>
                    </a:lnTo>
                    <a:lnTo>
                      <a:pt x="796" y="779"/>
                    </a:lnTo>
                    <a:lnTo>
                      <a:pt x="825" y="832"/>
                    </a:lnTo>
                    <a:lnTo>
                      <a:pt x="860" y="837"/>
                    </a:lnTo>
                    <a:lnTo>
                      <a:pt x="848" y="797"/>
                    </a:lnTo>
                    <a:lnTo>
                      <a:pt x="855" y="756"/>
                    </a:lnTo>
                    <a:lnTo>
                      <a:pt x="808" y="669"/>
                    </a:lnTo>
                    <a:lnTo>
                      <a:pt x="831" y="605"/>
                    </a:lnTo>
                    <a:lnTo>
                      <a:pt x="813" y="576"/>
                    </a:lnTo>
                    <a:lnTo>
                      <a:pt x="843" y="478"/>
                    </a:lnTo>
                    <a:lnTo>
                      <a:pt x="721" y="471"/>
                    </a:lnTo>
                    <a:lnTo>
                      <a:pt x="541" y="361"/>
                    </a:lnTo>
                    <a:lnTo>
                      <a:pt x="499" y="274"/>
                    </a:lnTo>
                    <a:lnTo>
                      <a:pt x="453" y="279"/>
                    </a:lnTo>
                    <a:lnTo>
                      <a:pt x="511" y="192"/>
                    </a:lnTo>
                    <a:lnTo>
                      <a:pt x="494" y="122"/>
                    </a:lnTo>
                    <a:lnTo>
                      <a:pt x="541" y="105"/>
                    </a:lnTo>
                    <a:lnTo>
                      <a:pt x="593" y="18"/>
                    </a:lnTo>
                    <a:lnTo>
                      <a:pt x="552" y="0"/>
                    </a:lnTo>
                    <a:lnTo>
                      <a:pt x="523" y="24"/>
                    </a:lnTo>
                    <a:lnTo>
                      <a:pt x="302" y="94"/>
                    </a:lnTo>
                    <a:lnTo>
                      <a:pt x="290" y="134"/>
                    </a:lnTo>
                    <a:lnTo>
                      <a:pt x="232" y="244"/>
                    </a:lnTo>
                    <a:lnTo>
                      <a:pt x="180" y="262"/>
                    </a:lnTo>
                    <a:lnTo>
                      <a:pt x="157" y="326"/>
                    </a:lnTo>
                    <a:lnTo>
                      <a:pt x="174" y="478"/>
                    </a:lnTo>
                    <a:lnTo>
                      <a:pt x="140" y="500"/>
                    </a:lnTo>
                    <a:lnTo>
                      <a:pt x="157" y="57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7" name="Freeform 748">
                <a:extLst>
                  <a:ext uri="{FF2B5EF4-FFF2-40B4-BE49-F238E27FC236}">
                    <a16:creationId xmlns:a16="http://schemas.microsoft.com/office/drawing/2014/main" id="{9B5E1B69-C9C8-3515-6E3F-FADF4E8A7D6C}"/>
                  </a:ext>
                </a:extLst>
              </p:cNvPr>
              <p:cNvSpPr>
                <a:spLocks/>
              </p:cNvSpPr>
              <p:nvPr/>
            </p:nvSpPr>
            <p:spPr bwMode="auto">
              <a:xfrm>
                <a:off x="6658303" y="4557066"/>
                <a:ext cx="101940" cy="113613"/>
              </a:xfrm>
              <a:custGeom>
                <a:avLst/>
                <a:gdLst>
                  <a:gd name="T0" fmla="*/ 123 w 361"/>
                  <a:gd name="T1" fmla="*/ 0 h 412"/>
                  <a:gd name="T2" fmla="*/ 59 w 361"/>
                  <a:gd name="T3" fmla="*/ 45 h 412"/>
                  <a:gd name="T4" fmla="*/ 0 w 361"/>
                  <a:gd name="T5" fmla="*/ 197 h 412"/>
                  <a:gd name="T6" fmla="*/ 0 w 361"/>
                  <a:gd name="T7" fmla="*/ 267 h 412"/>
                  <a:gd name="T8" fmla="*/ 24 w 361"/>
                  <a:gd name="T9" fmla="*/ 272 h 412"/>
                  <a:gd name="T10" fmla="*/ 65 w 361"/>
                  <a:gd name="T11" fmla="*/ 220 h 412"/>
                  <a:gd name="T12" fmla="*/ 70 w 361"/>
                  <a:gd name="T13" fmla="*/ 237 h 412"/>
                  <a:gd name="T14" fmla="*/ 42 w 361"/>
                  <a:gd name="T15" fmla="*/ 336 h 412"/>
                  <a:gd name="T16" fmla="*/ 100 w 361"/>
                  <a:gd name="T17" fmla="*/ 412 h 412"/>
                  <a:gd name="T18" fmla="*/ 216 w 361"/>
                  <a:gd name="T19" fmla="*/ 324 h 412"/>
                  <a:gd name="T20" fmla="*/ 227 w 361"/>
                  <a:gd name="T21" fmla="*/ 272 h 412"/>
                  <a:gd name="T22" fmla="*/ 309 w 361"/>
                  <a:gd name="T23" fmla="*/ 249 h 412"/>
                  <a:gd name="T24" fmla="*/ 361 w 361"/>
                  <a:gd name="T25" fmla="*/ 110 h 412"/>
                  <a:gd name="T26" fmla="*/ 216 w 361"/>
                  <a:gd name="T27" fmla="*/ 98 h 412"/>
                  <a:gd name="T28" fmla="*/ 222 w 361"/>
                  <a:gd name="T29" fmla="*/ 57 h 412"/>
                  <a:gd name="T30" fmla="*/ 123 w 361"/>
                  <a:gd name="T31" fmla="*/ 0 h 4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1"/>
                  <a:gd name="T49" fmla="*/ 0 h 412"/>
                  <a:gd name="T50" fmla="*/ 361 w 361"/>
                  <a:gd name="T51" fmla="*/ 412 h 4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1" h="412">
                    <a:moveTo>
                      <a:pt x="123" y="0"/>
                    </a:moveTo>
                    <a:lnTo>
                      <a:pt x="59" y="45"/>
                    </a:lnTo>
                    <a:lnTo>
                      <a:pt x="0" y="197"/>
                    </a:lnTo>
                    <a:lnTo>
                      <a:pt x="0" y="267"/>
                    </a:lnTo>
                    <a:lnTo>
                      <a:pt x="24" y="272"/>
                    </a:lnTo>
                    <a:lnTo>
                      <a:pt x="65" y="220"/>
                    </a:lnTo>
                    <a:lnTo>
                      <a:pt x="70" y="237"/>
                    </a:lnTo>
                    <a:lnTo>
                      <a:pt x="42" y="336"/>
                    </a:lnTo>
                    <a:lnTo>
                      <a:pt x="100" y="412"/>
                    </a:lnTo>
                    <a:lnTo>
                      <a:pt x="216" y="324"/>
                    </a:lnTo>
                    <a:lnTo>
                      <a:pt x="227" y="272"/>
                    </a:lnTo>
                    <a:lnTo>
                      <a:pt x="309" y="249"/>
                    </a:lnTo>
                    <a:lnTo>
                      <a:pt x="361" y="110"/>
                    </a:lnTo>
                    <a:lnTo>
                      <a:pt x="216" y="98"/>
                    </a:lnTo>
                    <a:lnTo>
                      <a:pt x="222" y="57"/>
                    </a:lnTo>
                    <a:lnTo>
                      <a:pt x="12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8" name="Freeform 749">
                <a:extLst>
                  <a:ext uri="{FF2B5EF4-FFF2-40B4-BE49-F238E27FC236}">
                    <a16:creationId xmlns:a16="http://schemas.microsoft.com/office/drawing/2014/main" id="{CA65F892-2E7A-C612-2F02-78A2487D40B4}"/>
                  </a:ext>
                </a:extLst>
              </p:cNvPr>
              <p:cNvSpPr>
                <a:spLocks/>
              </p:cNvSpPr>
              <p:nvPr/>
            </p:nvSpPr>
            <p:spPr bwMode="auto">
              <a:xfrm>
                <a:off x="6822976" y="4376451"/>
                <a:ext cx="274454" cy="227226"/>
              </a:xfrm>
              <a:custGeom>
                <a:avLst/>
                <a:gdLst>
                  <a:gd name="T0" fmla="*/ 75 w 977"/>
                  <a:gd name="T1" fmla="*/ 52 h 808"/>
                  <a:gd name="T2" fmla="*/ 93 w 977"/>
                  <a:gd name="T3" fmla="*/ 134 h 808"/>
                  <a:gd name="T4" fmla="*/ 139 w 977"/>
                  <a:gd name="T5" fmla="*/ 180 h 808"/>
                  <a:gd name="T6" fmla="*/ 145 w 977"/>
                  <a:gd name="T7" fmla="*/ 146 h 808"/>
                  <a:gd name="T8" fmla="*/ 127 w 977"/>
                  <a:gd name="T9" fmla="*/ 87 h 808"/>
                  <a:gd name="T10" fmla="*/ 174 w 977"/>
                  <a:gd name="T11" fmla="*/ 64 h 808"/>
                  <a:gd name="T12" fmla="*/ 197 w 977"/>
                  <a:gd name="T13" fmla="*/ 0 h 808"/>
                  <a:gd name="T14" fmla="*/ 319 w 977"/>
                  <a:gd name="T15" fmla="*/ 52 h 808"/>
                  <a:gd name="T16" fmla="*/ 354 w 977"/>
                  <a:gd name="T17" fmla="*/ 111 h 808"/>
                  <a:gd name="T18" fmla="*/ 750 w 977"/>
                  <a:gd name="T19" fmla="*/ 146 h 808"/>
                  <a:gd name="T20" fmla="*/ 750 w 977"/>
                  <a:gd name="T21" fmla="*/ 174 h 808"/>
                  <a:gd name="T22" fmla="*/ 855 w 977"/>
                  <a:gd name="T23" fmla="*/ 238 h 808"/>
                  <a:gd name="T24" fmla="*/ 849 w 977"/>
                  <a:gd name="T25" fmla="*/ 290 h 808"/>
                  <a:gd name="T26" fmla="*/ 977 w 977"/>
                  <a:gd name="T27" fmla="*/ 372 h 808"/>
                  <a:gd name="T28" fmla="*/ 872 w 977"/>
                  <a:gd name="T29" fmla="*/ 395 h 808"/>
                  <a:gd name="T30" fmla="*/ 901 w 977"/>
                  <a:gd name="T31" fmla="*/ 442 h 808"/>
                  <a:gd name="T32" fmla="*/ 872 w 977"/>
                  <a:gd name="T33" fmla="*/ 470 h 808"/>
                  <a:gd name="T34" fmla="*/ 849 w 977"/>
                  <a:gd name="T35" fmla="*/ 470 h 808"/>
                  <a:gd name="T36" fmla="*/ 855 w 977"/>
                  <a:gd name="T37" fmla="*/ 564 h 808"/>
                  <a:gd name="T38" fmla="*/ 820 w 977"/>
                  <a:gd name="T39" fmla="*/ 639 h 808"/>
                  <a:gd name="T40" fmla="*/ 727 w 977"/>
                  <a:gd name="T41" fmla="*/ 627 h 808"/>
                  <a:gd name="T42" fmla="*/ 698 w 977"/>
                  <a:gd name="T43" fmla="*/ 645 h 808"/>
                  <a:gd name="T44" fmla="*/ 570 w 977"/>
                  <a:gd name="T45" fmla="*/ 569 h 808"/>
                  <a:gd name="T46" fmla="*/ 546 w 977"/>
                  <a:gd name="T47" fmla="*/ 592 h 808"/>
                  <a:gd name="T48" fmla="*/ 633 w 977"/>
                  <a:gd name="T49" fmla="*/ 714 h 808"/>
                  <a:gd name="T50" fmla="*/ 511 w 977"/>
                  <a:gd name="T51" fmla="*/ 808 h 808"/>
                  <a:gd name="T52" fmla="*/ 401 w 977"/>
                  <a:gd name="T53" fmla="*/ 784 h 808"/>
                  <a:gd name="T54" fmla="*/ 389 w 977"/>
                  <a:gd name="T55" fmla="*/ 744 h 808"/>
                  <a:gd name="T56" fmla="*/ 396 w 977"/>
                  <a:gd name="T57" fmla="*/ 703 h 808"/>
                  <a:gd name="T58" fmla="*/ 354 w 977"/>
                  <a:gd name="T59" fmla="*/ 622 h 808"/>
                  <a:gd name="T60" fmla="*/ 372 w 977"/>
                  <a:gd name="T61" fmla="*/ 552 h 808"/>
                  <a:gd name="T62" fmla="*/ 354 w 977"/>
                  <a:gd name="T63" fmla="*/ 523 h 808"/>
                  <a:gd name="T64" fmla="*/ 384 w 977"/>
                  <a:gd name="T65" fmla="*/ 425 h 808"/>
                  <a:gd name="T66" fmla="*/ 250 w 977"/>
                  <a:gd name="T67" fmla="*/ 413 h 808"/>
                  <a:gd name="T68" fmla="*/ 70 w 977"/>
                  <a:gd name="T69" fmla="*/ 308 h 808"/>
                  <a:gd name="T70" fmla="*/ 40 w 977"/>
                  <a:gd name="T71" fmla="*/ 221 h 808"/>
                  <a:gd name="T72" fmla="*/ 0 w 977"/>
                  <a:gd name="T73" fmla="*/ 226 h 808"/>
                  <a:gd name="T74" fmla="*/ 52 w 977"/>
                  <a:gd name="T75" fmla="*/ 139 h 808"/>
                  <a:gd name="T76" fmla="*/ 35 w 977"/>
                  <a:gd name="T77" fmla="*/ 69 h 808"/>
                  <a:gd name="T78" fmla="*/ 75 w 977"/>
                  <a:gd name="T79" fmla="*/ 52 h 8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77"/>
                  <a:gd name="T121" fmla="*/ 0 h 808"/>
                  <a:gd name="T122" fmla="*/ 977 w 977"/>
                  <a:gd name="T123" fmla="*/ 808 h 8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77" h="808">
                    <a:moveTo>
                      <a:pt x="75" y="52"/>
                    </a:moveTo>
                    <a:lnTo>
                      <a:pt x="93" y="134"/>
                    </a:lnTo>
                    <a:lnTo>
                      <a:pt x="139" y="180"/>
                    </a:lnTo>
                    <a:lnTo>
                      <a:pt x="145" y="146"/>
                    </a:lnTo>
                    <a:lnTo>
                      <a:pt x="127" y="87"/>
                    </a:lnTo>
                    <a:lnTo>
                      <a:pt x="174" y="64"/>
                    </a:lnTo>
                    <a:lnTo>
                      <a:pt x="197" y="0"/>
                    </a:lnTo>
                    <a:lnTo>
                      <a:pt x="319" y="52"/>
                    </a:lnTo>
                    <a:lnTo>
                      <a:pt x="354" y="111"/>
                    </a:lnTo>
                    <a:lnTo>
                      <a:pt x="750" y="146"/>
                    </a:lnTo>
                    <a:lnTo>
                      <a:pt x="750" y="174"/>
                    </a:lnTo>
                    <a:lnTo>
                      <a:pt x="855" y="238"/>
                    </a:lnTo>
                    <a:lnTo>
                      <a:pt x="849" y="290"/>
                    </a:lnTo>
                    <a:lnTo>
                      <a:pt x="977" y="372"/>
                    </a:lnTo>
                    <a:lnTo>
                      <a:pt x="872" y="395"/>
                    </a:lnTo>
                    <a:lnTo>
                      <a:pt x="901" y="442"/>
                    </a:lnTo>
                    <a:lnTo>
                      <a:pt x="872" y="470"/>
                    </a:lnTo>
                    <a:lnTo>
                      <a:pt x="849" y="470"/>
                    </a:lnTo>
                    <a:lnTo>
                      <a:pt x="855" y="564"/>
                    </a:lnTo>
                    <a:lnTo>
                      <a:pt x="820" y="639"/>
                    </a:lnTo>
                    <a:lnTo>
                      <a:pt x="727" y="627"/>
                    </a:lnTo>
                    <a:lnTo>
                      <a:pt x="698" y="645"/>
                    </a:lnTo>
                    <a:lnTo>
                      <a:pt x="570" y="569"/>
                    </a:lnTo>
                    <a:lnTo>
                      <a:pt x="546" y="592"/>
                    </a:lnTo>
                    <a:lnTo>
                      <a:pt x="633" y="714"/>
                    </a:lnTo>
                    <a:lnTo>
                      <a:pt x="511" y="808"/>
                    </a:lnTo>
                    <a:lnTo>
                      <a:pt x="401" y="784"/>
                    </a:lnTo>
                    <a:lnTo>
                      <a:pt x="389" y="744"/>
                    </a:lnTo>
                    <a:lnTo>
                      <a:pt x="396" y="703"/>
                    </a:lnTo>
                    <a:lnTo>
                      <a:pt x="354" y="622"/>
                    </a:lnTo>
                    <a:lnTo>
                      <a:pt x="372" y="552"/>
                    </a:lnTo>
                    <a:lnTo>
                      <a:pt x="354" y="523"/>
                    </a:lnTo>
                    <a:lnTo>
                      <a:pt x="384" y="425"/>
                    </a:lnTo>
                    <a:lnTo>
                      <a:pt x="250" y="413"/>
                    </a:lnTo>
                    <a:lnTo>
                      <a:pt x="70" y="308"/>
                    </a:lnTo>
                    <a:lnTo>
                      <a:pt x="40" y="221"/>
                    </a:lnTo>
                    <a:lnTo>
                      <a:pt x="0" y="226"/>
                    </a:lnTo>
                    <a:lnTo>
                      <a:pt x="52" y="139"/>
                    </a:lnTo>
                    <a:lnTo>
                      <a:pt x="35" y="69"/>
                    </a:lnTo>
                    <a:lnTo>
                      <a:pt x="75" y="5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49" name="Freeform 750">
                <a:extLst>
                  <a:ext uri="{FF2B5EF4-FFF2-40B4-BE49-F238E27FC236}">
                    <a16:creationId xmlns:a16="http://schemas.microsoft.com/office/drawing/2014/main" id="{667E241D-2F63-DC92-A55C-787FD9DD8710}"/>
                  </a:ext>
                </a:extLst>
              </p:cNvPr>
              <p:cNvSpPr>
                <a:spLocks/>
              </p:cNvSpPr>
              <p:nvPr/>
            </p:nvSpPr>
            <p:spPr bwMode="auto">
              <a:xfrm>
                <a:off x="6645234" y="4586198"/>
                <a:ext cx="235246" cy="361230"/>
              </a:xfrm>
              <a:custGeom>
                <a:avLst/>
                <a:gdLst>
                  <a:gd name="T0" fmla="*/ 87 w 825"/>
                  <a:gd name="T1" fmla="*/ 226 h 1283"/>
                  <a:gd name="T2" fmla="*/ 0 w 825"/>
                  <a:gd name="T3" fmla="*/ 291 h 1283"/>
                  <a:gd name="T4" fmla="*/ 5 w 825"/>
                  <a:gd name="T5" fmla="*/ 406 h 1283"/>
                  <a:gd name="T6" fmla="*/ 92 w 825"/>
                  <a:gd name="T7" fmla="*/ 470 h 1283"/>
                  <a:gd name="T8" fmla="*/ 104 w 825"/>
                  <a:gd name="T9" fmla="*/ 551 h 1283"/>
                  <a:gd name="T10" fmla="*/ 157 w 825"/>
                  <a:gd name="T11" fmla="*/ 575 h 1283"/>
                  <a:gd name="T12" fmla="*/ 168 w 825"/>
                  <a:gd name="T13" fmla="*/ 725 h 1283"/>
                  <a:gd name="T14" fmla="*/ 284 w 825"/>
                  <a:gd name="T15" fmla="*/ 854 h 1283"/>
                  <a:gd name="T16" fmla="*/ 284 w 825"/>
                  <a:gd name="T17" fmla="*/ 952 h 1283"/>
                  <a:gd name="T18" fmla="*/ 417 w 825"/>
                  <a:gd name="T19" fmla="*/ 1115 h 1283"/>
                  <a:gd name="T20" fmla="*/ 604 w 825"/>
                  <a:gd name="T21" fmla="*/ 1179 h 1283"/>
                  <a:gd name="T22" fmla="*/ 650 w 825"/>
                  <a:gd name="T23" fmla="*/ 1283 h 1283"/>
                  <a:gd name="T24" fmla="*/ 766 w 825"/>
                  <a:gd name="T25" fmla="*/ 1168 h 1283"/>
                  <a:gd name="T26" fmla="*/ 772 w 825"/>
                  <a:gd name="T27" fmla="*/ 1086 h 1283"/>
                  <a:gd name="T28" fmla="*/ 825 w 825"/>
                  <a:gd name="T29" fmla="*/ 976 h 1283"/>
                  <a:gd name="T30" fmla="*/ 755 w 825"/>
                  <a:gd name="T31" fmla="*/ 819 h 1283"/>
                  <a:gd name="T32" fmla="*/ 696 w 825"/>
                  <a:gd name="T33" fmla="*/ 778 h 1283"/>
                  <a:gd name="T34" fmla="*/ 708 w 825"/>
                  <a:gd name="T35" fmla="*/ 714 h 1283"/>
                  <a:gd name="T36" fmla="*/ 673 w 825"/>
                  <a:gd name="T37" fmla="*/ 680 h 1283"/>
                  <a:gd name="T38" fmla="*/ 598 w 825"/>
                  <a:gd name="T39" fmla="*/ 714 h 1283"/>
                  <a:gd name="T40" fmla="*/ 551 w 825"/>
                  <a:gd name="T41" fmla="*/ 650 h 1283"/>
                  <a:gd name="T42" fmla="*/ 493 w 825"/>
                  <a:gd name="T43" fmla="*/ 697 h 1283"/>
                  <a:gd name="T44" fmla="*/ 469 w 825"/>
                  <a:gd name="T45" fmla="*/ 586 h 1283"/>
                  <a:gd name="T46" fmla="*/ 528 w 825"/>
                  <a:gd name="T47" fmla="*/ 488 h 1283"/>
                  <a:gd name="T48" fmla="*/ 534 w 825"/>
                  <a:gd name="T49" fmla="*/ 436 h 1283"/>
                  <a:gd name="T50" fmla="*/ 743 w 825"/>
                  <a:gd name="T51" fmla="*/ 319 h 1283"/>
                  <a:gd name="T52" fmla="*/ 720 w 825"/>
                  <a:gd name="T53" fmla="*/ 314 h 1283"/>
                  <a:gd name="T54" fmla="*/ 731 w 825"/>
                  <a:gd name="T55" fmla="*/ 197 h 1283"/>
                  <a:gd name="T56" fmla="*/ 650 w 825"/>
                  <a:gd name="T57" fmla="*/ 157 h 1283"/>
                  <a:gd name="T58" fmla="*/ 516 w 825"/>
                  <a:gd name="T59" fmla="*/ 139 h 1283"/>
                  <a:gd name="T60" fmla="*/ 447 w 825"/>
                  <a:gd name="T61" fmla="*/ 5 h 1283"/>
                  <a:gd name="T62" fmla="*/ 406 w 825"/>
                  <a:gd name="T63" fmla="*/ 0 h 1283"/>
                  <a:gd name="T64" fmla="*/ 354 w 825"/>
                  <a:gd name="T65" fmla="*/ 139 h 1283"/>
                  <a:gd name="T66" fmla="*/ 272 w 825"/>
                  <a:gd name="T67" fmla="*/ 162 h 1283"/>
                  <a:gd name="T68" fmla="*/ 261 w 825"/>
                  <a:gd name="T69" fmla="*/ 226 h 1283"/>
                  <a:gd name="T70" fmla="*/ 139 w 825"/>
                  <a:gd name="T71" fmla="*/ 308 h 1283"/>
                  <a:gd name="T72" fmla="*/ 87 w 825"/>
                  <a:gd name="T73" fmla="*/ 226 h 12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25"/>
                  <a:gd name="T112" fmla="*/ 0 h 1283"/>
                  <a:gd name="T113" fmla="*/ 825 w 825"/>
                  <a:gd name="T114" fmla="*/ 1283 h 12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25" h="1283">
                    <a:moveTo>
                      <a:pt x="87" y="226"/>
                    </a:moveTo>
                    <a:lnTo>
                      <a:pt x="0" y="291"/>
                    </a:lnTo>
                    <a:lnTo>
                      <a:pt x="5" y="406"/>
                    </a:lnTo>
                    <a:lnTo>
                      <a:pt x="92" y="470"/>
                    </a:lnTo>
                    <a:lnTo>
                      <a:pt x="104" y="551"/>
                    </a:lnTo>
                    <a:lnTo>
                      <a:pt x="157" y="575"/>
                    </a:lnTo>
                    <a:lnTo>
                      <a:pt x="168" y="725"/>
                    </a:lnTo>
                    <a:lnTo>
                      <a:pt x="284" y="854"/>
                    </a:lnTo>
                    <a:lnTo>
                      <a:pt x="284" y="952"/>
                    </a:lnTo>
                    <a:lnTo>
                      <a:pt x="417" y="1115"/>
                    </a:lnTo>
                    <a:lnTo>
                      <a:pt x="604" y="1179"/>
                    </a:lnTo>
                    <a:lnTo>
                      <a:pt x="650" y="1283"/>
                    </a:lnTo>
                    <a:lnTo>
                      <a:pt x="766" y="1168"/>
                    </a:lnTo>
                    <a:lnTo>
                      <a:pt x="772" y="1086"/>
                    </a:lnTo>
                    <a:lnTo>
                      <a:pt x="825" y="976"/>
                    </a:lnTo>
                    <a:lnTo>
                      <a:pt x="755" y="819"/>
                    </a:lnTo>
                    <a:lnTo>
                      <a:pt x="696" y="778"/>
                    </a:lnTo>
                    <a:lnTo>
                      <a:pt x="708" y="714"/>
                    </a:lnTo>
                    <a:lnTo>
                      <a:pt x="673" y="680"/>
                    </a:lnTo>
                    <a:lnTo>
                      <a:pt x="598" y="714"/>
                    </a:lnTo>
                    <a:lnTo>
                      <a:pt x="551" y="650"/>
                    </a:lnTo>
                    <a:lnTo>
                      <a:pt x="493" y="697"/>
                    </a:lnTo>
                    <a:lnTo>
                      <a:pt x="469" y="586"/>
                    </a:lnTo>
                    <a:lnTo>
                      <a:pt x="528" y="488"/>
                    </a:lnTo>
                    <a:lnTo>
                      <a:pt x="534" y="436"/>
                    </a:lnTo>
                    <a:lnTo>
                      <a:pt x="743" y="319"/>
                    </a:lnTo>
                    <a:lnTo>
                      <a:pt x="720" y="314"/>
                    </a:lnTo>
                    <a:lnTo>
                      <a:pt x="731" y="197"/>
                    </a:lnTo>
                    <a:lnTo>
                      <a:pt x="650" y="157"/>
                    </a:lnTo>
                    <a:lnTo>
                      <a:pt x="516" y="139"/>
                    </a:lnTo>
                    <a:lnTo>
                      <a:pt x="447" y="5"/>
                    </a:lnTo>
                    <a:lnTo>
                      <a:pt x="406" y="0"/>
                    </a:lnTo>
                    <a:lnTo>
                      <a:pt x="354" y="139"/>
                    </a:lnTo>
                    <a:lnTo>
                      <a:pt x="272" y="162"/>
                    </a:lnTo>
                    <a:lnTo>
                      <a:pt x="261" y="226"/>
                    </a:lnTo>
                    <a:lnTo>
                      <a:pt x="139" y="308"/>
                    </a:lnTo>
                    <a:lnTo>
                      <a:pt x="87" y="22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0" name="Freeform 751">
                <a:extLst>
                  <a:ext uri="{FF2B5EF4-FFF2-40B4-BE49-F238E27FC236}">
                    <a16:creationId xmlns:a16="http://schemas.microsoft.com/office/drawing/2014/main" id="{43EE71E3-DD02-47B0-7E3E-1BFEB3A6FE5F}"/>
                  </a:ext>
                </a:extLst>
              </p:cNvPr>
              <p:cNvSpPr>
                <a:spLocks/>
              </p:cNvSpPr>
              <p:nvPr/>
            </p:nvSpPr>
            <p:spPr bwMode="auto">
              <a:xfrm>
                <a:off x="6757629" y="4929949"/>
                <a:ext cx="135920" cy="670024"/>
              </a:xfrm>
              <a:custGeom>
                <a:avLst/>
                <a:gdLst>
                  <a:gd name="T0" fmla="*/ 285 w 471"/>
                  <a:gd name="T1" fmla="*/ 133 h 2399"/>
                  <a:gd name="T2" fmla="*/ 268 w 471"/>
                  <a:gd name="T3" fmla="*/ 586 h 2399"/>
                  <a:gd name="T4" fmla="*/ 163 w 471"/>
                  <a:gd name="T5" fmla="*/ 830 h 2399"/>
                  <a:gd name="T6" fmla="*/ 128 w 471"/>
                  <a:gd name="T7" fmla="*/ 1208 h 2399"/>
                  <a:gd name="T8" fmla="*/ 93 w 471"/>
                  <a:gd name="T9" fmla="*/ 1417 h 2399"/>
                  <a:gd name="T10" fmla="*/ 128 w 471"/>
                  <a:gd name="T11" fmla="*/ 1632 h 2399"/>
                  <a:gd name="T12" fmla="*/ 93 w 471"/>
                  <a:gd name="T13" fmla="*/ 1719 h 2399"/>
                  <a:gd name="T14" fmla="*/ 104 w 471"/>
                  <a:gd name="T15" fmla="*/ 1864 h 2399"/>
                  <a:gd name="T16" fmla="*/ 0 w 471"/>
                  <a:gd name="T17" fmla="*/ 1928 h 2399"/>
                  <a:gd name="T18" fmla="*/ 41 w 471"/>
                  <a:gd name="T19" fmla="*/ 1998 h 2399"/>
                  <a:gd name="T20" fmla="*/ 59 w 471"/>
                  <a:gd name="T21" fmla="*/ 2068 h 2399"/>
                  <a:gd name="T22" fmla="*/ 69 w 471"/>
                  <a:gd name="T23" fmla="*/ 2260 h 2399"/>
                  <a:gd name="T24" fmla="*/ 104 w 471"/>
                  <a:gd name="T25" fmla="*/ 2358 h 2399"/>
                  <a:gd name="T26" fmla="*/ 151 w 471"/>
                  <a:gd name="T27" fmla="*/ 2352 h 2399"/>
                  <a:gd name="T28" fmla="*/ 174 w 471"/>
                  <a:gd name="T29" fmla="*/ 2340 h 2399"/>
                  <a:gd name="T30" fmla="*/ 192 w 471"/>
                  <a:gd name="T31" fmla="*/ 2399 h 2399"/>
                  <a:gd name="T32" fmla="*/ 279 w 471"/>
                  <a:gd name="T33" fmla="*/ 2329 h 2399"/>
                  <a:gd name="T34" fmla="*/ 221 w 471"/>
                  <a:gd name="T35" fmla="*/ 2335 h 2399"/>
                  <a:gd name="T36" fmla="*/ 157 w 471"/>
                  <a:gd name="T37" fmla="*/ 2271 h 2399"/>
                  <a:gd name="T38" fmla="*/ 93 w 471"/>
                  <a:gd name="T39" fmla="*/ 2166 h 2399"/>
                  <a:gd name="T40" fmla="*/ 157 w 471"/>
                  <a:gd name="T41" fmla="*/ 2045 h 2399"/>
                  <a:gd name="T42" fmla="*/ 122 w 471"/>
                  <a:gd name="T43" fmla="*/ 1998 h 2399"/>
                  <a:gd name="T44" fmla="*/ 163 w 471"/>
                  <a:gd name="T45" fmla="*/ 1911 h 2399"/>
                  <a:gd name="T46" fmla="*/ 204 w 471"/>
                  <a:gd name="T47" fmla="*/ 1836 h 2399"/>
                  <a:gd name="T48" fmla="*/ 221 w 471"/>
                  <a:gd name="T49" fmla="*/ 1306 h 2399"/>
                  <a:gd name="T50" fmla="*/ 314 w 471"/>
                  <a:gd name="T51" fmla="*/ 1243 h 2399"/>
                  <a:gd name="T52" fmla="*/ 291 w 471"/>
                  <a:gd name="T53" fmla="*/ 1092 h 2399"/>
                  <a:gd name="T54" fmla="*/ 383 w 471"/>
                  <a:gd name="T55" fmla="*/ 621 h 2399"/>
                  <a:gd name="T56" fmla="*/ 418 w 471"/>
                  <a:gd name="T57" fmla="*/ 471 h 2399"/>
                  <a:gd name="T58" fmla="*/ 471 w 471"/>
                  <a:gd name="T59" fmla="*/ 464 h 2399"/>
                  <a:gd name="T60" fmla="*/ 425 w 471"/>
                  <a:gd name="T61" fmla="*/ 354 h 2399"/>
                  <a:gd name="T62" fmla="*/ 314 w 471"/>
                  <a:gd name="T63" fmla="*/ 0 h 23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1"/>
                  <a:gd name="T97" fmla="*/ 0 h 2399"/>
                  <a:gd name="T98" fmla="*/ 471 w 471"/>
                  <a:gd name="T99" fmla="*/ 2399 h 23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1" h="2399">
                    <a:moveTo>
                      <a:pt x="250" y="63"/>
                    </a:moveTo>
                    <a:lnTo>
                      <a:pt x="285" y="133"/>
                    </a:lnTo>
                    <a:lnTo>
                      <a:pt x="233" y="558"/>
                    </a:lnTo>
                    <a:lnTo>
                      <a:pt x="268" y="586"/>
                    </a:lnTo>
                    <a:lnTo>
                      <a:pt x="204" y="650"/>
                    </a:lnTo>
                    <a:lnTo>
                      <a:pt x="163" y="830"/>
                    </a:lnTo>
                    <a:lnTo>
                      <a:pt x="204" y="929"/>
                    </a:lnTo>
                    <a:lnTo>
                      <a:pt x="128" y="1208"/>
                    </a:lnTo>
                    <a:lnTo>
                      <a:pt x="69" y="1324"/>
                    </a:lnTo>
                    <a:lnTo>
                      <a:pt x="93" y="1417"/>
                    </a:lnTo>
                    <a:lnTo>
                      <a:pt x="87" y="1550"/>
                    </a:lnTo>
                    <a:lnTo>
                      <a:pt x="128" y="1632"/>
                    </a:lnTo>
                    <a:lnTo>
                      <a:pt x="139" y="1679"/>
                    </a:lnTo>
                    <a:lnTo>
                      <a:pt x="93" y="1719"/>
                    </a:lnTo>
                    <a:lnTo>
                      <a:pt x="128" y="1812"/>
                    </a:lnTo>
                    <a:lnTo>
                      <a:pt x="104" y="1864"/>
                    </a:lnTo>
                    <a:lnTo>
                      <a:pt x="6" y="1899"/>
                    </a:lnTo>
                    <a:lnTo>
                      <a:pt x="0" y="1928"/>
                    </a:lnTo>
                    <a:lnTo>
                      <a:pt x="52" y="1946"/>
                    </a:lnTo>
                    <a:lnTo>
                      <a:pt x="41" y="1998"/>
                    </a:lnTo>
                    <a:lnTo>
                      <a:pt x="81" y="2021"/>
                    </a:lnTo>
                    <a:lnTo>
                      <a:pt x="59" y="2068"/>
                    </a:lnTo>
                    <a:lnTo>
                      <a:pt x="41" y="2172"/>
                    </a:lnTo>
                    <a:lnTo>
                      <a:pt x="69" y="2260"/>
                    </a:lnTo>
                    <a:lnTo>
                      <a:pt x="93" y="2282"/>
                    </a:lnTo>
                    <a:lnTo>
                      <a:pt x="104" y="2358"/>
                    </a:lnTo>
                    <a:lnTo>
                      <a:pt x="134" y="2364"/>
                    </a:lnTo>
                    <a:lnTo>
                      <a:pt x="151" y="2352"/>
                    </a:lnTo>
                    <a:lnTo>
                      <a:pt x="163" y="2329"/>
                    </a:lnTo>
                    <a:lnTo>
                      <a:pt x="174" y="2340"/>
                    </a:lnTo>
                    <a:lnTo>
                      <a:pt x="157" y="2382"/>
                    </a:lnTo>
                    <a:lnTo>
                      <a:pt x="192" y="2399"/>
                    </a:lnTo>
                    <a:lnTo>
                      <a:pt x="256" y="2364"/>
                    </a:lnTo>
                    <a:lnTo>
                      <a:pt x="279" y="2329"/>
                    </a:lnTo>
                    <a:lnTo>
                      <a:pt x="238" y="2317"/>
                    </a:lnTo>
                    <a:lnTo>
                      <a:pt x="221" y="2335"/>
                    </a:lnTo>
                    <a:lnTo>
                      <a:pt x="169" y="2312"/>
                    </a:lnTo>
                    <a:lnTo>
                      <a:pt x="157" y="2271"/>
                    </a:lnTo>
                    <a:lnTo>
                      <a:pt x="93" y="2248"/>
                    </a:lnTo>
                    <a:lnTo>
                      <a:pt x="93" y="2166"/>
                    </a:lnTo>
                    <a:lnTo>
                      <a:pt x="146" y="2114"/>
                    </a:lnTo>
                    <a:lnTo>
                      <a:pt x="157" y="2045"/>
                    </a:lnTo>
                    <a:lnTo>
                      <a:pt x="122" y="2010"/>
                    </a:lnTo>
                    <a:lnTo>
                      <a:pt x="122" y="1998"/>
                    </a:lnTo>
                    <a:lnTo>
                      <a:pt x="157" y="1963"/>
                    </a:lnTo>
                    <a:lnTo>
                      <a:pt x="163" y="1911"/>
                    </a:lnTo>
                    <a:lnTo>
                      <a:pt x="181" y="1888"/>
                    </a:lnTo>
                    <a:lnTo>
                      <a:pt x="204" y="1836"/>
                    </a:lnTo>
                    <a:lnTo>
                      <a:pt x="198" y="1801"/>
                    </a:lnTo>
                    <a:lnTo>
                      <a:pt x="221" y="1306"/>
                    </a:lnTo>
                    <a:lnTo>
                      <a:pt x="308" y="1278"/>
                    </a:lnTo>
                    <a:lnTo>
                      <a:pt x="314" y="1243"/>
                    </a:lnTo>
                    <a:lnTo>
                      <a:pt x="261" y="1214"/>
                    </a:lnTo>
                    <a:lnTo>
                      <a:pt x="291" y="1092"/>
                    </a:lnTo>
                    <a:lnTo>
                      <a:pt x="261" y="900"/>
                    </a:lnTo>
                    <a:lnTo>
                      <a:pt x="383" y="621"/>
                    </a:lnTo>
                    <a:lnTo>
                      <a:pt x="383" y="511"/>
                    </a:lnTo>
                    <a:lnTo>
                      <a:pt x="418" y="471"/>
                    </a:lnTo>
                    <a:lnTo>
                      <a:pt x="460" y="488"/>
                    </a:lnTo>
                    <a:lnTo>
                      <a:pt x="471" y="464"/>
                    </a:lnTo>
                    <a:lnTo>
                      <a:pt x="471" y="394"/>
                    </a:lnTo>
                    <a:lnTo>
                      <a:pt x="425" y="354"/>
                    </a:lnTo>
                    <a:lnTo>
                      <a:pt x="372" y="11"/>
                    </a:lnTo>
                    <a:lnTo>
                      <a:pt x="314" y="0"/>
                    </a:lnTo>
                    <a:lnTo>
                      <a:pt x="250" y="6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1" name="Freeform 752">
                <a:extLst>
                  <a:ext uri="{FF2B5EF4-FFF2-40B4-BE49-F238E27FC236}">
                    <a16:creationId xmlns:a16="http://schemas.microsoft.com/office/drawing/2014/main" id="{487FB5EB-C0F8-DC6D-F97F-C04923008868}"/>
                  </a:ext>
                </a:extLst>
              </p:cNvPr>
              <p:cNvSpPr>
                <a:spLocks/>
              </p:cNvSpPr>
              <p:nvPr/>
            </p:nvSpPr>
            <p:spPr bwMode="auto">
              <a:xfrm>
                <a:off x="6757629" y="5436837"/>
                <a:ext cx="10455" cy="8739"/>
              </a:xfrm>
              <a:custGeom>
                <a:avLst/>
                <a:gdLst>
                  <a:gd name="T0" fmla="*/ 6 w 29"/>
                  <a:gd name="T1" fmla="*/ 0 h 29"/>
                  <a:gd name="T2" fmla="*/ 0 w 29"/>
                  <a:gd name="T3" fmla="*/ 11 h 29"/>
                  <a:gd name="T4" fmla="*/ 6 w 29"/>
                  <a:gd name="T5" fmla="*/ 29 h 29"/>
                  <a:gd name="T6" fmla="*/ 29 w 29"/>
                  <a:gd name="T7" fmla="*/ 18 h 29"/>
                  <a:gd name="T8" fmla="*/ 17 w 29"/>
                  <a:gd name="T9" fmla="*/ 6 h 29"/>
                  <a:gd name="T10" fmla="*/ 6 w 29"/>
                  <a:gd name="T11" fmla="*/ 0 h 29"/>
                  <a:gd name="T12" fmla="*/ 0 60000 65536"/>
                  <a:gd name="T13" fmla="*/ 0 60000 65536"/>
                  <a:gd name="T14" fmla="*/ 0 60000 65536"/>
                  <a:gd name="T15" fmla="*/ 0 60000 65536"/>
                  <a:gd name="T16" fmla="*/ 0 60000 65536"/>
                  <a:gd name="T17" fmla="*/ 0 60000 65536"/>
                  <a:gd name="T18" fmla="*/ 0 w 29"/>
                  <a:gd name="T19" fmla="*/ 0 h 29"/>
                  <a:gd name="T20" fmla="*/ 29 w 29"/>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29" h="29">
                    <a:moveTo>
                      <a:pt x="6" y="0"/>
                    </a:moveTo>
                    <a:lnTo>
                      <a:pt x="0" y="11"/>
                    </a:lnTo>
                    <a:lnTo>
                      <a:pt x="6" y="29"/>
                    </a:lnTo>
                    <a:lnTo>
                      <a:pt x="29" y="18"/>
                    </a:lnTo>
                    <a:lnTo>
                      <a:pt x="17" y="6"/>
                    </a:lnTo>
                    <a:lnTo>
                      <a:pt x="6"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2" name="Freeform 753">
                <a:extLst>
                  <a:ext uri="{FF2B5EF4-FFF2-40B4-BE49-F238E27FC236}">
                    <a16:creationId xmlns:a16="http://schemas.microsoft.com/office/drawing/2014/main" id="{4A27999E-6B50-1C32-8B5E-2249EE4B6184}"/>
                  </a:ext>
                </a:extLst>
              </p:cNvPr>
              <p:cNvSpPr>
                <a:spLocks/>
              </p:cNvSpPr>
              <p:nvPr/>
            </p:nvSpPr>
            <p:spPr bwMode="auto">
              <a:xfrm>
                <a:off x="6768085" y="5378574"/>
                <a:ext cx="10455" cy="29131"/>
              </a:xfrm>
              <a:custGeom>
                <a:avLst/>
                <a:gdLst>
                  <a:gd name="T0" fmla="*/ 23 w 40"/>
                  <a:gd name="T1" fmla="*/ 0 h 111"/>
                  <a:gd name="T2" fmla="*/ 0 w 40"/>
                  <a:gd name="T3" fmla="*/ 24 h 111"/>
                  <a:gd name="T4" fmla="*/ 6 w 40"/>
                  <a:gd name="T5" fmla="*/ 52 h 111"/>
                  <a:gd name="T6" fmla="*/ 0 w 40"/>
                  <a:gd name="T7" fmla="*/ 93 h 111"/>
                  <a:gd name="T8" fmla="*/ 23 w 40"/>
                  <a:gd name="T9" fmla="*/ 111 h 111"/>
                  <a:gd name="T10" fmla="*/ 40 w 40"/>
                  <a:gd name="T11" fmla="*/ 99 h 111"/>
                  <a:gd name="T12" fmla="*/ 30 w 40"/>
                  <a:gd name="T13" fmla="*/ 69 h 111"/>
                  <a:gd name="T14" fmla="*/ 40 w 40"/>
                  <a:gd name="T15" fmla="*/ 29 h 111"/>
                  <a:gd name="T16" fmla="*/ 23 w 40"/>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11"/>
                  <a:gd name="T29" fmla="*/ 40 w 4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11">
                    <a:moveTo>
                      <a:pt x="23" y="0"/>
                    </a:moveTo>
                    <a:lnTo>
                      <a:pt x="0" y="24"/>
                    </a:lnTo>
                    <a:lnTo>
                      <a:pt x="6" y="52"/>
                    </a:lnTo>
                    <a:lnTo>
                      <a:pt x="0" y="93"/>
                    </a:lnTo>
                    <a:lnTo>
                      <a:pt x="23" y="111"/>
                    </a:lnTo>
                    <a:lnTo>
                      <a:pt x="40" y="99"/>
                    </a:lnTo>
                    <a:lnTo>
                      <a:pt x="30" y="69"/>
                    </a:lnTo>
                    <a:lnTo>
                      <a:pt x="40" y="29"/>
                    </a:lnTo>
                    <a:lnTo>
                      <a:pt x="2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3" name="Freeform 754">
                <a:extLst>
                  <a:ext uri="{FF2B5EF4-FFF2-40B4-BE49-F238E27FC236}">
                    <a16:creationId xmlns:a16="http://schemas.microsoft.com/office/drawing/2014/main" id="{A9333E6F-A34F-34BA-A898-13A8F9C18919}"/>
                  </a:ext>
                </a:extLst>
              </p:cNvPr>
              <p:cNvSpPr>
                <a:spLocks/>
              </p:cNvSpPr>
              <p:nvPr/>
            </p:nvSpPr>
            <p:spPr bwMode="auto">
              <a:xfrm>
                <a:off x="6807292" y="5597060"/>
                <a:ext cx="52277" cy="58263"/>
              </a:xfrm>
              <a:custGeom>
                <a:avLst/>
                <a:gdLst>
                  <a:gd name="T0" fmla="*/ 139 w 179"/>
                  <a:gd name="T1" fmla="*/ 0 h 198"/>
                  <a:gd name="T2" fmla="*/ 87 w 179"/>
                  <a:gd name="T3" fmla="*/ 29 h 198"/>
                  <a:gd name="T4" fmla="*/ 92 w 179"/>
                  <a:gd name="T5" fmla="*/ 81 h 198"/>
                  <a:gd name="T6" fmla="*/ 23 w 179"/>
                  <a:gd name="T7" fmla="*/ 99 h 198"/>
                  <a:gd name="T8" fmla="*/ 0 w 179"/>
                  <a:gd name="T9" fmla="*/ 134 h 198"/>
                  <a:gd name="T10" fmla="*/ 81 w 179"/>
                  <a:gd name="T11" fmla="*/ 134 h 198"/>
                  <a:gd name="T12" fmla="*/ 104 w 179"/>
                  <a:gd name="T13" fmla="*/ 180 h 198"/>
                  <a:gd name="T14" fmla="*/ 139 w 179"/>
                  <a:gd name="T15" fmla="*/ 198 h 198"/>
                  <a:gd name="T16" fmla="*/ 179 w 179"/>
                  <a:gd name="T17" fmla="*/ 168 h 198"/>
                  <a:gd name="T18" fmla="*/ 157 w 179"/>
                  <a:gd name="T19" fmla="*/ 104 h 198"/>
                  <a:gd name="T20" fmla="*/ 139 w 179"/>
                  <a:gd name="T21" fmla="*/ 0 h 1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
                  <a:gd name="T34" fmla="*/ 0 h 198"/>
                  <a:gd name="T35" fmla="*/ 179 w 179"/>
                  <a:gd name="T36" fmla="*/ 198 h 1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 h="198">
                    <a:moveTo>
                      <a:pt x="139" y="0"/>
                    </a:moveTo>
                    <a:lnTo>
                      <a:pt x="87" y="29"/>
                    </a:lnTo>
                    <a:lnTo>
                      <a:pt x="92" y="81"/>
                    </a:lnTo>
                    <a:lnTo>
                      <a:pt x="23" y="99"/>
                    </a:lnTo>
                    <a:lnTo>
                      <a:pt x="0" y="134"/>
                    </a:lnTo>
                    <a:lnTo>
                      <a:pt x="81" y="134"/>
                    </a:lnTo>
                    <a:lnTo>
                      <a:pt x="104" y="180"/>
                    </a:lnTo>
                    <a:lnTo>
                      <a:pt x="139" y="198"/>
                    </a:lnTo>
                    <a:lnTo>
                      <a:pt x="179" y="168"/>
                    </a:lnTo>
                    <a:lnTo>
                      <a:pt x="157" y="104"/>
                    </a:lnTo>
                    <a:lnTo>
                      <a:pt x="139"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4" name="Freeform 755">
                <a:extLst>
                  <a:ext uri="{FF2B5EF4-FFF2-40B4-BE49-F238E27FC236}">
                    <a16:creationId xmlns:a16="http://schemas.microsoft.com/office/drawing/2014/main" id="{02D4514E-0B58-95AE-9250-5E4797AC5E95}"/>
                  </a:ext>
                </a:extLst>
              </p:cNvPr>
              <p:cNvSpPr>
                <a:spLocks/>
              </p:cNvSpPr>
              <p:nvPr/>
            </p:nvSpPr>
            <p:spPr bwMode="auto">
              <a:xfrm>
                <a:off x="6846500" y="5597060"/>
                <a:ext cx="47049" cy="55350"/>
              </a:xfrm>
              <a:custGeom>
                <a:avLst/>
                <a:gdLst>
                  <a:gd name="T0" fmla="*/ 0 w 169"/>
                  <a:gd name="T1" fmla="*/ 0 h 186"/>
                  <a:gd name="T2" fmla="*/ 18 w 169"/>
                  <a:gd name="T3" fmla="*/ 104 h 186"/>
                  <a:gd name="T4" fmla="*/ 40 w 169"/>
                  <a:gd name="T5" fmla="*/ 168 h 186"/>
                  <a:gd name="T6" fmla="*/ 99 w 169"/>
                  <a:gd name="T7" fmla="*/ 186 h 186"/>
                  <a:gd name="T8" fmla="*/ 169 w 169"/>
                  <a:gd name="T9" fmla="*/ 174 h 186"/>
                  <a:gd name="T10" fmla="*/ 134 w 169"/>
                  <a:gd name="T11" fmla="*/ 122 h 186"/>
                  <a:gd name="T12" fmla="*/ 110 w 169"/>
                  <a:gd name="T13" fmla="*/ 122 h 186"/>
                  <a:gd name="T14" fmla="*/ 70 w 169"/>
                  <a:gd name="T15" fmla="*/ 99 h 186"/>
                  <a:gd name="T16" fmla="*/ 30 w 169"/>
                  <a:gd name="T17" fmla="*/ 12 h 186"/>
                  <a:gd name="T18" fmla="*/ 0 w 169"/>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186"/>
                  <a:gd name="T32" fmla="*/ 169 w 169"/>
                  <a:gd name="T33" fmla="*/ 186 h 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186">
                    <a:moveTo>
                      <a:pt x="0" y="0"/>
                    </a:moveTo>
                    <a:lnTo>
                      <a:pt x="18" y="104"/>
                    </a:lnTo>
                    <a:lnTo>
                      <a:pt x="40" y="168"/>
                    </a:lnTo>
                    <a:lnTo>
                      <a:pt x="99" y="186"/>
                    </a:lnTo>
                    <a:lnTo>
                      <a:pt x="169" y="174"/>
                    </a:lnTo>
                    <a:lnTo>
                      <a:pt x="134" y="122"/>
                    </a:lnTo>
                    <a:lnTo>
                      <a:pt x="110" y="122"/>
                    </a:lnTo>
                    <a:lnTo>
                      <a:pt x="70" y="99"/>
                    </a:lnTo>
                    <a:lnTo>
                      <a:pt x="30" y="12"/>
                    </a:lnTo>
                    <a:lnTo>
                      <a:pt x="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5" name="Freeform 756">
                <a:extLst>
                  <a:ext uri="{FF2B5EF4-FFF2-40B4-BE49-F238E27FC236}">
                    <a16:creationId xmlns:a16="http://schemas.microsoft.com/office/drawing/2014/main" id="{D4BBD7FF-A519-66AA-49BB-55CFDA952251}"/>
                  </a:ext>
                </a:extLst>
              </p:cNvPr>
              <p:cNvSpPr>
                <a:spLocks/>
              </p:cNvSpPr>
              <p:nvPr/>
            </p:nvSpPr>
            <p:spPr bwMode="auto">
              <a:xfrm>
                <a:off x="6786382" y="5017344"/>
                <a:ext cx="342414" cy="568064"/>
              </a:xfrm>
              <a:custGeom>
                <a:avLst/>
                <a:gdLst>
                  <a:gd name="T0" fmla="*/ 384 w 1209"/>
                  <a:gd name="T1" fmla="*/ 134 h 2010"/>
                  <a:gd name="T2" fmla="*/ 325 w 1209"/>
                  <a:gd name="T3" fmla="*/ 146 h 2010"/>
                  <a:gd name="T4" fmla="*/ 290 w 1209"/>
                  <a:gd name="T5" fmla="*/ 285 h 2010"/>
                  <a:gd name="T6" fmla="*/ 203 w 1209"/>
                  <a:gd name="T7" fmla="*/ 767 h 2010"/>
                  <a:gd name="T8" fmla="*/ 221 w 1209"/>
                  <a:gd name="T9" fmla="*/ 918 h 2010"/>
                  <a:gd name="T10" fmla="*/ 128 w 1209"/>
                  <a:gd name="T11" fmla="*/ 981 h 2010"/>
                  <a:gd name="T12" fmla="*/ 111 w 1209"/>
                  <a:gd name="T13" fmla="*/ 1511 h 2010"/>
                  <a:gd name="T14" fmla="*/ 64 w 1209"/>
                  <a:gd name="T15" fmla="*/ 1598 h 2010"/>
                  <a:gd name="T16" fmla="*/ 29 w 1209"/>
                  <a:gd name="T17" fmla="*/ 1668 h 2010"/>
                  <a:gd name="T18" fmla="*/ 64 w 1209"/>
                  <a:gd name="T19" fmla="*/ 1720 h 2010"/>
                  <a:gd name="T20" fmla="*/ 0 w 1209"/>
                  <a:gd name="T21" fmla="*/ 1841 h 2010"/>
                  <a:gd name="T22" fmla="*/ 70 w 1209"/>
                  <a:gd name="T23" fmla="*/ 1957 h 2010"/>
                  <a:gd name="T24" fmla="*/ 128 w 1209"/>
                  <a:gd name="T25" fmla="*/ 2010 h 2010"/>
                  <a:gd name="T26" fmla="*/ 186 w 1209"/>
                  <a:gd name="T27" fmla="*/ 2004 h 2010"/>
                  <a:gd name="T28" fmla="*/ 186 w 1209"/>
                  <a:gd name="T29" fmla="*/ 1940 h 2010"/>
                  <a:gd name="T30" fmla="*/ 349 w 1209"/>
                  <a:gd name="T31" fmla="*/ 1778 h 2010"/>
                  <a:gd name="T32" fmla="*/ 285 w 1209"/>
                  <a:gd name="T33" fmla="*/ 1673 h 2010"/>
                  <a:gd name="T34" fmla="*/ 378 w 1209"/>
                  <a:gd name="T35" fmla="*/ 1569 h 2010"/>
                  <a:gd name="T36" fmla="*/ 500 w 1209"/>
                  <a:gd name="T37" fmla="*/ 1417 h 2010"/>
                  <a:gd name="T38" fmla="*/ 459 w 1209"/>
                  <a:gd name="T39" fmla="*/ 1377 h 2010"/>
                  <a:gd name="T40" fmla="*/ 587 w 1209"/>
                  <a:gd name="T41" fmla="*/ 1302 h 2010"/>
                  <a:gd name="T42" fmla="*/ 604 w 1209"/>
                  <a:gd name="T43" fmla="*/ 1208 h 2010"/>
                  <a:gd name="T44" fmla="*/ 883 w 1209"/>
                  <a:gd name="T45" fmla="*/ 1127 h 2010"/>
                  <a:gd name="T46" fmla="*/ 843 w 1209"/>
                  <a:gd name="T47" fmla="*/ 866 h 2010"/>
                  <a:gd name="T48" fmla="*/ 960 w 1209"/>
                  <a:gd name="T49" fmla="*/ 575 h 2010"/>
                  <a:gd name="T50" fmla="*/ 1209 w 1209"/>
                  <a:gd name="T51" fmla="*/ 348 h 2010"/>
                  <a:gd name="T52" fmla="*/ 1117 w 1209"/>
                  <a:gd name="T53" fmla="*/ 401 h 2010"/>
                  <a:gd name="T54" fmla="*/ 883 w 1209"/>
                  <a:gd name="T55" fmla="*/ 441 h 2010"/>
                  <a:gd name="T56" fmla="*/ 960 w 1209"/>
                  <a:gd name="T57" fmla="*/ 308 h 2010"/>
                  <a:gd name="T58" fmla="*/ 826 w 1209"/>
                  <a:gd name="T59" fmla="*/ 221 h 2010"/>
                  <a:gd name="T60" fmla="*/ 726 w 1209"/>
                  <a:gd name="T61" fmla="*/ 151 h 2010"/>
                  <a:gd name="T62" fmla="*/ 611 w 1209"/>
                  <a:gd name="T63" fmla="*/ 29 h 2010"/>
                  <a:gd name="T64" fmla="*/ 564 w 1209"/>
                  <a:gd name="T65" fmla="*/ 69 h 2010"/>
                  <a:gd name="T66" fmla="*/ 459 w 1209"/>
                  <a:gd name="T67" fmla="*/ 0 h 2010"/>
                  <a:gd name="T68" fmla="*/ 372 w 1209"/>
                  <a:gd name="T69" fmla="*/ 69 h 20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2010"/>
                  <a:gd name="T107" fmla="*/ 1209 w 1209"/>
                  <a:gd name="T108" fmla="*/ 2010 h 20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2010">
                    <a:moveTo>
                      <a:pt x="372" y="69"/>
                    </a:moveTo>
                    <a:lnTo>
                      <a:pt x="384" y="134"/>
                    </a:lnTo>
                    <a:lnTo>
                      <a:pt x="367" y="163"/>
                    </a:lnTo>
                    <a:lnTo>
                      <a:pt x="325" y="146"/>
                    </a:lnTo>
                    <a:lnTo>
                      <a:pt x="290" y="186"/>
                    </a:lnTo>
                    <a:lnTo>
                      <a:pt x="290" y="285"/>
                    </a:lnTo>
                    <a:lnTo>
                      <a:pt x="168" y="575"/>
                    </a:lnTo>
                    <a:lnTo>
                      <a:pt x="203" y="767"/>
                    </a:lnTo>
                    <a:lnTo>
                      <a:pt x="168" y="889"/>
                    </a:lnTo>
                    <a:lnTo>
                      <a:pt x="221" y="918"/>
                    </a:lnTo>
                    <a:lnTo>
                      <a:pt x="215" y="953"/>
                    </a:lnTo>
                    <a:lnTo>
                      <a:pt x="128" y="981"/>
                    </a:lnTo>
                    <a:lnTo>
                      <a:pt x="105" y="1476"/>
                    </a:lnTo>
                    <a:lnTo>
                      <a:pt x="111" y="1511"/>
                    </a:lnTo>
                    <a:lnTo>
                      <a:pt x="93" y="1563"/>
                    </a:lnTo>
                    <a:lnTo>
                      <a:pt x="64" y="1598"/>
                    </a:lnTo>
                    <a:lnTo>
                      <a:pt x="64" y="1644"/>
                    </a:lnTo>
                    <a:lnTo>
                      <a:pt x="29" y="1668"/>
                    </a:lnTo>
                    <a:lnTo>
                      <a:pt x="29" y="1685"/>
                    </a:lnTo>
                    <a:lnTo>
                      <a:pt x="64" y="1720"/>
                    </a:lnTo>
                    <a:lnTo>
                      <a:pt x="58" y="1783"/>
                    </a:lnTo>
                    <a:lnTo>
                      <a:pt x="0" y="1841"/>
                    </a:lnTo>
                    <a:lnTo>
                      <a:pt x="6" y="1923"/>
                    </a:lnTo>
                    <a:lnTo>
                      <a:pt x="70" y="1957"/>
                    </a:lnTo>
                    <a:lnTo>
                      <a:pt x="76" y="1987"/>
                    </a:lnTo>
                    <a:lnTo>
                      <a:pt x="128" y="2010"/>
                    </a:lnTo>
                    <a:lnTo>
                      <a:pt x="140" y="1998"/>
                    </a:lnTo>
                    <a:lnTo>
                      <a:pt x="186" y="2004"/>
                    </a:lnTo>
                    <a:lnTo>
                      <a:pt x="198" y="1980"/>
                    </a:lnTo>
                    <a:lnTo>
                      <a:pt x="186" y="1940"/>
                    </a:lnTo>
                    <a:lnTo>
                      <a:pt x="198" y="1905"/>
                    </a:lnTo>
                    <a:lnTo>
                      <a:pt x="349" y="1778"/>
                    </a:lnTo>
                    <a:lnTo>
                      <a:pt x="337" y="1691"/>
                    </a:lnTo>
                    <a:lnTo>
                      <a:pt x="285" y="1673"/>
                    </a:lnTo>
                    <a:lnTo>
                      <a:pt x="302" y="1598"/>
                    </a:lnTo>
                    <a:lnTo>
                      <a:pt x="378" y="1569"/>
                    </a:lnTo>
                    <a:lnTo>
                      <a:pt x="419" y="1435"/>
                    </a:lnTo>
                    <a:lnTo>
                      <a:pt x="500" y="1417"/>
                    </a:lnTo>
                    <a:lnTo>
                      <a:pt x="494" y="1389"/>
                    </a:lnTo>
                    <a:lnTo>
                      <a:pt x="459" y="1377"/>
                    </a:lnTo>
                    <a:lnTo>
                      <a:pt x="482" y="1342"/>
                    </a:lnTo>
                    <a:lnTo>
                      <a:pt x="587" y="1302"/>
                    </a:lnTo>
                    <a:lnTo>
                      <a:pt x="611" y="1232"/>
                    </a:lnTo>
                    <a:lnTo>
                      <a:pt x="604" y="1208"/>
                    </a:lnTo>
                    <a:lnTo>
                      <a:pt x="791" y="1185"/>
                    </a:lnTo>
                    <a:lnTo>
                      <a:pt x="883" y="1127"/>
                    </a:lnTo>
                    <a:lnTo>
                      <a:pt x="907" y="999"/>
                    </a:lnTo>
                    <a:lnTo>
                      <a:pt x="843" y="866"/>
                    </a:lnTo>
                    <a:lnTo>
                      <a:pt x="860" y="709"/>
                    </a:lnTo>
                    <a:lnTo>
                      <a:pt x="960" y="575"/>
                    </a:lnTo>
                    <a:lnTo>
                      <a:pt x="1204" y="453"/>
                    </a:lnTo>
                    <a:lnTo>
                      <a:pt x="1209" y="348"/>
                    </a:lnTo>
                    <a:lnTo>
                      <a:pt x="1169" y="343"/>
                    </a:lnTo>
                    <a:lnTo>
                      <a:pt x="1117" y="401"/>
                    </a:lnTo>
                    <a:lnTo>
                      <a:pt x="1005" y="465"/>
                    </a:lnTo>
                    <a:lnTo>
                      <a:pt x="883" y="441"/>
                    </a:lnTo>
                    <a:lnTo>
                      <a:pt x="872" y="401"/>
                    </a:lnTo>
                    <a:lnTo>
                      <a:pt x="960" y="308"/>
                    </a:lnTo>
                    <a:lnTo>
                      <a:pt x="878" y="226"/>
                    </a:lnTo>
                    <a:lnTo>
                      <a:pt x="826" y="221"/>
                    </a:lnTo>
                    <a:lnTo>
                      <a:pt x="808" y="163"/>
                    </a:lnTo>
                    <a:lnTo>
                      <a:pt x="726" y="151"/>
                    </a:lnTo>
                    <a:lnTo>
                      <a:pt x="674" y="41"/>
                    </a:lnTo>
                    <a:lnTo>
                      <a:pt x="611" y="29"/>
                    </a:lnTo>
                    <a:lnTo>
                      <a:pt x="581" y="76"/>
                    </a:lnTo>
                    <a:lnTo>
                      <a:pt x="564" y="69"/>
                    </a:lnTo>
                    <a:lnTo>
                      <a:pt x="512" y="6"/>
                    </a:lnTo>
                    <a:lnTo>
                      <a:pt x="459" y="0"/>
                    </a:lnTo>
                    <a:lnTo>
                      <a:pt x="407" y="58"/>
                    </a:lnTo>
                    <a:lnTo>
                      <a:pt x="372" y="6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6" name="Freeform 757">
                <a:extLst>
                  <a:ext uri="{FF2B5EF4-FFF2-40B4-BE49-F238E27FC236}">
                    <a16:creationId xmlns:a16="http://schemas.microsoft.com/office/drawing/2014/main" id="{B7CB622A-CCE9-56B1-B9DF-8E430FF9AEAF}"/>
                  </a:ext>
                </a:extLst>
              </p:cNvPr>
              <p:cNvSpPr>
                <a:spLocks/>
              </p:cNvSpPr>
              <p:nvPr/>
            </p:nvSpPr>
            <p:spPr bwMode="auto">
              <a:xfrm>
                <a:off x="7024242" y="5180480"/>
                <a:ext cx="99326" cy="104873"/>
              </a:xfrm>
              <a:custGeom>
                <a:avLst/>
                <a:gdLst>
                  <a:gd name="T0" fmla="*/ 117 w 343"/>
                  <a:gd name="T1" fmla="*/ 0 h 371"/>
                  <a:gd name="T2" fmla="*/ 162 w 343"/>
                  <a:gd name="T3" fmla="*/ 35 h 371"/>
                  <a:gd name="T4" fmla="*/ 169 w 343"/>
                  <a:gd name="T5" fmla="*/ 93 h 371"/>
                  <a:gd name="T6" fmla="*/ 221 w 343"/>
                  <a:gd name="T7" fmla="*/ 99 h 371"/>
                  <a:gd name="T8" fmla="*/ 291 w 343"/>
                  <a:gd name="T9" fmla="*/ 162 h 371"/>
                  <a:gd name="T10" fmla="*/ 284 w 343"/>
                  <a:gd name="T11" fmla="*/ 204 h 371"/>
                  <a:gd name="T12" fmla="*/ 343 w 343"/>
                  <a:gd name="T13" fmla="*/ 279 h 371"/>
                  <a:gd name="T14" fmla="*/ 244 w 343"/>
                  <a:gd name="T15" fmla="*/ 371 h 371"/>
                  <a:gd name="T16" fmla="*/ 87 w 343"/>
                  <a:gd name="T17" fmla="*/ 343 h 371"/>
                  <a:gd name="T18" fmla="*/ 0 w 343"/>
                  <a:gd name="T19" fmla="*/ 291 h 371"/>
                  <a:gd name="T20" fmla="*/ 17 w 343"/>
                  <a:gd name="T21" fmla="*/ 134 h 371"/>
                  <a:gd name="T22" fmla="*/ 117 w 343"/>
                  <a:gd name="T23" fmla="*/ 0 h 3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371"/>
                  <a:gd name="T38" fmla="*/ 343 w 343"/>
                  <a:gd name="T39" fmla="*/ 371 h 3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371">
                    <a:moveTo>
                      <a:pt x="117" y="0"/>
                    </a:moveTo>
                    <a:lnTo>
                      <a:pt x="162" y="35"/>
                    </a:lnTo>
                    <a:lnTo>
                      <a:pt x="169" y="93"/>
                    </a:lnTo>
                    <a:lnTo>
                      <a:pt x="221" y="99"/>
                    </a:lnTo>
                    <a:lnTo>
                      <a:pt x="291" y="162"/>
                    </a:lnTo>
                    <a:lnTo>
                      <a:pt x="284" y="204"/>
                    </a:lnTo>
                    <a:lnTo>
                      <a:pt x="343" y="279"/>
                    </a:lnTo>
                    <a:lnTo>
                      <a:pt x="244" y="371"/>
                    </a:lnTo>
                    <a:lnTo>
                      <a:pt x="87" y="343"/>
                    </a:lnTo>
                    <a:lnTo>
                      <a:pt x="0" y="291"/>
                    </a:lnTo>
                    <a:lnTo>
                      <a:pt x="17" y="134"/>
                    </a:lnTo>
                    <a:lnTo>
                      <a:pt x="11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7" name="Freeform 758">
                <a:extLst>
                  <a:ext uri="{FF2B5EF4-FFF2-40B4-BE49-F238E27FC236}">
                    <a16:creationId xmlns:a16="http://schemas.microsoft.com/office/drawing/2014/main" id="{DA68D913-A7AA-1104-3D9E-668C2D149787}"/>
                  </a:ext>
                </a:extLst>
              </p:cNvPr>
              <p:cNvSpPr>
                <a:spLocks/>
              </p:cNvSpPr>
              <p:nvPr/>
            </p:nvSpPr>
            <p:spPr bwMode="auto">
              <a:xfrm>
                <a:off x="6846500" y="4798858"/>
                <a:ext cx="232632" cy="238878"/>
              </a:xfrm>
              <a:custGeom>
                <a:avLst/>
                <a:gdLst>
                  <a:gd name="T0" fmla="*/ 0 w 820"/>
                  <a:gd name="T1" fmla="*/ 460 h 854"/>
                  <a:gd name="T2" fmla="*/ 58 w 820"/>
                  <a:gd name="T3" fmla="*/ 471 h 854"/>
                  <a:gd name="T4" fmla="*/ 117 w 820"/>
                  <a:gd name="T5" fmla="*/ 809 h 854"/>
                  <a:gd name="T6" fmla="*/ 157 w 820"/>
                  <a:gd name="T7" fmla="*/ 854 h 854"/>
                  <a:gd name="T8" fmla="*/ 197 w 820"/>
                  <a:gd name="T9" fmla="*/ 843 h 854"/>
                  <a:gd name="T10" fmla="*/ 244 w 820"/>
                  <a:gd name="T11" fmla="*/ 779 h 854"/>
                  <a:gd name="T12" fmla="*/ 297 w 820"/>
                  <a:gd name="T13" fmla="*/ 785 h 854"/>
                  <a:gd name="T14" fmla="*/ 349 w 820"/>
                  <a:gd name="T15" fmla="*/ 854 h 854"/>
                  <a:gd name="T16" fmla="*/ 366 w 820"/>
                  <a:gd name="T17" fmla="*/ 854 h 854"/>
                  <a:gd name="T18" fmla="*/ 396 w 820"/>
                  <a:gd name="T19" fmla="*/ 814 h 854"/>
                  <a:gd name="T20" fmla="*/ 466 w 820"/>
                  <a:gd name="T21" fmla="*/ 826 h 854"/>
                  <a:gd name="T22" fmla="*/ 506 w 820"/>
                  <a:gd name="T23" fmla="*/ 727 h 854"/>
                  <a:gd name="T24" fmla="*/ 611 w 820"/>
                  <a:gd name="T25" fmla="*/ 687 h 854"/>
                  <a:gd name="T26" fmla="*/ 750 w 820"/>
                  <a:gd name="T27" fmla="*/ 687 h 854"/>
                  <a:gd name="T28" fmla="*/ 750 w 820"/>
                  <a:gd name="T29" fmla="*/ 727 h 854"/>
                  <a:gd name="T30" fmla="*/ 785 w 820"/>
                  <a:gd name="T31" fmla="*/ 744 h 854"/>
                  <a:gd name="T32" fmla="*/ 790 w 820"/>
                  <a:gd name="T33" fmla="*/ 704 h 854"/>
                  <a:gd name="T34" fmla="*/ 820 w 820"/>
                  <a:gd name="T35" fmla="*/ 669 h 854"/>
                  <a:gd name="T36" fmla="*/ 779 w 820"/>
                  <a:gd name="T37" fmla="*/ 512 h 854"/>
                  <a:gd name="T38" fmla="*/ 686 w 820"/>
                  <a:gd name="T39" fmla="*/ 483 h 854"/>
                  <a:gd name="T40" fmla="*/ 668 w 820"/>
                  <a:gd name="T41" fmla="*/ 413 h 854"/>
                  <a:gd name="T42" fmla="*/ 640 w 820"/>
                  <a:gd name="T43" fmla="*/ 396 h 854"/>
                  <a:gd name="T44" fmla="*/ 645 w 820"/>
                  <a:gd name="T45" fmla="*/ 373 h 854"/>
                  <a:gd name="T46" fmla="*/ 675 w 820"/>
                  <a:gd name="T47" fmla="*/ 349 h 854"/>
                  <a:gd name="T48" fmla="*/ 500 w 820"/>
                  <a:gd name="T49" fmla="*/ 198 h 854"/>
                  <a:gd name="T50" fmla="*/ 407 w 820"/>
                  <a:gd name="T51" fmla="*/ 181 h 854"/>
                  <a:gd name="T52" fmla="*/ 349 w 820"/>
                  <a:gd name="T53" fmla="*/ 111 h 854"/>
                  <a:gd name="T54" fmla="*/ 396 w 820"/>
                  <a:gd name="T55" fmla="*/ 87 h 854"/>
                  <a:gd name="T56" fmla="*/ 407 w 820"/>
                  <a:gd name="T57" fmla="*/ 7 h 854"/>
                  <a:gd name="T58" fmla="*/ 366 w 820"/>
                  <a:gd name="T59" fmla="*/ 0 h 854"/>
                  <a:gd name="T60" fmla="*/ 197 w 820"/>
                  <a:gd name="T61" fmla="*/ 30 h 854"/>
                  <a:gd name="T62" fmla="*/ 192 w 820"/>
                  <a:gd name="T63" fmla="*/ 18 h 854"/>
                  <a:gd name="T64" fmla="*/ 134 w 820"/>
                  <a:gd name="T65" fmla="*/ 18 h 854"/>
                  <a:gd name="T66" fmla="*/ 110 w 820"/>
                  <a:gd name="T67" fmla="*/ 70 h 854"/>
                  <a:gd name="T68" fmla="*/ 47 w 820"/>
                  <a:gd name="T69" fmla="*/ 59 h 854"/>
                  <a:gd name="T70" fmla="*/ 117 w 820"/>
                  <a:gd name="T71" fmla="*/ 221 h 854"/>
                  <a:gd name="T72" fmla="*/ 58 w 820"/>
                  <a:gd name="T73" fmla="*/ 331 h 854"/>
                  <a:gd name="T74" fmla="*/ 58 w 820"/>
                  <a:gd name="T75" fmla="*/ 408 h 854"/>
                  <a:gd name="T76" fmla="*/ 0 w 820"/>
                  <a:gd name="T77" fmla="*/ 460 h 8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20"/>
                  <a:gd name="T118" fmla="*/ 0 h 854"/>
                  <a:gd name="T119" fmla="*/ 820 w 820"/>
                  <a:gd name="T120" fmla="*/ 854 h 85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20" h="854">
                    <a:moveTo>
                      <a:pt x="0" y="460"/>
                    </a:moveTo>
                    <a:lnTo>
                      <a:pt x="58" y="471"/>
                    </a:lnTo>
                    <a:lnTo>
                      <a:pt x="117" y="809"/>
                    </a:lnTo>
                    <a:lnTo>
                      <a:pt x="157" y="854"/>
                    </a:lnTo>
                    <a:lnTo>
                      <a:pt x="197" y="843"/>
                    </a:lnTo>
                    <a:lnTo>
                      <a:pt x="244" y="779"/>
                    </a:lnTo>
                    <a:lnTo>
                      <a:pt x="297" y="785"/>
                    </a:lnTo>
                    <a:lnTo>
                      <a:pt x="349" y="854"/>
                    </a:lnTo>
                    <a:lnTo>
                      <a:pt x="366" y="854"/>
                    </a:lnTo>
                    <a:lnTo>
                      <a:pt x="396" y="814"/>
                    </a:lnTo>
                    <a:lnTo>
                      <a:pt x="466" y="826"/>
                    </a:lnTo>
                    <a:lnTo>
                      <a:pt x="506" y="727"/>
                    </a:lnTo>
                    <a:lnTo>
                      <a:pt x="611" y="687"/>
                    </a:lnTo>
                    <a:lnTo>
                      <a:pt x="750" y="687"/>
                    </a:lnTo>
                    <a:lnTo>
                      <a:pt x="750" y="727"/>
                    </a:lnTo>
                    <a:lnTo>
                      <a:pt x="785" y="744"/>
                    </a:lnTo>
                    <a:lnTo>
                      <a:pt x="790" y="704"/>
                    </a:lnTo>
                    <a:lnTo>
                      <a:pt x="820" y="669"/>
                    </a:lnTo>
                    <a:lnTo>
                      <a:pt x="779" y="512"/>
                    </a:lnTo>
                    <a:lnTo>
                      <a:pt x="686" y="483"/>
                    </a:lnTo>
                    <a:lnTo>
                      <a:pt x="668" y="413"/>
                    </a:lnTo>
                    <a:lnTo>
                      <a:pt x="640" y="396"/>
                    </a:lnTo>
                    <a:lnTo>
                      <a:pt x="645" y="373"/>
                    </a:lnTo>
                    <a:lnTo>
                      <a:pt x="675" y="349"/>
                    </a:lnTo>
                    <a:lnTo>
                      <a:pt x="500" y="198"/>
                    </a:lnTo>
                    <a:lnTo>
                      <a:pt x="407" y="181"/>
                    </a:lnTo>
                    <a:lnTo>
                      <a:pt x="349" y="111"/>
                    </a:lnTo>
                    <a:lnTo>
                      <a:pt x="396" y="87"/>
                    </a:lnTo>
                    <a:lnTo>
                      <a:pt x="407" y="7"/>
                    </a:lnTo>
                    <a:lnTo>
                      <a:pt x="366" y="0"/>
                    </a:lnTo>
                    <a:lnTo>
                      <a:pt x="197" y="30"/>
                    </a:lnTo>
                    <a:lnTo>
                      <a:pt x="192" y="18"/>
                    </a:lnTo>
                    <a:lnTo>
                      <a:pt x="134" y="18"/>
                    </a:lnTo>
                    <a:lnTo>
                      <a:pt x="110" y="70"/>
                    </a:lnTo>
                    <a:lnTo>
                      <a:pt x="47" y="59"/>
                    </a:lnTo>
                    <a:lnTo>
                      <a:pt x="117" y="221"/>
                    </a:lnTo>
                    <a:lnTo>
                      <a:pt x="58" y="331"/>
                    </a:lnTo>
                    <a:lnTo>
                      <a:pt x="58" y="408"/>
                    </a:lnTo>
                    <a:lnTo>
                      <a:pt x="0" y="46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8" name="Freeform 759">
                <a:extLst>
                  <a:ext uri="{FF2B5EF4-FFF2-40B4-BE49-F238E27FC236}">
                    <a16:creationId xmlns:a16="http://schemas.microsoft.com/office/drawing/2014/main" id="{BCF8CE7F-2D61-17DF-11A4-56C948306BC1}"/>
                  </a:ext>
                </a:extLst>
              </p:cNvPr>
              <p:cNvSpPr>
                <a:spLocks/>
              </p:cNvSpPr>
              <p:nvPr/>
            </p:nvSpPr>
            <p:spPr bwMode="auto">
              <a:xfrm>
                <a:off x="6977192" y="4991125"/>
                <a:ext cx="151603" cy="160223"/>
              </a:xfrm>
              <a:custGeom>
                <a:avLst/>
                <a:gdLst>
                  <a:gd name="T0" fmla="*/ 326 w 535"/>
                  <a:gd name="T1" fmla="*/ 57 h 563"/>
                  <a:gd name="T2" fmla="*/ 309 w 535"/>
                  <a:gd name="T3" fmla="*/ 162 h 563"/>
                  <a:gd name="T4" fmla="*/ 343 w 535"/>
                  <a:gd name="T5" fmla="*/ 202 h 563"/>
                  <a:gd name="T6" fmla="*/ 384 w 535"/>
                  <a:gd name="T7" fmla="*/ 191 h 563"/>
                  <a:gd name="T8" fmla="*/ 495 w 535"/>
                  <a:gd name="T9" fmla="*/ 267 h 563"/>
                  <a:gd name="T10" fmla="*/ 483 w 535"/>
                  <a:gd name="T11" fmla="*/ 331 h 563"/>
                  <a:gd name="T12" fmla="*/ 535 w 535"/>
                  <a:gd name="T13" fmla="*/ 366 h 563"/>
                  <a:gd name="T14" fmla="*/ 523 w 535"/>
                  <a:gd name="T15" fmla="*/ 446 h 563"/>
                  <a:gd name="T16" fmla="*/ 495 w 535"/>
                  <a:gd name="T17" fmla="*/ 441 h 563"/>
                  <a:gd name="T18" fmla="*/ 443 w 535"/>
                  <a:gd name="T19" fmla="*/ 499 h 563"/>
                  <a:gd name="T20" fmla="*/ 331 w 535"/>
                  <a:gd name="T21" fmla="*/ 563 h 563"/>
                  <a:gd name="T22" fmla="*/ 209 w 535"/>
                  <a:gd name="T23" fmla="*/ 539 h 563"/>
                  <a:gd name="T24" fmla="*/ 198 w 535"/>
                  <a:gd name="T25" fmla="*/ 499 h 563"/>
                  <a:gd name="T26" fmla="*/ 286 w 535"/>
                  <a:gd name="T27" fmla="*/ 411 h 563"/>
                  <a:gd name="T28" fmla="*/ 209 w 535"/>
                  <a:gd name="T29" fmla="*/ 331 h 563"/>
                  <a:gd name="T30" fmla="*/ 152 w 535"/>
                  <a:gd name="T31" fmla="*/ 319 h 563"/>
                  <a:gd name="T32" fmla="*/ 134 w 535"/>
                  <a:gd name="T33" fmla="*/ 267 h 563"/>
                  <a:gd name="T34" fmla="*/ 52 w 535"/>
                  <a:gd name="T35" fmla="*/ 255 h 563"/>
                  <a:gd name="T36" fmla="*/ 0 w 535"/>
                  <a:gd name="T37" fmla="*/ 139 h 563"/>
                  <a:gd name="T38" fmla="*/ 47 w 535"/>
                  <a:gd name="T39" fmla="*/ 40 h 563"/>
                  <a:gd name="T40" fmla="*/ 152 w 535"/>
                  <a:gd name="T41" fmla="*/ 0 h 563"/>
                  <a:gd name="T42" fmla="*/ 291 w 535"/>
                  <a:gd name="T43" fmla="*/ 0 h 563"/>
                  <a:gd name="T44" fmla="*/ 291 w 535"/>
                  <a:gd name="T45" fmla="*/ 40 h 563"/>
                  <a:gd name="T46" fmla="*/ 326 w 535"/>
                  <a:gd name="T47" fmla="*/ 57 h 5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5"/>
                  <a:gd name="T73" fmla="*/ 0 h 563"/>
                  <a:gd name="T74" fmla="*/ 535 w 535"/>
                  <a:gd name="T75" fmla="*/ 563 h 5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5" h="563">
                    <a:moveTo>
                      <a:pt x="326" y="57"/>
                    </a:moveTo>
                    <a:lnTo>
                      <a:pt x="309" y="162"/>
                    </a:lnTo>
                    <a:lnTo>
                      <a:pt x="343" y="202"/>
                    </a:lnTo>
                    <a:lnTo>
                      <a:pt x="384" y="191"/>
                    </a:lnTo>
                    <a:lnTo>
                      <a:pt x="495" y="267"/>
                    </a:lnTo>
                    <a:lnTo>
                      <a:pt x="483" y="331"/>
                    </a:lnTo>
                    <a:lnTo>
                      <a:pt x="535" y="366"/>
                    </a:lnTo>
                    <a:lnTo>
                      <a:pt x="523" y="446"/>
                    </a:lnTo>
                    <a:lnTo>
                      <a:pt x="495" y="441"/>
                    </a:lnTo>
                    <a:lnTo>
                      <a:pt x="443" y="499"/>
                    </a:lnTo>
                    <a:lnTo>
                      <a:pt x="331" y="563"/>
                    </a:lnTo>
                    <a:lnTo>
                      <a:pt x="209" y="539"/>
                    </a:lnTo>
                    <a:lnTo>
                      <a:pt x="198" y="499"/>
                    </a:lnTo>
                    <a:lnTo>
                      <a:pt x="286" y="411"/>
                    </a:lnTo>
                    <a:lnTo>
                      <a:pt x="209" y="331"/>
                    </a:lnTo>
                    <a:lnTo>
                      <a:pt x="152" y="319"/>
                    </a:lnTo>
                    <a:lnTo>
                      <a:pt x="134" y="267"/>
                    </a:lnTo>
                    <a:lnTo>
                      <a:pt x="52" y="255"/>
                    </a:lnTo>
                    <a:lnTo>
                      <a:pt x="0" y="139"/>
                    </a:lnTo>
                    <a:lnTo>
                      <a:pt x="47" y="40"/>
                    </a:lnTo>
                    <a:lnTo>
                      <a:pt x="152" y="0"/>
                    </a:lnTo>
                    <a:lnTo>
                      <a:pt x="291" y="0"/>
                    </a:lnTo>
                    <a:lnTo>
                      <a:pt x="291" y="40"/>
                    </a:lnTo>
                    <a:lnTo>
                      <a:pt x="326" y="57"/>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59" name="Freeform 760">
                <a:extLst>
                  <a:ext uri="{FF2B5EF4-FFF2-40B4-BE49-F238E27FC236}">
                    <a16:creationId xmlns:a16="http://schemas.microsoft.com/office/drawing/2014/main" id="{C1A0AA3F-9027-9A11-E707-939B8F19B37D}"/>
                  </a:ext>
                </a:extLst>
              </p:cNvPr>
              <p:cNvSpPr>
                <a:spLocks/>
              </p:cNvSpPr>
              <p:nvPr/>
            </p:nvSpPr>
            <p:spPr bwMode="auto">
              <a:xfrm>
                <a:off x="7060836" y="4484238"/>
                <a:ext cx="101940" cy="131092"/>
              </a:xfrm>
              <a:custGeom>
                <a:avLst/>
                <a:gdLst>
                  <a:gd name="T0" fmla="*/ 134 w 354"/>
                  <a:gd name="T1" fmla="*/ 0 h 471"/>
                  <a:gd name="T2" fmla="*/ 69 w 354"/>
                  <a:gd name="T3" fmla="*/ 6 h 471"/>
                  <a:gd name="T4" fmla="*/ 34 w 354"/>
                  <a:gd name="T5" fmla="*/ 23 h 471"/>
                  <a:gd name="T6" fmla="*/ 58 w 354"/>
                  <a:gd name="T7" fmla="*/ 70 h 471"/>
                  <a:gd name="T8" fmla="*/ 29 w 354"/>
                  <a:gd name="T9" fmla="*/ 98 h 471"/>
                  <a:gd name="T10" fmla="*/ 0 w 354"/>
                  <a:gd name="T11" fmla="*/ 98 h 471"/>
                  <a:gd name="T12" fmla="*/ 12 w 354"/>
                  <a:gd name="T13" fmla="*/ 168 h 471"/>
                  <a:gd name="T14" fmla="*/ 69 w 354"/>
                  <a:gd name="T15" fmla="*/ 192 h 471"/>
                  <a:gd name="T16" fmla="*/ 64 w 354"/>
                  <a:gd name="T17" fmla="*/ 232 h 471"/>
                  <a:gd name="T18" fmla="*/ 87 w 354"/>
                  <a:gd name="T19" fmla="*/ 250 h 471"/>
                  <a:gd name="T20" fmla="*/ 87 w 354"/>
                  <a:gd name="T21" fmla="*/ 424 h 471"/>
                  <a:gd name="T22" fmla="*/ 111 w 354"/>
                  <a:gd name="T23" fmla="*/ 471 h 471"/>
                  <a:gd name="T24" fmla="*/ 308 w 354"/>
                  <a:gd name="T25" fmla="*/ 436 h 471"/>
                  <a:gd name="T26" fmla="*/ 285 w 354"/>
                  <a:gd name="T27" fmla="*/ 360 h 471"/>
                  <a:gd name="T28" fmla="*/ 221 w 354"/>
                  <a:gd name="T29" fmla="*/ 325 h 471"/>
                  <a:gd name="T30" fmla="*/ 233 w 354"/>
                  <a:gd name="T31" fmla="*/ 244 h 471"/>
                  <a:gd name="T32" fmla="*/ 354 w 354"/>
                  <a:gd name="T33" fmla="*/ 151 h 471"/>
                  <a:gd name="T34" fmla="*/ 238 w 354"/>
                  <a:gd name="T35" fmla="*/ 145 h 471"/>
                  <a:gd name="T36" fmla="*/ 134 w 354"/>
                  <a:gd name="T37" fmla="*/ 0 h 4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4"/>
                  <a:gd name="T58" fmla="*/ 0 h 471"/>
                  <a:gd name="T59" fmla="*/ 354 w 354"/>
                  <a:gd name="T60" fmla="*/ 471 h 4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4" h="471">
                    <a:moveTo>
                      <a:pt x="134" y="0"/>
                    </a:moveTo>
                    <a:lnTo>
                      <a:pt x="69" y="6"/>
                    </a:lnTo>
                    <a:lnTo>
                      <a:pt x="34" y="23"/>
                    </a:lnTo>
                    <a:lnTo>
                      <a:pt x="58" y="70"/>
                    </a:lnTo>
                    <a:lnTo>
                      <a:pt x="29" y="98"/>
                    </a:lnTo>
                    <a:lnTo>
                      <a:pt x="0" y="98"/>
                    </a:lnTo>
                    <a:lnTo>
                      <a:pt x="12" y="168"/>
                    </a:lnTo>
                    <a:lnTo>
                      <a:pt x="69" y="192"/>
                    </a:lnTo>
                    <a:lnTo>
                      <a:pt x="64" y="232"/>
                    </a:lnTo>
                    <a:lnTo>
                      <a:pt x="87" y="250"/>
                    </a:lnTo>
                    <a:lnTo>
                      <a:pt x="87" y="424"/>
                    </a:lnTo>
                    <a:lnTo>
                      <a:pt x="111" y="471"/>
                    </a:lnTo>
                    <a:lnTo>
                      <a:pt x="308" y="436"/>
                    </a:lnTo>
                    <a:lnTo>
                      <a:pt x="285" y="360"/>
                    </a:lnTo>
                    <a:lnTo>
                      <a:pt x="221" y="325"/>
                    </a:lnTo>
                    <a:lnTo>
                      <a:pt x="233" y="244"/>
                    </a:lnTo>
                    <a:lnTo>
                      <a:pt x="354" y="151"/>
                    </a:lnTo>
                    <a:lnTo>
                      <a:pt x="238" y="145"/>
                    </a:lnTo>
                    <a:lnTo>
                      <a:pt x="13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0" name="Freeform 761">
                <a:extLst>
                  <a:ext uri="{FF2B5EF4-FFF2-40B4-BE49-F238E27FC236}">
                    <a16:creationId xmlns:a16="http://schemas.microsoft.com/office/drawing/2014/main" id="{F3967052-1C61-6851-C20B-F4031DC890C5}"/>
                  </a:ext>
                </a:extLst>
              </p:cNvPr>
              <p:cNvSpPr>
                <a:spLocks/>
              </p:cNvSpPr>
              <p:nvPr/>
            </p:nvSpPr>
            <p:spPr bwMode="auto">
              <a:xfrm>
                <a:off x="7123568" y="4525022"/>
                <a:ext cx="86257" cy="78655"/>
              </a:xfrm>
              <a:custGeom>
                <a:avLst/>
                <a:gdLst>
                  <a:gd name="T0" fmla="*/ 133 w 302"/>
                  <a:gd name="T1" fmla="*/ 0 h 285"/>
                  <a:gd name="T2" fmla="*/ 12 w 302"/>
                  <a:gd name="T3" fmla="*/ 93 h 285"/>
                  <a:gd name="T4" fmla="*/ 0 w 302"/>
                  <a:gd name="T5" fmla="*/ 174 h 285"/>
                  <a:gd name="T6" fmla="*/ 64 w 302"/>
                  <a:gd name="T7" fmla="*/ 209 h 285"/>
                  <a:gd name="T8" fmla="*/ 87 w 302"/>
                  <a:gd name="T9" fmla="*/ 285 h 285"/>
                  <a:gd name="T10" fmla="*/ 133 w 302"/>
                  <a:gd name="T11" fmla="*/ 250 h 285"/>
                  <a:gd name="T12" fmla="*/ 185 w 302"/>
                  <a:gd name="T13" fmla="*/ 285 h 285"/>
                  <a:gd name="T14" fmla="*/ 255 w 302"/>
                  <a:gd name="T15" fmla="*/ 285 h 285"/>
                  <a:gd name="T16" fmla="*/ 296 w 302"/>
                  <a:gd name="T17" fmla="*/ 180 h 285"/>
                  <a:gd name="T18" fmla="*/ 272 w 302"/>
                  <a:gd name="T19" fmla="*/ 134 h 285"/>
                  <a:gd name="T20" fmla="*/ 302 w 302"/>
                  <a:gd name="T21" fmla="*/ 87 h 285"/>
                  <a:gd name="T22" fmla="*/ 244 w 302"/>
                  <a:gd name="T23" fmla="*/ 76 h 285"/>
                  <a:gd name="T24" fmla="*/ 162 w 302"/>
                  <a:gd name="T25" fmla="*/ 6 h 285"/>
                  <a:gd name="T26" fmla="*/ 133 w 302"/>
                  <a:gd name="T27" fmla="*/ 0 h 2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2"/>
                  <a:gd name="T43" fmla="*/ 0 h 285"/>
                  <a:gd name="T44" fmla="*/ 302 w 302"/>
                  <a:gd name="T45" fmla="*/ 285 h 2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2" h="285">
                    <a:moveTo>
                      <a:pt x="133" y="0"/>
                    </a:moveTo>
                    <a:lnTo>
                      <a:pt x="12" y="93"/>
                    </a:lnTo>
                    <a:lnTo>
                      <a:pt x="0" y="174"/>
                    </a:lnTo>
                    <a:lnTo>
                      <a:pt x="64" y="209"/>
                    </a:lnTo>
                    <a:lnTo>
                      <a:pt x="87" y="285"/>
                    </a:lnTo>
                    <a:lnTo>
                      <a:pt x="133" y="250"/>
                    </a:lnTo>
                    <a:lnTo>
                      <a:pt x="185" y="285"/>
                    </a:lnTo>
                    <a:lnTo>
                      <a:pt x="255" y="285"/>
                    </a:lnTo>
                    <a:lnTo>
                      <a:pt x="296" y="180"/>
                    </a:lnTo>
                    <a:lnTo>
                      <a:pt x="272" y="134"/>
                    </a:lnTo>
                    <a:lnTo>
                      <a:pt x="302" y="87"/>
                    </a:lnTo>
                    <a:lnTo>
                      <a:pt x="244" y="76"/>
                    </a:lnTo>
                    <a:lnTo>
                      <a:pt x="162" y="6"/>
                    </a:lnTo>
                    <a:lnTo>
                      <a:pt x="13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1" name="Freeform 762">
                <a:extLst>
                  <a:ext uri="{FF2B5EF4-FFF2-40B4-BE49-F238E27FC236}">
                    <a16:creationId xmlns:a16="http://schemas.microsoft.com/office/drawing/2014/main" id="{D0ABDA91-BBA6-4C23-EB40-4474912602D1}"/>
                  </a:ext>
                </a:extLst>
              </p:cNvPr>
              <p:cNvSpPr>
                <a:spLocks/>
              </p:cNvSpPr>
              <p:nvPr/>
            </p:nvSpPr>
            <p:spPr bwMode="auto">
              <a:xfrm>
                <a:off x="7196756" y="4551240"/>
                <a:ext cx="44435" cy="61176"/>
              </a:xfrm>
              <a:custGeom>
                <a:avLst/>
                <a:gdLst>
                  <a:gd name="T0" fmla="*/ 47 w 163"/>
                  <a:gd name="T1" fmla="*/ 0 h 226"/>
                  <a:gd name="T2" fmla="*/ 17 w 163"/>
                  <a:gd name="T3" fmla="*/ 47 h 226"/>
                  <a:gd name="T4" fmla="*/ 41 w 163"/>
                  <a:gd name="T5" fmla="*/ 93 h 226"/>
                  <a:gd name="T6" fmla="*/ 0 w 163"/>
                  <a:gd name="T7" fmla="*/ 198 h 226"/>
                  <a:gd name="T8" fmla="*/ 35 w 163"/>
                  <a:gd name="T9" fmla="*/ 226 h 226"/>
                  <a:gd name="T10" fmla="*/ 76 w 163"/>
                  <a:gd name="T11" fmla="*/ 221 h 226"/>
                  <a:gd name="T12" fmla="*/ 163 w 163"/>
                  <a:gd name="T13" fmla="*/ 93 h 226"/>
                  <a:gd name="T14" fmla="*/ 82 w 163"/>
                  <a:gd name="T15" fmla="*/ 12 h 226"/>
                  <a:gd name="T16" fmla="*/ 47 w 163"/>
                  <a:gd name="T17" fmla="*/ 0 h 2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3"/>
                  <a:gd name="T28" fmla="*/ 0 h 226"/>
                  <a:gd name="T29" fmla="*/ 163 w 163"/>
                  <a:gd name="T30" fmla="*/ 226 h 2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3" h="226">
                    <a:moveTo>
                      <a:pt x="47" y="0"/>
                    </a:moveTo>
                    <a:lnTo>
                      <a:pt x="17" y="47"/>
                    </a:lnTo>
                    <a:lnTo>
                      <a:pt x="41" y="93"/>
                    </a:lnTo>
                    <a:lnTo>
                      <a:pt x="0" y="198"/>
                    </a:lnTo>
                    <a:lnTo>
                      <a:pt x="35" y="226"/>
                    </a:lnTo>
                    <a:lnTo>
                      <a:pt x="76" y="221"/>
                    </a:lnTo>
                    <a:lnTo>
                      <a:pt x="163" y="93"/>
                    </a:lnTo>
                    <a:lnTo>
                      <a:pt x="82" y="12"/>
                    </a:lnTo>
                    <a:lnTo>
                      <a:pt x="4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2" name="Freeform 763">
                <a:extLst>
                  <a:ext uri="{FF2B5EF4-FFF2-40B4-BE49-F238E27FC236}">
                    <a16:creationId xmlns:a16="http://schemas.microsoft.com/office/drawing/2014/main" id="{37F51917-E9F1-EA4F-B4FD-12D4A55FE6FD}"/>
                  </a:ext>
                </a:extLst>
              </p:cNvPr>
              <p:cNvSpPr>
                <a:spLocks/>
              </p:cNvSpPr>
              <p:nvPr/>
            </p:nvSpPr>
            <p:spPr bwMode="auto">
              <a:xfrm>
                <a:off x="6781154" y="4527935"/>
                <a:ext cx="763243" cy="731200"/>
              </a:xfrm>
              <a:custGeom>
                <a:avLst/>
                <a:gdLst>
                  <a:gd name="T0" fmla="*/ 1662 w 2685"/>
                  <a:gd name="T1" fmla="*/ 192 h 2603"/>
                  <a:gd name="T2" fmla="*/ 1760 w 2685"/>
                  <a:gd name="T3" fmla="*/ 343 h 2603"/>
                  <a:gd name="T4" fmla="*/ 1673 w 2685"/>
                  <a:gd name="T5" fmla="*/ 512 h 2603"/>
                  <a:gd name="T6" fmla="*/ 1790 w 2685"/>
                  <a:gd name="T7" fmla="*/ 488 h 2603"/>
                  <a:gd name="T8" fmla="*/ 1703 w 2685"/>
                  <a:gd name="T9" fmla="*/ 540 h 2603"/>
                  <a:gd name="T10" fmla="*/ 1854 w 2685"/>
                  <a:gd name="T11" fmla="*/ 523 h 2603"/>
                  <a:gd name="T12" fmla="*/ 2028 w 2685"/>
                  <a:gd name="T13" fmla="*/ 570 h 2603"/>
                  <a:gd name="T14" fmla="*/ 2046 w 2685"/>
                  <a:gd name="T15" fmla="*/ 622 h 2603"/>
                  <a:gd name="T16" fmla="*/ 2069 w 2685"/>
                  <a:gd name="T17" fmla="*/ 662 h 2603"/>
                  <a:gd name="T18" fmla="*/ 2284 w 2685"/>
                  <a:gd name="T19" fmla="*/ 721 h 2603"/>
                  <a:gd name="T20" fmla="*/ 2395 w 2685"/>
                  <a:gd name="T21" fmla="*/ 704 h 2603"/>
                  <a:gd name="T22" fmla="*/ 2587 w 2685"/>
                  <a:gd name="T23" fmla="*/ 884 h 2603"/>
                  <a:gd name="T24" fmla="*/ 2679 w 2685"/>
                  <a:gd name="T25" fmla="*/ 894 h 2603"/>
                  <a:gd name="T26" fmla="*/ 2644 w 2685"/>
                  <a:gd name="T27" fmla="*/ 1156 h 2603"/>
                  <a:gd name="T28" fmla="*/ 2400 w 2685"/>
                  <a:gd name="T29" fmla="*/ 1342 h 2603"/>
                  <a:gd name="T30" fmla="*/ 2336 w 2685"/>
                  <a:gd name="T31" fmla="*/ 1494 h 2603"/>
                  <a:gd name="T32" fmla="*/ 2266 w 2685"/>
                  <a:gd name="T33" fmla="*/ 1703 h 2603"/>
                  <a:gd name="T34" fmla="*/ 2004 w 2685"/>
                  <a:gd name="T35" fmla="*/ 1993 h 2603"/>
                  <a:gd name="T36" fmla="*/ 1795 w 2685"/>
                  <a:gd name="T37" fmla="*/ 2045 h 2603"/>
                  <a:gd name="T38" fmla="*/ 1558 w 2685"/>
                  <a:gd name="T39" fmla="*/ 2127 h 2603"/>
                  <a:gd name="T40" fmla="*/ 1319 w 2685"/>
                  <a:gd name="T41" fmla="*/ 2521 h 2603"/>
                  <a:gd name="T42" fmla="*/ 1342 w 2685"/>
                  <a:gd name="T43" fmla="*/ 2382 h 2603"/>
                  <a:gd name="T44" fmla="*/ 1203 w 2685"/>
                  <a:gd name="T45" fmla="*/ 2603 h 2603"/>
                  <a:gd name="T46" fmla="*/ 1151 w 2685"/>
                  <a:gd name="T47" fmla="*/ 2486 h 2603"/>
                  <a:gd name="T48" fmla="*/ 1034 w 2685"/>
                  <a:gd name="T49" fmla="*/ 2417 h 2603"/>
                  <a:gd name="T50" fmla="*/ 977 w 2685"/>
                  <a:gd name="T51" fmla="*/ 2324 h 2603"/>
                  <a:gd name="T52" fmla="*/ 1226 w 2685"/>
                  <a:gd name="T53" fmla="*/ 2104 h 2603"/>
                  <a:gd name="T54" fmla="*/ 1226 w 2685"/>
                  <a:gd name="T55" fmla="*/ 2017 h 2603"/>
                  <a:gd name="T56" fmla="*/ 1186 w 2685"/>
                  <a:gd name="T57" fmla="*/ 1918 h 2603"/>
                  <a:gd name="T58" fmla="*/ 1034 w 2685"/>
                  <a:gd name="T59" fmla="*/ 1853 h 2603"/>
                  <a:gd name="T60" fmla="*/ 1022 w 2685"/>
                  <a:gd name="T61" fmla="*/ 1668 h 2603"/>
                  <a:gd name="T62" fmla="*/ 1011 w 2685"/>
                  <a:gd name="T63" fmla="*/ 1476 h 2603"/>
                  <a:gd name="T64" fmla="*/ 900 w 2685"/>
                  <a:gd name="T65" fmla="*/ 1383 h 2603"/>
                  <a:gd name="T66" fmla="*/ 877 w 2685"/>
                  <a:gd name="T67" fmla="*/ 1342 h 2603"/>
                  <a:gd name="T68" fmla="*/ 726 w 2685"/>
                  <a:gd name="T69" fmla="*/ 1156 h 2603"/>
                  <a:gd name="T70" fmla="*/ 581 w 2685"/>
                  <a:gd name="T71" fmla="*/ 1069 h 2603"/>
                  <a:gd name="T72" fmla="*/ 639 w 2685"/>
                  <a:gd name="T73" fmla="*/ 971 h 2603"/>
                  <a:gd name="T74" fmla="*/ 429 w 2685"/>
                  <a:gd name="T75" fmla="*/ 994 h 2603"/>
                  <a:gd name="T76" fmla="*/ 366 w 2685"/>
                  <a:gd name="T77" fmla="*/ 982 h 2603"/>
                  <a:gd name="T78" fmla="*/ 284 w 2685"/>
                  <a:gd name="T79" fmla="*/ 1023 h 2603"/>
                  <a:gd name="T80" fmla="*/ 232 w 2685"/>
                  <a:gd name="T81" fmla="*/ 918 h 2603"/>
                  <a:gd name="T82" fmla="*/ 122 w 2685"/>
                  <a:gd name="T83" fmla="*/ 918 h 2603"/>
                  <a:gd name="T84" fmla="*/ 23 w 2685"/>
                  <a:gd name="T85" fmla="*/ 901 h 2603"/>
                  <a:gd name="T86" fmla="*/ 52 w 2685"/>
                  <a:gd name="T87" fmla="*/ 692 h 2603"/>
                  <a:gd name="T88" fmla="*/ 262 w 2685"/>
                  <a:gd name="T89" fmla="*/ 529 h 2603"/>
                  <a:gd name="T90" fmla="*/ 314 w 2685"/>
                  <a:gd name="T91" fmla="*/ 285 h 2603"/>
                  <a:gd name="T92" fmla="*/ 384 w 2685"/>
                  <a:gd name="T93" fmla="*/ 192 h 2603"/>
                  <a:gd name="T94" fmla="*/ 342 w 2685"/>
                  <a:gd name="T95" fmla="*/ 174 h 2603"/>
                  <a:gd name="T96" fmla="*/ 377 w 2685"/>
                  <a:gd name="T97" fmla="*/ 151 h 2603"/>
                  <a:gd name="T98" fmla="*/ 476 w 2685"/>
                  <a:gd name="T99" fmla="*/ 186 h 2603"/>
                  <a:gd name="T100" fmla="*/ 656 w 2685"/>
                  <a:gd name="T101" fmla="*/ 268 h 2603"/>
                  <a:gd name="T102" fmla="*/ 691 w 2685"/>
                  <a:gd name="T103" fmla="*/ 52 h 2603"/>
                  <a:gd name="T104" fmla="*/ 843 w 2685"/>
                  <a:gd name="T105" fmla="*/ 105 h 2603"/>
                  <a:gd name="T106" fmla="*/ 965 w 2685"/>
                  <a:gd name="T107" fmla="*/ 99 h 2603"/>
                  <a:gd name="T108" fmla="*/ 1000 w 2685"/>
                  <a:gd name="T109" fmla="*/ 0 h 2603"/>
                  <a:gd name="T110" fmla="*/ 1052 w 2685"/>
                  <a:gd name="T111" fmla="*/ 59 h 2603"/>
                  <a:gd name="T112" fmla="*/ 1075 w 2685"/>
                  <a:gd name="T113" fmla="*/ 256 h 2603"/>
                  <a:gd name="T114" fmla="*/ 1296 w 2685"/>
                  <a:gd name="T115" fmla="*/ 268 h 2603"/>
                  <a:gd name="T116" fmla="*/ 1401 w 2685"/>
                  <a:gd name="T117" fmla="*/ 268 h 2603"/>
                  <a:gd name="T118" fmla="*/ 1499 w 2685"/>
                  <a:gd name="T119" fmla="*/ 296 h 2603"/>
                  <a:gd name="T120" fmla="*/ 1633 w 2685"/>
                  <a:gd name="T121" fmla="*/ 163 h 26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85"/>
                  <a:gd name="T184" fmla="*/ 0 h 2603"/>
                  <a:gd name="T185" fmla="*/ 2685 w 2685"/>
                  <a:gd name="T186" fmla="*/ 2603 h 26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85" h="2603">
                    <a:moveTo>
                      <a:pt x="1633" y="163"/>
                    </a:moveTo>
                    <a:lnTo>
                      <a:pt x="1662" y="192"/>
                    </a:lnTo>
                    <a:lnTo>
                      <a:pt x="1715" y="308"/>
                    </a:lnTo>
                    <a:lnTo>
                      <a:pt x="1760" y="343"/>
                    </a:lnTo>
                    <a:lnTo>
                      <a:pt x="1580" y="523"/>
                    </a:lnTo>
                    <a:lnTo>
                      <a:pt x="1673" y="512"/>
                    </a:lnTo>
                    <a:lnTo>
                      <a:pt x="1737" y="477"/>
                    </a:lnTo>
                    <a:lnTo>
                      <a:pt x="1790" y="488"/>
                    </a:lnTo>
                    <a:lnTo>
                      <a:pt x="1772" y="535"/>
                    </a:lnTo>
                    <a:lnTo>
                      <a:pt x="1703" y="540"/>
                    </a:lnTo>
                    <a:lnTo>
                      <a:pt x="1778" y="582"/>
                    </a:lnTo>
                    <a:lnTo>
                      <a:pt x="1854" y="523"/>
                    </a:lnTo>
                    <a:lnTo>
                      <a:pt x="2022" y="535"/>
                    </a:lnTo>
                    <a:lnTo>
                      <a:pt x="2028" y="570"/>
                    </a:lnTo>
                    <a:lnTo>
                      <a:pt x="2057" y="570"/>
                    </a:lnTo>
                    <a:lnTo>
                      <a:pt x="2046" y="622"/>
                    </a:lnTo>
                    <a:lnTo>
                      <a:pt x="2086" y="640"/>
                    </a:lnTo>
                    <a:lnTo>
                      <a:pt x="2069" y="662"/>
                    </a:lnTo>
                    <a:lnTo>
                      <a:pt x="2191" y="669"/>
                    </a:lnTo>
                    <a:lnTo>
                      <a:pt x="2284" y="721"/>
                    </a:lnTo>
                    <a:lnTo>
                      <a:pt x="2348" y="680"/>
                    </a:lnTo>
                    <a:lnTo>
                      <a:pt x="2395" y="704"/>
                    </a:lnTo>
                    <a:lnTo>
                      <a:pt x="2545" y="872"/>
                    </a:lnTo>
                    <a:lnTo>
                      <a:pt x="2587" y="884"/>
                    </a:lnTo>
                    <a:lnTo>
                      <a:pt x="2644" y="860"/>
                    </a:lnTo>
                    <a:lnTo>
                      <a:pt x="2679" y="894"/>
                    </a:lnTo>
                    <a:lnTo>
                      <a:pt x="2685" y="1081"/>
                    </a:lnTo>
                    <a:lnTo>
                      <a:pt x="2644" y="1156"/>
                    </a:lnTo>
                    <a:lnTo>
                      <a:pt x="2580" y="1180"/>
                    </a:lnTo>
                    <a:lnTo>
                      <a:pt x="2400" y="1342"/>
                    </a:lnTo>
                    <a:lnTo>
                      <a:pt x="2348" y="1372"/>
                    </a:lnTo>
                    <a:lnTo>
                      <a:pt x="2336" y="1494"/>
                    </a:lnTo>
                    <a:lnTo>
                      <a:pt x="2290" y="1592"/>
                    </a:lnTo>
                    <a:lnTo>
                      <a:pt x="2266" y="1703"/>
                    </a:lnTo>
                    <a:lnTo>
                      <a:pt x="2051" y="1975"/>
                    </a:lnTo>
                    <a:lnTo>
                      <a:pt x="2004" y="1993"/>
                    </a:lnTo>
                    <a:lnTo>
                      <a:pt x="1917" y="1982"/>
                    </a:lnTo>
                    <a:lnTo>
                      <a:pt x="1795" y="2045"/>
                    </a:lnTo>
                    <a:lnTo>
                      <a:pt x="1743" y="2034"/>
                    </a:lnTo>
                    <a:lnTo>
                      <a:pt x="1558" y="2127"/>
                    </a:lnTo>
                    <a:lnTo>
                      <a:pt x="1516" y="2306"/>
                    </a:lnTo>
                    <a:lnTo>
                      <a:pt x="1319" y="2521"/>
                    </a:lnTo>
                    <a:lnTo>
                      <a:pt x="1279" y="2521"/>
                    </a:lnTo>
                    <a:lnTo>
                      <a:pt x="1342" y="2382"/>
                    </a:lnTo>
                    <a:lnTo>
                      <a:pt x="1313" y="2394"/>
                    </a:lnTo>
                    <a:lnTo>
                      <a:pt x="1203" y="2603"/>
                    </a:lnTo>
                    <a:lnTo>
                      <a:pt x="1144" y="2528"/>
                    </a:lnTo>
                    <a:lnTo>
                      <a:pt x="1151" y="2486"/>
                    </a:lnTo>
                    <a:lnTo>
                      <a:pt x="1081" y="2423"/>
                    </a:lnTo>
                    <a:lnTo>
                      <a:pt x="1034" y="2417"/>
                    </a:lnTo>
                    <a:lnTo>
                      <a:pt x="1029" y="2359"/>
                    </a:lnTo>
                    <a:lnTo>
                      <a:pt x="977" y="2324"/>
                    </a:lnTo>
                    <a:lnTo>
                      <a:pt x="1226" y="2196"/>
                    </a:lnTo>
                    <a:lnTo>
                      <a:pt x="1226" y="2104"/>
                    </a:lnTo>
                    <a:lnTo>
                      <a:pt x="1214" y="2097"/>
                    </a:lnTo>
                    <a:lnTo>
                      <a:pt x="1226" y="2017"/>
                    </a:lnTo>
                    <a:lnTo>
                      <a:pt x="1174" y="1982"/>
                    </a:lnTo>
                    <a:lnTo>
                      <a:pt x="1186" y="1918"/>
                    </a:lnTo>
                    <a:lnTo>
                      <a:pt x="1075" y="1842"/>
                    </a:lnTo>
                    <a:lnTo>
                      <a:pt x="1034" y="1853"/>
                    </a:lnTo>
                    <a:lnTo>
                      <a:pt x="1000" y="1825"/>
                    </a:lnTo>
                    <a:lnTo>
                      <a:pt x="1022" y="1668"/>
                    </a:lnTo>
                    <a:lnTo>
                      <a:pt x="1052" y="1633"/>
                    </a:lnTo>
                    <a:lnTo>
                      <a:pt x="1011" y="1476"/>
                    </a:lnTo>
                    <a:lnTo>
                      <a:pt x="918" y="1447"/>
                    </a:lnTo>
                    <a:lnTo>
                      <a:pt x="900" y="1383"/>
                    </a:lnTo>
                    <a:lnTo>
                      <a:pt x="877" y="1360"/>
                    </a:lnTo>
                    <a:lnTo>
                      <a:pt x="877" y="1342"/>
                    </a:lnTo>
                    <a:lnTo>
                      <a:pt x="918" y="1313"/>
                    </a:lnTo>
                    <a:lnTo>
                      <a:pt x="726" y="1156"/>
                    </a:lnTo>
                    <a:lnTo>
                      <a:pt x="639" y="1145"/>
                    </a:lnTo>
                    <a:lnTo>
                      <a:pt x="581" y="1069"/>
                    </a:lnTo>
                    <a:lnTo>
                      <a:pt x="628" y="1051"/>
                    </a:lnTo>
                    <a:lnTo>
                      <a:pt x="639" y="971"/>
                    </a:lnTo>
                    <a:lnTo>
                      <a:pt x="598" y="964"/>
                    </a:lnTo>
                    <a:lnTo>
                      <a:pt x="429" y="994"/>
                    </a:lnTo>
                    <a:lnTo>
                      <a:pt x="424" y="976"/>
                    </a:lnTo>
                    <a:lnTo>
                      <a:pt x="366" y="982"/>
                    </a:lnTo>
                    <a:lnTo>
                      <a:pt x="342" y="1034"/>
                    </a:lnTo>
                    <a:lnTo>
                      <a:pt x="284" y="1023"/>
                    </a:lnTo>
                    <a:lnTo>
                      <a:pt x="215" y="988"/>
                    </a:lnTo>
                    <a:lnTo>
                      <a:pt x="232" y="918"/>
                    </a:lnTo>
                    <a:lnTo>
                      <a:pt x="203" y="889"/>
                    </a:lnTo>
                    <a:lnTo>
                      <a:pt x="122" y="918"/>
                    </a:lnTo>
                    <a:lnTo>
                      <a:pt x="87" y="860"/>
                    </a:lnTo>
                    <a:lnTo>
                      <a:pt x="23" y="901"/>
                    </a:lnTo>
                    <a:lnTo>
                      <a:pt x="0" y="784"/>
                    </a:lnTo>
                    <a:lnTo>
                      <a:pt x="52" y="692"/>
                    </a:lnTo>
                    <a:lnTo>
                      <a:pt x="58" y="640"/>
                    </a:lnTo>
                    <a:lnTo>
                      <a:pt x="262" y="529"/>
                    </a:lnTo>
                    <a:lnTo>
                      <a:pt x="360" y="326"/>
                    </a:lnTo>
                    <a:lnTo>
                      <a:pt x="314" y="285"/>
                    </a:lnTo>
                    <a:lnTo>
                      <a:pt x="319" y="239"/>
                    </a:lnTo>
                    <a:lnTo>
                      <a:pt x="384" y="192"/>
                    </a:lnTo>
                    <a:lnTo>
                      <a:pt x="360" y="186"/>
                    </a:lnTo>
                    <a:lnTo>
                      <a:pt x="342" y="174"/>
                    </a:lnTo>
                    <a:lnTo>
                      <a:pt x="349" y="146"/>
                    </a:lnTo>
                    <a:lnTo>
                      <a:pt x="377" y="151"/>
                    </a:lnTo>
                    <a:lnTo>
                      <a:pt x="429" y="186"/>
                    </a:lnTo>
                    <a:lnTo>
                      <a:pt x="476" y="186"/>
                    </a:lnTo>
                    <a:lnTo>
                      <a:pt x="511" y="239"/>
                    </a:lnTo>
                    <a:lnTo>
                      <a:pt x="656" y="268"/>
                    </a:lnTo>
                    <a:lnTo>
                      <a:pt x="778" y="174"/>
                    </a:lnTo>
                    <a:lnTo>
                      <a:pt x="691" y="52"/>
                    </a:lnTo>
                    <a:lnTo>
                      <a:pt x="720" y="29"/>
                    </a:lnTo>
                    <a:lnTo>
                      <a:pt x="843" y="105"/>
                    </a:lnTo>
                    <a:lnTo>
                      <a:pt x="872" y="87"/>
                    </a:lnTo>
                    <a:lnTo>
                      <a:pt x="965" y="99"/>
                    </a:lnTo>
                    <a:lnTo>
                      <a:pt x="1000" y="24"/>
                    </a:lnTo>
                    <a:lnTo>
                      <a:pt x="1000" y="0"/>
                    </a:lnTo>
                    <a:lnTo>
                      <a:pt x="1057" y="24"/>
                    </a:lnTo>
                    <a:lnTo>
                      <a:pt x="1052" y="59"/>
                    </a:lnTo>
                    <a:lnTo>
                      <a:pt x="1075" y="82"/>
                    </a:lnTo>
                    <a:lnTo>
                      <a:pt x="1075" y="256"/>
                    </a:lnTo>
                    <a:lnTo>
                      <a:pt x="1099" y="303"/>
                    </a:lnTo>
                    <a:lnTo>
                      <a:pt x="1296" y="268"/>
                    </a:lnTo>
                    <a:lnTo>
                      <a:pt x="1342" y="233"/>
                    </a:lnTo>
                    <a:lnTo>
                      <a:pt x="1401" y="268"/>
                    </a:lnTo>
                    <a:lnTo>
                      <a:pt x="1470" y="268"/>
                    </a:lnTo>
                    <a:lnTo>
                      <a:pt x="1499" y="296"/>
                    </a:lnTo>
                    <a:lnTo>
                      <a:pt x="1540" y="291"/>
                    </a:lnTo>
                    <a:lnTo>
                      <a:pt x="1633" y="16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3" name="Freeform 764">
                <a:extLst>
                  <a:ext uri="{FF2B5EF4-FFF2-40B4-BE49-F238E27FC236}">
                    <a16:creationId xmlns:a16="http://schemas.microsoft.com/office/drawing/2014/main" id="{DC217A5B-F84F-6C23-3682-9ED3B2D1C98A}"/>
                  </a:ext>
                </a:extLst>
              </p:cNvPr>
              <p:cNvSpPr>
                <a:spLocks/>
              </p:cNvSpPr>
              <p:nvPr/>
            </p:nvSpPr>
            <p:spPr bwMode="auto">
              <a:xfrm rot="20717457">
                <a:off x="5659814" y="2844135"/>
                <a:ext cx="28752" cy="11653"/>
              </a:xfrm>
              <a:custGeom>
                <a:avLst/>
                <a:gdLst>
                  <a:gd name="T0" fmla="*/ 64 w 99"/>
                  <a:gd name="T1" fmla="*/ 11 h 46"/>
                  <a:gd name="T2" fmla="*/ 12 w 99"/>
                  <a:gd name="T3" fmla="*/ 0 h 46"/>
                  <a:gd name="T4" fmla="*/ 0 w 99"/>
                  <a:gd name="T5" fmla="*/ 11 h 46"/>
                  <a:gd name="T6" fmla="*/ 12 w 99"/>
                  <a:gd name="T7" fmla="*/ 40 h 46"/>
                  <a:gd name="T8" fmla="*/ 64 w 99"/>
                  <a:gd name="T9" fmla="*/ 46 h 46"/>
                  <a:gd name="T10" fmla="*/ 99 w 99"/>
                  <a:gd name="T11" fmla="*/ 17 h 46"/>
                  <a:gd name="T12" fmla="*/ 64 w 99"/>
                  <a:gd name="T13" fmla="*/ 11 h 46"/>
                  <a:gd name="T14" fmla="*/ 0 60000 65536"/>
                  <a:gd name="T15" fmla="*/ 0 60000 65536"/>
                  <a:gd name="T16" fmla="*/ 0 60000 65536"/>
                  <a:gd name="T17" fmla="*/ 0 60000 65536"/>
                  <a:gd name="T18" fmla="*/ 0 60000 65536"/>
                  <a:gd name="T19" fmla="*/ 0 60000 65536"/>
                  <a:gd name="T20" fmla="*/ 0 60000 65536"/>
                  <a:gd name="T21" fmla="*/ 0 w 99"/>
                  <a:gd name="T22" fmla="*/ 0 h 46"/>
                  <a:gd name="T23" fmla="*/ 99 w 99"/>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46">
                    <a:moveTo>
                      <a:pt x="64" y="11"/>
                    </a:moveTo>
                    <a:lnTo>
                      <a:pt x="12" y="0"/>
                    </a:lnTo>
                    <a:lnTo>
                      <a:pt x="0" y="11"/>
                    </a:lnTo>
                    <a:lnTo>
                      <a:pt x="12" y="40"/>
                    </a:lnTo>
                    <a:lnTo>
                      <a:pt x="64" y="46"/>
                    </a:lnTo>
                    <a:lnTo>
                      <a:pt x="99" y="17"/>
                    </a:lnTo>
                    <a:lnTo>
                      <a:pt x="64" y="1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4" name="Freeform 765">
                <a:extLst>
                  <a:ext uri="{FF2B5EF4-FFF2-40B4-BE49-F238E27FC236}">
                    <a16:creationId xmlns:a16="http://schemas.microsoft.com/office/drawing/2014/main" id="{363A4540-DABA-F458-31FE-2C48B4FD38FA}"/>
                  </a:ext>
                </a:extLst>
              </p:cNvPr>
              <p:cNvSpPr>
                <a:spLocks/>
              </p:cNvSpPr>
              <p:nvPr/>
            </p:nvSpPr>
            <p:spPr bwMode="auto">
              <a:xfrm rot="20717457">
                <a:off x="5612765" y="2963575"/>
                <a:ext cx="31366" cy="14566"/>
              </a:xfrm>
              <a:custGeom>
                <a:avLst/>
                <a:gdLst>
                  <a:gd name="T0" fmla="*/ 58 w 110"/>
                  <a:gd name="T1" fmla="*/ 0 h 52"/>
                  <a:gd name="T2" fmla="*/ 0 w 110"/>
                  <a:gd name="T3" fmla="*/ 24 h 52"/>
                  <a:gd name="T4" fmla="*/ 23 w 110"/>
                  <a:gd name="T5" fmla="*/ 41 h 52"/>
                  <a:gd name="T6" fmla="*/ 105 w 110"/>
                  <a:gd name="T7" fmla="*/ 52 h 52"/>
                  <a:gd name="T8" fmla="*/ 110 w 110"/>
                  <a:gd name="T9" fmla="*/ 17 h 52"/>
                  <a:gd name="T10" fmla="*/ 81 w 110"/>
                  <a:gd name="T11" fmla="*/ 0 h 52"/>
                  <a:gd name="T12" fmla="*/ 58 w 110"/>
                  <a:gd name="T13" fmla="*/ 0 h 52"/>
                  <a:gd name="T14" fmla="*/ 0 60000 65536"/>
                  <a:gd name="T15" fmla="*/ 0 60000 65536"/>
                  <a:gd name="T16" fmla="*/ 0 60000 65536"/>
                  <a:gd name="T17" fmla="*/ 0 60000 65536"/>
                  <a:gd name="T18" fmla="*/ 0 60000 65536"/>
                  <a:gd name="T19" fmla="*/ 0 60000 65536"/>
                  <a:gd name="T20" fmla="*/ 0 60000 65536"/>
                  <a:gd name="T21" fmla="*/ 0 w 110"/>
                  <a:gd name="T22" fmla="*/ 0 h 52"/>
                  <a:gd name="T23" fmla="*/ 110 w 110"/>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52">
                    <a:moveTo>
                      <a:pt x="58" y="0"/>
                    </a:moveTo>
                    <a:lnTo>
                      <a:pt x="0" y="24"/>
                    </a:lnTo>
                    <a:lnTo>
                      <a:pt x="23" y="41"/>
                    </a:lnTo>
                    <a:lnTo>
                      <a:pt x="105" y="52"/>
                    </a:lnTo>
                    <a:lnTo>
                      <a:pt x="110" y="17"/>
                    </a:lnTo>
                    <a:lnTo>
                      <a:pt x="81" y="0"/>
                    </a:lnTo>
                    <a:lnTo>
                      <a:pt x="58"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5" name="Freeform 766">
                <a:extLst>
                  <a:ext uri="{FF2B5EF4-FFF2-40B4-BE49-F238E27FC236}">
                    <a16:creationId xmlns:a16="http://schemas.microsoft.com/office/drawing/2014/main" id="{756CF6BE-3853-A39E-1A3A-D877140FC8A6}"/>
                  </a:ext>
                </a:extLst>
              </p:cNvPr>
              <p:cNvSpPr>
                <a:spLocks/>
              </p:cNvSpPr>
              <p:nvPr/>
            </p:nvSpPr>
            <p:spPr bwMode="auto">
              <a:xfrm rot="20717457">
                <a:off x="6985034" y="3234497"/>
                <a:ext cx="122851" cy="113613"/>
              </a:xfrm>
              <a:custGeom>
                <a:avLst/>
                <a:gdLst>
                  <a:gd name="T0" fmla="*/ 180 w 436"/>
                  <a:gd name="T1" fmla="*/ 0 h 424"/>
                  <a:gd name="T2" fmla="*/ 105 w 436"/>
                  <a:gd name="T3" fmla="*/ 198 h 424"/>
                  <a:gd name="T4" fmla="*/ 0 w 436"/>
                  <a:gd name="T5" fmla="*/ 250 h 424"/>
                  <a:gd name="T6" fmla="*/ 81 w 436"/>
                  <a:gd name="T7" fmla="*/ 255 h 424"/>
                  <a:gd name="T8" fmla="*/ 81 w 436"/>
                  <a:gd name="T9" fmla="*/ 360 h 424"/>
                  <a:gd name="T10" fmla="*/ 162 w 436"/>
                  <a:gd name="T11" fmla="*/ 389 h 424"/>
                  <a:gd name="T12" fmla="*/ 255 w 436"/>
                  <a:gd name="T13" fmla="*/ 342 h 424"/>
                  <a:gd name="T14" fmla="*/ 279 w 436"/>
                  <a:gd name="T15" fmla="*/ 354 h 424"/>
                  <a:gd name="T16" fmla="*/ 337 w 436"/>
                  <a:gd name="T17" fmla="*/ 401 h 424"/>
                  <a:gd name="T18" fmla="*/ 394 w 436"/>
                  <a:gd name="T19" fmla="*/ 372 h 424"/>
                  <a:gd name="T20" fmla="*/ 412 w 436"/>
                  <a:gd name="T21" fmla="*/ 424 h 424"/>
                  <a:gd name="T22" fmla="*/ 436 w 436"/>
                  <a:gd name="T23" fmla="*/ 255 h 424"/>
                  <a:gd name="T24" fmla="*/ 384 w 436"/>
                  <a:gd name="T25" fmla="*/ 273 h 424"/>
                  <a:gd name="T26" fmla="*/ 412 w 436"/>
                  <a:gd name="T27" fmla="*/ 203 h 424"/>
                  <a:gd name="T28" fmla="*/ 360 w 436"/>
                  <a:gd name="T29" fmla="*/ 163 h 424"/>
                  <a:gd name="T30" fmla="*/ 366 w 436"/>
                  <a:gd name="T31" fmla="*/ 145 h 424"/>
                  <a:gd name="T32" fmla="*/ 255 w 436"/>
                  <a:gd name="T33" fmla="*/ 122 h 424"/>
                  <a:gd name="T34" fmla="*/ 197 w 436"/>
                  <a:gd name="T35" fmla="*/ 151 h 424"/>
                  <a:gd name="T36" fmla="*/ 227 w 436"/>
                  <a:gd name="T37" fmla="*/ 35 h 424"/>
                  <a:gd name="T38" fmla="*/ 180 w 436"/>
                  <a:gd name="T39" fmla="*/ 0 h 4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6"/>
                  <a:gd name="T61" fmla="*/ 0 h 424"/>
                  <a:gd name="T62" fmla="*/ 436 w 436"/>
                  <a:gd name="T63" fmla="*/ 424 h 4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6" h="424">
                    <a:moveTo>
                      <a:pt x="180" y="0"/>
                    </a:moveTo>
                    <a:lnTo>
                      <a:pt x="105" y="198"/>
                    </a:lnTo>
                    <a:lnTo>
                      <a:pt x="0" y="250"/>
                    </a:lnTo>
                    <a:lnTo>
                      <a:pt x="81" y="255"/>
                    </a:lnTo>
                    <a:lnTo>
                      <a:pt x="81" y="360"/>
                    </a:lnTo>
                    <a:lnTo>
                      <a:pt x="162" y="389"/>
                    </a:lnTo>
                    <a:lnTo>
                      <a:pt x="255" y="342"/>
                    </a:lnTo>
                    <a:lnTo>
                      <a:pt x="279" y="354"/>
                    </a:lnTo>
                    <a:lnTo>
                      <a:pt x="337" y="401"/>
                    </a:lnTo>
                    <a:lnTo>
                      <a:pt x="394" y="372"/>
                    </a:lnTo>
                    <a:lnTo>
                      <a:pt x="412" y="424"/>
                    </a:lnTo>
                    <a:lnTo>
                      <a:pt x="436" y="255"/>
                    </a:lnTo>
                    <a:lnTo>
                      <a:pt x="384" y="273"/>
                    </a:lnTo>
                    <a:lnTo>
                      <a:pt x="412" y="203"/>
                    </a:lnTo>
                    <a:lnTo>
                      <a:pt x="360" y="163"/>
                    </a:lnTo>
                    <a:lnTo>
                      <a:pt x="366" y="145"/>
                    </a:lnTo>
                    <a:lnTo>
                      <a:pt x="255" y="122"/>
                    </a:lnTo>
                    <a:lnTo>
                      <a:pt x="197" y="151"/>
                    </a:lnTo>
                    <a:lnTo>
                      <a:pt x="227" y="35"/>
                    </a:lnTo>
                    <a:lnTo>
                      <a:pt x="18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6" name="Freeform 767">
                <a:extLst>
                  <a:ext uri="{FF2B5EF4-FFF2-40B4-BE49-F238E27FC236}">
                    <a16:creationId xmlns:a16="http://schemas.microsoft.com/office/drawing/2014/main" id="{146ED938-72E8-412B-B896-1752BEC6C29F}"/>
                  </a:ext>
                </a:extLst>
              </p:cNvPr>
              <p:cNvSpPr>
                <a:spLocks/>
              </p:cNvSpPr>
              <p:nvPr/>
            </p:nvSpPr>
            <p:spPr bwMode="auto">
              <a:xfrm rot="20717457">
                <a:off x="6924916" y="3321892"/>
                <a:ext cx="33980" cy="14566"/>
              </a:xfrm>
              <a:custGeom>
                <a:avLst/>
                <a:gdLst>
                  <a:gd name="T0" fmla="*/ 93 w 122"/>
                  <a:gd name="T1" fmla="*/ 0 h 53"/>
                  <a:gd name="T2" fmla="*/ 30 w 122"/>
                  <a:gd name="T3" fmla="*/ 7 h 53"/>
                  <a:gd name="T4" fmla="*/ 0 w 122"/>
                  <a:gd name="T5" fmla="*/ 7 h 53"/>
                  <a:gd name="T6" fmla="*/ 0 w 122"/>
                  <a:gd name="T7" fmla="*/ 24 h 53"/>
                  <a:gd name="T8" fmla="*/ 82 w 122"/>
                  <a:gd name="T9" fmla="*/ 35 h 53"/>
                  <a:gd name="T10" fmla="*/ 99 w 122"/>
                  <a:gd name="T11" fmla="*/ 53 h 53"/>
                  <a:gd name="T12" fmla="*/ 122 w 122"/>
                  <a:gd name="T13" fmla="*/ 30 h 53"/>
                  <a:gd name="T14" fmla="*/ 93 w 122"/>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53"/>
                  <a:gd name="T26" fmla="*/ 122 w 12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53">
                    <a:moveTo>
                      <a:pt x="93" y="0"/>
                    </a:moveTo>
                    <a:lnTo>
                      <a:pt x="30" y="7"/>
                    </a:lnTo>
                    <a:lnTo>
                      <a:pt x="0" y="7"/>
                    </a:lnTo>
                    <a:lnTo>
                      <a:pt x="0" y="24"/>
                    </a:lnTo>
                    <a:lnTo>
                      <a:pt x="82" y="35"/>
                    </a:lnTo>
                    <a:lnTo>
                      <a:pt x="99" y="53"/>
                    </a:lnTo>
                    <a:lnTo>
                      <a:pt x="122" y="30"/>
                    </a:lnTo>
                    <a:lnTo>
                      <a:pt x="9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7" name="Freeform 768">
                <a:extLst>
                  <a:ext uri="{FF2B5EF4-FFF2-40B4-BE49-F238E27FC236}">
                    <a16:creationId xmlns:a16="http://schemas.microsoft.com/office/drawing/2014/main" id="{50BF958A-D5CE-C796-CE1E-E6F050FFE0DB}"/>
                  </a:ext>
                </a:extLst>
              </p:cNvPr>
              <p:cNvSpPr>
                <a:spLocks/>
              </p:cNvSpPr>
              <p:nvPr/>
            </p:nvSpPr>
            <p:spPr bwMode="auto">
              <a:xfrm rot="20717457">
                <a:off x="6951054" y="3385981"/>
                <a:ext cx="18297" cy="14566"/>
              </a:xfrm>
              <a:custGeom>
                <a:avLst/>
                <a:gdLst>
                  <a:gd name="T0" fmla="*/ 40 w 75"/>
                  <a:gd name="T1" fmla="*/ 0 h 47"/>
                  <a:gd name="T2" fmla="*/ 0 w 75"/>
                  <a:gd name="T3" fmla="*/ 24 h 47"/>
                  <a:gd name="T4" fmla="*/ 17 w 75"/>
                  <a:gd name="T5" fmla="*/ 42 h 47"/>
                  <a:gd name="T6" fmla="*/ 75 w 75"/>
                  <a:gd name="T7" fmla="*/ 47 h 47"/>
                  <a:gd name="T8" fmla="*/ 69 w 75"/>
                  <a:gd name="T9" fmla="*/ 12 h 47"/>
                  <a:gd name="T10" fmla="*/ 40 w 75"/>
                  <a:gd name="T11" fmla="*/ 0 h 47"/>
                  <a:gd name="T12" fmla="*/ 0 60000 65536"/>
                  <a:gd name="T13" fmla="*/ 0 60000 65536"/>
                  <a:gd name="T14" fmla="*/ 0 60000 65536"/>
                  <a:gd name="T15" fmla="*/ 0 60000 65536"/>
                  <a:gd name="T16" fmla="*/ 0 60000 65536"/>
                  <a:gd name="T17" fmla="*/ 0 60000 65536"/>
                  <a:gd name="T18" fmla="*/ 0 w 75"/>
                  <a:gd name="T19" fmla="*/ 0 h 47"/>
                  <a:gd name="T20" fmla="*/ 75 w 7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75" h="47">
                    <a:moveTo>
                      <a:pt x="40" y="0"/>
                    </a:moveTo>
                    <a:lnTo>
                      <a:pt x="0" y="24"/>
                    </a:lnTo>
                    <a:lnTo>
                      <a:pt x="17" y="42"/>
                    </a:lnTo>
                    <a:lnTo>
                      <a:pt x="75" y="47"/>
                    </a:lnTo>
                    <a:lnTo>
                      <a:pt x="69" y="12"/>
                    </a:lnTo>
                    <a:lnTo>
                      <a:pt x="4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8" name="Freeform 769">
                <a:extLst>
                  <a:ext uri="{FF2B5EF4-FFF2-40B4-BE49-F238E27FC236}">
                    <a16:creationId xmlns:a16="http://schemas.microsoft.com/office/drawing/2014/main" id="{682B0CF4-97DD-A1CA-DCE6-65B2841B80BB}"/>
                  </a:ext>
                </a:extLst>
              </p:cNvPr>
              <p:cNvSpPr>
                <a:spLocks/>
              </p:cNvSpPr>
              <p:nvPr/>
            </p:nvSpPr>
            <p:spPr bwMode="auto">
              <a:xfrm rot="20717457">
                <a:off x="6995489" y="3374328"/>
                <a:ext cx="26138" cy="29131"/>
              </a:xfrm>
              <a:custGeom>
                <a:avLst/>
                <a:gdLst>
                  <a:gd name="T0" fmla="*/ 17 w 87"/>
                  <a:gd name="T1" fmla="*/ 100 h 105"/>
                  <a:gd name="T2" fmla="*/ 0 w 87"/>
                  <a:gd name="T3" fmla="*/ 59 h 105"/>
                  <a:gd name="T4" fmla="*/ 28 w 87"/>
                  <a:gd name="T5" fmla="*/ 0 h 105"/>
                  <a:gd name="T6" fmla="*/ 52 w 87"/>
                  <a:gd name="T7" fmla="*/ 12 h 105"/>
                  <a:gd name="T8" fmla="*/ 40 w 87"/>
                  <a:gd name="T9" fmla="*/ 47 h 105"/>
                  <a:gd name="T10" fmla="*/ 87 w 87"/>
                  <a:gd name="T11" fmla="*/ 70 h 105"/>
                  <a:gd name="T12" fmla="*/ 75 w 87"/>
                  <a:gd name="T13" fmla="*/ 105 h 105"/>
                  <a:gd name="T14" fmla="*/ 28 w 87"/>
                  <a:gd name="T15" fmla="*/ 100 h 105"/>
                  <a:gd name="T16" fmla="*/ 17 w 87"/>
                  <a:gd name="T17" fmla="*/ 100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05"/>
                  <a:gd name="T29" fmla="*/ 87 w 87"/>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05">
                    <a:moveTo>
                      <a:pt x="17" y="100"/>
                    </a:moveTo>
                    <a:lnTo>
                      <a:pt x="0" y="59"/>
                    </a:lnTo>
                    <a:lnTo>
                      <a:pt x="28" y="0"/>
                    </a:lnTo>
                    <a:lnTo>
                      <a:pt x="52" y="12"/>
                    </a:lnTo>
                    <a:lnTo>
                      <a:pt x="40" y="47"/>
                    </a:lnTo>
                    <a:lnTo>
                      <a:pt x="87" y="70"/>
                    </a:lnTo>
                    <a:lnTo>
                      <a:pt x="75" y="105"/>
                    </a:lnTo>
                    <a:lnTo>
                      <a:pt x="28" y="100"/>
                    </a:lnTo>
                    <a:lnTo>
                      <a:pt x="17" y="10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69" name="Freeform 770">
                <a:extLst>
                  <a:ext uri="{FF2B5EF4-FFF2-40B4-BE49-F238E27FC236}">
                    <a16:creationId xmlns:a16="http://schemas.microsoft.com/office/drawing/2014/main" id="{FB761694-B939-7E49-A252-F76B6BAD2F96}"/>
                  </a:ext>
                </a:extLst>
              </p:cNvPr>
              <p:cNvSpPr>
                <a:spLocks/>
              </p:cNvSpPr>
              <p:nvPr/>
            </p:nvSpPr>
            <p:spPr bwMode="auto">
              <a:xfrm rot="20717457">
                <a:off x="5895060" y="3316065"/>
                <a:ext cx="23525" cy="61176"/>
              </a:xfrm>
              <a:custGeom>
                <a:avLst/>
                <a:gdLst>
                  <a:gd name="T0" fmla="*/ 70 w 76"/>
                  <a:gd name="T1" fmla="*/ 214 h 232"/>
                  <a:gd name="T2" fmla="*/ 59 w 76"/>
                  <a:gd name="T3" fmla="*/ 157 h 232"/>
                  <a:gd name="T4" fmla="*/ 76 w 76"/>
                  <a:gd name="T5" fmla="*/ 58 h 232"/>
                  <a:gd name="T6" fmla="*/ 59 w 76"/>
                  <a:gd name="T7" fmla="*/ 0 h 232"/>
                  <a:gd name="T8" fmla="*/ 0 w 76"/>
                  <a:gd name="T9" fmla="*/ 0 h 232"/>
                  <a:gd name="T10" fmla="*/ 47 w 76"/>
                  <a:gd name="T11" fmla="*/ 46 h 232"/>
                  <a:gd name="T12" fmla="*/ 0 w 76"/>
                  <a:gd name="T13" fmla="*/ 127 h 232"/>
                  <a:gd name="T14" fmla="*/ 29 w 76"/>
                  <a:gd name="T15" fmla="*/ 174 h 232"/>
                  <a:gd name="T16" fmla="*/ 41 w 76"/>
                  <a:gd name="T17" fmla="*/ 220 h 232"/>
                  <a:gd name="T18" fmla="*/ 64 w 76"/>
                  <a:gd name="T19" fmla="*/ 232 h 232"/>
                  <a:gd name="T20" fmla="*/ 70 w 76"/>
                  <a:gd name="T21" fmla="*/ 214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
                  <a:gd name="T34" fmla="*/ 0 h 232"/>
                  <a:gd name="T35" fmla="*/ 76 w 7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 h="232">
                    <a:moveTo>
                      <a:pt x="70" y="214"/>
                    </a:moveTo>
                    <a:lnTo>
                      <a:pt x="59" y="157"/>
                    </a:lnTo>
                    <a:lnTo>
                      <a:pt x="76" y="58"/>
                    </a:lnTo>
                    <a:lnTo>
                      <a:pt x="59" y="0"/>
                    </a:lnTo>
                    <a:lnTo>
                      <a:pt x="0" y="0"/>
                    </a:lnTo>
                    <a:lnTo>
                      <a:pt x="47" y="46"/>
                    </a:lnTo>
                    <a:lnTo>
                      <a:pt x="0" y="127"/>
                    </a:lnTo>
                    <a:lnTo>
                      <a:pt x="29" y="174"/>
                    </a:lnTo>
                    <a:lnTo>
                      <a:pt x="41" y="220"/>
                    </a:lnTo>
                    <a:lnTo>
                      <a:pt x="64" y="232"/>
                    </a:lnTo>
                    <a:lnTo>
                      <a:pt x="70" y="21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0" name="Freeform 771">
                <a:extLst>
                  <a:ext uri="{FF2B5EF4-FFF2-40B4-BE49-F238E27FC236}">
                    <a16:creationId xmlns:a16="http://schemas.microsoft.com/office/drawing/2014/main" id="{32BB38BB-507A-0C15-1E5F-74B42A589D49}"/>
                  </a:ext>
                </a:extLst>
              </p:cNvPr>
              <p:cNvSpPr>
                <a:spLocks/>
              </p:cNvSpPr>
              <p:nvPr/>
            </p:nvSpPr>
            <p:spPr bwMode="auto">
              <a:xfrm rot="20717457">
                <a:off x="6530225" y="3050969"/>
                <a:ext cx="73188" cy="49524"/>
              </a:xfrm>
              <a:custGeom>
                <a:avLst/>
                <a:gdLst>
                  <a:gd name="T0" fmla="*/ 29 w 256"/>
                  <a:gd name="T1" fmla="*/ 0 h 187"/>
                  <a:gd name="T2" fmla="*/ 41 w 256"/>
                  <a:gd name="T3" fmla="*/ 30 h 187"/>
                  <a:gd name="T4" fmla="*/ 0 w 256"/>
                  <a:gd name="T5" fmla="*/ 122 h 187"/>
                  <a:gd name="T6" fmla="*/ 69 w 256"/>
                  <a:gd name="T7" fmla="*/ 187 h 187"/>
                  <a:gd name="T8" fmla="*/ 111 w 256"/>
                  <a:gd name="T9" fmla="*/ 169 h 187"/>
                  <a:gd name="T10" fmla="*/ 104 w 256"/>
                  <a:gd name="T11" fmla="*/ 122 h 187"/>
                  <a:gd name="T12" fmla="*/ 157 w 256"/>
                  <a:gd name="T13" fmla="*/ 169 h 187"/>
                  <a:gd name="T14" fmla="*/ 215 w 256"/>
                  <a:gd name="T15" fmla="*/ 187 h 187"/>
                  <a:gd name="T16" fmla="*/ 256 w 256"/>
                  <a:gd name="T17" fmla="*/ 164 h 187"/>
                  <a:gd name="T18" fmla="*/ 238 w 256"/>
                  <a:gd name="T19" fmla="*/ 111 h 187"/>
                  <a:gd name="T20" fmla="*/ 191 w 256"/>
                  <a:gd name="T21" fmla="*/ 117 h 187"/>
                  <a:gd name="T22" fmla="*/ 157 w 256"/>
                  <a:gd name="T23" fmla="*/ 47 h 187"/>
                  <a:gd name="T24" fmla="*/ 87 w 256"/>
                  <a:gd name="T25" fmla="*/ 0 h 187"/>
                  <a:gd name="T26" fmla="*/ 29 w 256"/>
                  <a:gd name="T27" fmla="*/ 0 h 1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6"/>
                  <a:gd name="T43" fmla="*/ 0 h 187"/>
                  <a:gd name="T44" fmla="*/ 256 w 256"/>
                  <a:gd name="T45" fmla="*/ 187 h 1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6" h="187">
                    <a:moveTo>
                      <a:pt x="29" y="0"/>
                    </a:moveTo>
                    <a:lnTo>
                      <a:pt x="41" y="30"/>
                    </a:lnTo>
                    <a:lnTo>
                      <a:pt x="0" y="122"/>
                    </a:lnTo>
                    <a:lnTo>
                      <a:pt x="69" y="187"/>
                    </a:lnTo>
                    <a:lnTo>
                      <a:pt x="111" y="169"/>
                    </a:lnTo>
                    <a:lnTo>
                      <a:pt x="104" y="122"/>
                    </a:lnTo>
                    <a:lnTo>
                      <a:pt x="157" y="169"/>
                    </a:lnTo>
                    <a:lnTo>
                      <a:pt x="215" y="187"/>
                    </a:lnTo>
                    <a:lnTo>
                      <a:pt x="256" y="164"/>
                    </a:lnTo>
                    <a:lnTo>
                      <a:pt x="238" y="111"/>
                    </a:lnTo>
                    <a:lnTo>
                      <a:pt x="191" y="117"/>
                    </a:lnTo>
                    <a:lnTo>
                      <a:pt x="157" y="47"/>
                    </a:lnTo>
                    <a:lnTo>
                      <a:pt x="87" y="0"/>
                    </a:lnTo>
                    <a:lnTo>
                      <a:pt x="29"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1" name="Freeform 772">
                <a:extLst>
                  <a:ext uri="{FF2B5EF4-FFF2-40B4-BE49-F238E27FC236}">
                    <a16:creationId xmlns:a16="http://schemas.microsoft.com/office/drawing/2014/main" id="{0F1C55EC-14C9-6F1C-3A76-2AAE8CA9E4E0}"/>
                  </a:ext>
                </a:extLst>
              </p:cNvPr>
              <p:cNvSpPr>
                <a:spLocks/>
              </p:cNvSpPr>
              <p:nvPr/>
            </p:nvSpPr>
            <p:spPr bwMode="auto">
              <a:xfrm rot="20717457">
                <a:off x="6556363" y="3117971"/>
                <a:ext cx="15683" cy="20392"/>
              </a:xfrm>
              <a:custGeom>
                <a:avLst/>
                <a:gdLst>
                  <a:gd name="T0" fmla="*/ 41 w 52"/>
                  <a:gd name="T1" fmla="*/ 0 h 70"/>
                  <a:gd name="T2" fmla="*/ 0 w 52"/>
                  <a:gd name="T3" fmla="*/ 5 h 70"/>
                  <a:gd name="T4" fmla="*/ 0 w 52"/>
                  <a:gd name="T5" fmla="*/ 70 h 70"/>
                  <a:gd name="T6" fmla="*/ 24 w 52"/>
                  <a:gd name="T7" fmla="*/ 52 h 70"/>
                  <a:gd name="T8" fmla="*/ 47 w 52"/>
                  <a:gd name="T9" fmla="*/ 47 h 70"/>
                  <a:gd name="T10" fmla="*/ 52 w 52"/>
                  <a:gd name="T11" fmla="*/ 29 h 70"/>
                  <a:gd name="T12" fmla="*/ 41 w 52"/>
                  <a:gd name="T13" fmla="*/ 0 h 70"/>
                  <a:gd name="T14" fmla="*/ 0 60000 65536"/>
                  <a:gd name="T15" fmla="*/ 0 60000 65536"/>
                  <a:gd name="T16" fmla="*/ 0 60000 65536"/>
                  <a:gd name="T17" fmla="*/ 0 60000 65536"/>
                  <a:gd name="T18" fmla="*/ 0 60000 65536"/>
                  <a:gd name="T19" fmla="*/ 0 60000 65536"/>
                  <a:gd name="T20" fmla="*/ 0 60000 65536"/>
                  <a:gd name="T21" fmla="*/ 0 w 52"/>
                  <a:gd name="T22" fmla="*/ 0 h 70"/>
                  <a:gd name="T23" fmla="*/ 52 w 5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70">
                    <a:moveTo>
                      <a:pt x="41" y="0"/>
                    </a:moveTo>
                    <a:lnTo>
                      <a:pt x="0" y="5"/>
                    </a:lnTo>
                    <a:lnTo>
                      <a:pt x="0" y="70"/>
                    </a:lnTo>
                    <a:lnTo>
                      <a:pt x="24" y="52"/>
                    </a:lnTo>
                    <a:lnTo>
                      <a:pt x="47" y="47"/>
                    </a:lnTo>
                    <a:lnTo>
                      <a:pt x="52" y="29"/>
                    </a:lnTo>
                    <a:lnTo>
                      <a:pt x="41"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2" name="Freeform 773">
                <a:extLst>
                  <a:ext uri="{FF2B5EF4-FFF2-40B4-BE49-F238E27FC236}">
                    <a16:creationId xmlns:a16="http://schemas.microsoft.com/office/drawing/2014/main" id="{AB24070C-74A0-5CC6-2897-DB528C851929}"/>
                  </a:ext>
                </a:extLst>
              </p:cNvPr>
              <p:cNvSpPr>
                <a:spLocks/>
              </p:cNvSpPr>
              <p:nvPr/>
            </p:nvSpPr>
            <p:spPr bwMode="auto">
              <a:xfrm rot="20717457">
                <a:off x="6195653" y="2829570"/>
                <a:ext cx="86257" cy="64089"/>
              </a:xfrm>
              <a:custGeom>
                <a:avLst/>
                <a:gdLst>
                  <a:gd name="T0" fmla="*/ 187 w 309"/>
                  <a:gd name="T1" fmla="*/ 0 h 244"/>
                  <a:gd name="T2" fmla="*/ 88 w 309"/>
                  <a:gd name="T3" fmla="*/ 105 h 244"/>
                  <a:gd name="T4" fmla="*/ 0 w 309"/>
                  <a:gd name="T5" fmla="*/ 128 h 244"/>
                  <a:gd name="T6" fmla="*/ 18 w 309"/>
                  <a:gd name="T7" fmla="*/ 232 h 244"/>
                  <a:gd name="T8" fmla="*/ 100 w 309"/>
                  <a:gd name="T9" fmla="*/ 244 h 244"/>
                  <a:gd name="T10" fmla="*/ 145 w 309"/>
                  <a:gd name="T11" fmla="*/ 175 h 244"/>
                  <a:gd name="T12" fmla="*/ 309 w 309"/>
                  <a:gd name="T13" fmla="*/ 180 h 244"/>
                  <a:gd name="T14" fmla="*/ 245 w 309"/>
                  <a:gd name="T15" fmla="*/ 18 h 244"/>
                  <a:gd name="T16" fmla="*/ 187 w 309"/>
                  <a:gd name="T17" fmla="*/ 0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244"/>
                  <a:gd name="T29" fmla="*/ 309 w 309"/>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244">
                    <a:moveTo>
                      <a:pt x="187" y="0"/>
                    </a:moveTo>
                    <a:lnTo>
                      <a:pt x="88" y="105"/>
                    </a:lnTo>
                    <a:lnTo>
                      <a:pt x="0" y="128"/>
                    </a:lnTo>
                    <a:lnTo>
                      <a:pt x="18" y="232"/>
                    </a:lnTo>
                    <a:lnTo>
                      <a:pt x="100" y="244"/>
                    </a:lnTo>
                    <a:lnTo>
                      <a:pt x="145" y="175"/>
                    </a:lnTo>
                    <a:lnTo>
                      <a:pt x="309" y="180"/>
                    </a:lnTo>
                    <a:lnTo>
                      <a:pt x="245" y="18"/>
                    </a:lnTo>
                    <a:lnTo>
                      <a:pt x="18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3" name="Freeform 774">
                <a:extLst>
                  <a:ext uri="{FF2B5EF4-FFF2-40B4-BE49-F238E27FC236}">
                    <a16:creationId xmlns:a16="http://schemas.microsoft.com/office/drawing/2014/main" id="{429514D0-5DC5-7317-BA25-E392811A96DC}"/>
                  </a:ext>
                </a:extLst>
              </p:cNvPr>
              <p:cNvSpPr>
                <a:spLocks/>
              </p:cNvSpPr>
              <p:nvPr/>
            </p:nvSpPr>
            <p:spPr bwMode="auto">
              <a:xfrm rot="20717457">
                <a:off x="6247930" y="2867441"/>
                <a:ext cx="120237" cy="131092"/>
              </a:xfrm>
              <a:custGeom>
                <a:avLst/>
                <a:gdLst>
                  <a:gd name="T0" fmla="*/ 197 w 424"/>
                  <a:gd name="T1" fmla="*/ 6 h 476"/>
                  <a:gd name="T2" fmla="*/ 75 w 424"/>
                  <a:gd name="T3" fmla="*/ 0 h 476"/>
                  <a:gd name="T4" fmla="*/ 70 w 424"/>
                  <a:gd name="T5" fmla="*/ 35 h 476"/>
                  <a:gd name="T6" fmla="*/ 63 w 424"/>
                  <a:gd name="T7" fmla="*/ 94 h 476"/>
                  <a:gd name="T8" fmla="*/ 46 w 424"/>
                  <a:gd name="T9" fmla="*/ 146 h 476"/>
                  <a:gd name="T10" fmla="*/ 105 w 424"/>
                  <a:gd name="T11" fmla="*/ 209 h 476"/>
                  <a:gd name="T12" fmla="*/ 0 w 424"/>
                  <a:gd name="T13" fmla="*/ 209 h 476"/>
                  <a:gd name="T14" fmla="*/ 75 w 424"/>
                  <a:gd name="T15" fmla="*/ 279 h 476"/>
                  <a:gd name="T16" fmla="*/ 105 w 424"/>
                  <a:gd name="T17" fmla="*/ 383 h 476"/>
                  <a:gd name="T18" fmla="*/ 244 w 424"/>
                  <a:gd name="T19" fmla="*/ 395 h 476"/>
                  <a:gd name="T20" fmla="*/ 354 w 424"/>
                  <a:gd name="T21" fmla="*/ 476 h 476"/>
                  <a:gd name="T22" fmla="*/ 407 w 424"/>
                  <a:gd name="T23" fmla="*/ 436 h 476"/>
                  <a:gd name="T24" fmla="*/ 384 w 424"/>
                  <a:gd name="T25" fmla="*/ 395 h 476"/>
                  <a:gd name="T26" fmla="*/ 419 w 424"/>
                  <a:gd name="T27" fmla="*/ 401 h 476"/>
                  <a:gd name="T28" fmla="*/ 372 w 424"/>
                  <a:gd name="T29" fmla="*/ 267 h 476"/>
                  <a:gd name="T30" fmla="*/ 424 w 424"/>
                  <a:gd name="T31" fmla="*/ 111 h 476"/>
                  <a:gd name="T32" fmla="*/ 384 w 424"/>
                  <a:gd name="T33" fmla="*/ 76 h 476"/>
                  <a:gd name="T34" fmla="*/ 342 w 424"/>
                  <a:gd name="T35" fmla="*/ 174 h 476"/>
                  <a:gd name="T36" fmla="*/ 349 w 424"/>
                  <a:gd name="T37" fmla="*/ 162 h 476"/>
                  <a:gd name="T38" fmla="*/ 314 w 424"/>
                  <a:gd name="T39" fmla="*/ 87 h 476"/>
                  <a:gd name="T40" fmla="*/ 238 w 424"/>
                  <a:gd name="T41" fmla="*/ 59 h 476"/>
                  <a:gd name="T42" fmla="*/ 197 w 424"/>
                  <a:gd name="T43" fmla="*/ 6 h 4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4"/>
                  <a:gd name="T67" fmla="*/ 0 h 476"/>
                  <a:gd name="T68" fmla="*/ 424 w 424"/>
                  <a:gd name="T69" fmla="*/ 476 h 4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4" h="476">
                    <a:moveTo>
                      <a:pt x="197" y="6"/>
                    </a:moveTo>
                    <a:lnTo>
                      <a:pt x="75" y="0"/>
                    </a:lnTo>
                    <a:lnTo>
                      <a:pt x="70" y="35"/>
                    </a:lnTo>
                    <a:lnTo>
                      <a:pt x="63" y="94"/>
                    </a:lnTo>
                    <a:lnTo>
                      <a:pt x="46" y="146"/>
                    </a:lnTo>
                    <a:lnTo>
                      <a:pt x="105" y="209"/>
                    </a:lnTo>
                    <a:lnTo>
                      <a:pt x="0" y="209"/>
                    </a:lnTo>
                    <a:lnTo>
                      <a:pt x="75" y="279"/>
                    </a:lnTo>
                    <a:lnTo>
                      <a:pt x="105" y="383"/>
                    </a:lnTo>
                    <a:lnTo>
                      <a:pt x="244" y="395"/>
                    </a:lnTo>
                    <a:lnTo>
                      <a:pt x="354" y="476"/>
                    </a:lnTo>
                    <a:lnTo>
                      <a:pt x="407" y="436"/>
                    </a:lnTo>
                    <a:lnTo>
                      <a:pt x="384" y="395"/>
                    </a:lnTo>
                    <a:lnTo>
                      <a:pt x="419" y="401"/>
                    </a:lnTo>
                    <a:lnTo>
                      <a:pt x="372" y="267"/>
                    </a:lnTo>
                    <a:lnTo>
                      <a:pt x="424" y="111"/>
                    </a:lnTo>
                    <a:lnTo>
                      <a:pt x="384" y="76"/>
                    </a:lnTo>
                    <a:lnTo>
                      <a:pt x="342" y="174"/>
                    </a:lnTo>
                    <a:lnTo>
                      <a:pt x="349" y="162"/>
                    </a:lnTo>
                    <a:lnTo>
                      <a:pt x="314" y="87"/>
                    </a:lnTo>
                    <a:lnTo>
                      <a:pt x="238" y="59"/>
                    </a:lnTo>
                    <a:lnTo>
                      <a:pt x="197" y="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4" name="Freeform 775">
                <a:extLst>
                  <a:ext uri="{FF2B5EF4-FFF2-40B4-BE49-F238E27FC236}">
                    <a16:creationId xmlns:a16="http://schemas.microsoft.com/office/drawing/2014/main" id="{4F3F81AC-034D-404E-7FFA-1A056031BEFB}"/>
                  </a:ext>
                </a:extLst>
              </p:cNvPr>
              <p:cNvSpPr>
                <a:spLocks/>
              </p:cNvSpPr>
              <p:nvPr/>
            </p:nvSpPr>
            <p:spPr bwMode="auto">
              <a:xfrm rot="20717457">
                <a:off x="6378622" y="2870354"/>
                <a:ext cx="47049" cy="61176"/>
              </a:xfrm>
              <a:custGeom>
                <a:avLst/>
                <a:gdLst>
                  <a:gd name="T0" fmla="*/ 0 w 163"/>
                  <a:gd name="T1" fmla="*/ 82 h 233"/>
                  <a:gd name="T2" fmla="*/ 52 w 163"/>
                  <a:gd name="T3" fmla="*/ 163 h 233"/>
                  <a:gd name="T4" fmla="*/ 29 w 163"/>
                  <a:gd name="T5" fmla="*/ 233 h 233"/>
                  <a:gd name="T6" fmla="*/ 70 w 163"/>
                  <a:gd name="T7" fmla="*/ 233 h 233"/>
                  <a:gd name="T8" fmla="*/ 151 w 163"/>
                  <a:gd name="T9" fmla="*/ 180 h 233"/>
                  <a:gd name="T10" fmla="*/ 163 w 163"/>
                  <a:gd name="T11" fmla="*/ 145 h 233"/>
                  <a:gd name="T12" fmla="*/ 146 w 163"/>
                  <a:gd name="T13" fmla="*/ 18 h 233"/>
                  <a:gd name="T14" fmla="*/ 94 w 163"/>
                  <a:gd name="T15" fmla="*/ 0 h 233"/>
                  <a:gd name="T16" fmla="*/ 64 w 163"/>
                  <a:gd name="T17" fmla="*/ 70 h 233"/>
                  <a:gd name="T18" fmla="*/ 29 w 163"/>
                  <a:gd name="T19" fmla="*/ 58 h 233"/>
                  <a:gd name="T20" fmla="*/ 0 w 163"/>
                  <a:gd name="T21" fmla="*/ 82 h 2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3"/>
                  <a:gd name="T34" fmla="*/ 0 h 233"/>
                  <a:gd name="T35" fmla="*/ 163 w 163"/>
                  <a:gd name="T36" fmla="*/ 233 h 2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3" h="233">
                    <a:moveTo>
                      <a:pt x="0" y="82"/>
                    </a:moveTo>
                    <a:lnTo>
                      <a:pt x="52" y="163"/>
                    </a:lnTo>
                    <a:lnTo>
                      <a:pt x="29" y="233"/>
                    </a:lnTo>
                    <a:lnTo>
                      <a:pt x="70" y="233"/>
                    </a:lnTo>
                    <a:lnTo>
                      <a:pt x="151" y="180"/>
                    </a:lnTo>
                    <a:lnTo>
                      <a:pt x="163" y="145"/>
                    </a:lnTo>
                    <a:lnTo>
                      <a:pt x="146" y="18"/>
                    </a:lnTo>
                    <a:lnTo>
                      <a:pt x="94" y="0"/>
                    </a:lnTo>
                    <a:lnTo>
                      <a:pt x="64" y="70"/>
                    </a:lnTo>
                    <a:lnTo>
                      <a:pt x="29" y="58"/>
                    </a:lnTo>
                    <a:lnTo>
                      <a:pt x="0" y="8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75" name="Freeform 776">
                <a:extLst>
                  <a:ext uri="{FF2B5EF4-FFF2-40B4-BE49-F238E27FC236}">
                    <a16:creationId xmlns:a16="http://schemas.microsoft.com/office/drawing/2014/main" id="{6B63382D-B5F0-85B9-629D-BB9C46A71495}"/>
                  </a:ext>
                </a:extLst>
              </p:cNvPr>
              <p:cNvSpPr>
                <a:spLocks/>
              </p:cNvSpPr>
              <p:nvPr/>
            </p:nvSpPr>
            <p:spPr bwMode="auto">
              <a:xfrm rot="20717457">
                <a:off x="6433513" y="2861614"/>
                <a:ext cx="33980" cy="40784"/>
              </a:xfrm>
              <a:custGeom>
                <a:avLst/>
                <a:gdLst>
                  <a:gd name="T0" fmla="*/ 11 w 116"/>
                  <a:gd name="T1" fmla="*/ 46 h 150"/>
                  <a:gd name="T2" fmla="*/ 0 w 116"/>
                  <a:gd name="T3" fmla="*/ 145 h 150"/>
                  <a:gd name="T4" fmla="*/ 58 w 116"/>
                  <a:gd name="T5" fmla="*/ 150 h 150"/>
                  <a:gd name="T6" fmla="*/ 116 w 116"/>
                  <a:gd name="T7" fmla="*/ 46 h 150"/>
                  <a:gd name="T8" fmla="*/ 75 w 116"/>
                  <a:gd name="T9" fmla="*/ 0 h 150"/>
                  <a:gd name="T10" fmla="*/ 29 w 116"/>
                  <a:gd name="T11" fmla="*/ 0 h 150"/>
                  <a:gd name="T12" fmla="*/ 11 w 116"/>
                  <a:gd name="T13" fmla="*/ 46 h 150"/>
                  <a:gd name="T14" fmla="*/ 0 60000 65536"/>
                  <a:gd name="T15" fmla="*/ 0 60000 65536"/>
                  <a:gd name="T16" fmla="*/ 0 60000 65536"/>
                  <a:gd name="T17" fmla="*/ 0 60000 65536"/>
                  <a:gd name="T18" fmla="*/ 0 60000 65536"/>
                  <a:gd name="T19" fmla="*/ 0 60000 65536"/>
                  <a:gd name="T20" fmla="*/ 0 60000 65536"/>
                  <a:gd name="T21" fmla="*/ 0 w 116"/>
                  <a:gd name="T22" fmla="*/ 0 h 150"/>
                  <a:gd name="T23" fmla="*/ 116 w 116"/>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0">
                    <a:moveTo>
                      <a:pt x="11" y="46"/>
                    </a:moveTo>
                    <a:lnTo>
                      <a:pt x="0" y="145"/>
                    </a:lnTo>
                    <a:lnTo>
                      <a:pt x="58" y="150"/>
                    </a:lnTo>
                    <a:lnTo>
                      <a:pt x="116" y="46"/>
                    </a:lnTo>
                    <a:lnTo>
                      <a:pt x="75" y="0"/>
                    </a:lnTo>
                    <a:lnTo>
                      <a:pt x="29" y="0"/>
                    </a:lnTo>
                    <a:lnTo>
                      <a:pt x="11" y="4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80" name="Freeform 777">
                <a:extLst>
                  <a:ext uri="{FF2B5EF4-FFF2-40B4-BE49-F238E27FC236}">
                    <a16:creationId xmlns:a16="http://schemas.microsoft.com/office/drawing/2014/main" id="{20AF3AC2-FCE2-7423-425E-22E7AE14E947}"/>
                  </a:ext>
                </a:extLst>
              </p:cNvPr>
              <p:cNvSpPr>
                <a:spLocks/>
              </p:cNvSpPr>
              <p:nvPr/>
            </p:nvSpPr>
            <p:spPr bwMode="auto">
              <a:xfrm rot="20717457">
                <a:off x="6491017" y="2835396"/>
                <a:ext cx="282295" cy="288402"/>
              </a:xfrm>
              <a:custGeom>
                <a:avLst/>
                <a:gdLst>
                  <a:gd name="T0" fmla="*/ 93 w 987"/>
                  <a:gd name="T1" fmla="*/ 52 h 1074"/>
                  <a:gd name="T2" fmla="*/ 0 w 987"/>
                  <a:gd name="T3" fmla="*/ 133 h 1074"/>
                  <a:gd name="T4" fmla="*/ 28 w 987"/>
                  <a:gd name="T5" fmla="*/ 226 h 1074"/>
                  <a:gd name="T6" fmla="*/ 191 w 987"/>
                  <a:gd name="T7" fmla="*/ 296 h 1074"/>
                  <a:gd name="T8" fmla="*/ 342 w 987"/>
                  <a:gd name="T9" fmla="*/ 336 h 1074"/>
                  <a:gd name="T10" fmla="*/ 377 w 987"/>
                  <a:gd name="T11" fmla="*/ 296 h 1074"/>
                  <a:gd name="T12" fmla="*/ 494 w 987"/>
                  <a:gd name="T13" fmla="*/ 377 h 1074"/>
                  <a:gd name="T14" fmla="*/ 482 w 987"/>
                  <a:gd name="T15" fmla="*/ 470 h 1074"/>
                  <a:gd name="T16" fmla="*/ 563 w 987"/>
                  <a:gd name="T17" fmla="*/ 592 h 1074"/>
                  <a:gd name="T18" fmla="*/ 557 w 987"/>
                  <a:gd name="T19" fmla="*/ 714 h 1074"/>
                  <a:gd name="T20" fmla="*/ 435 w 987"/>
                  <a:gd name="T21" fmla="*/ 725 h 1074"/>
                  <a:gd name="T22" fmla="*/ 529 w 987"/>
                  <a:gd name="T23" fmla="*/ 859 h 1074"/>
                  <a:gd name="T24" fmla="*/ 668 w 987"/>
                  <a:gd name="T25" fmla="*/ 976 h 1074"/>
                  <a:gd name="T26" fmla="*/ 738 w 987"/>
                  <a:gd name="T27" fmla="*/ 1011 h 1074"/>
                  <a:gd name="T28" fmla="*/ 941 w 987"/>
                  <a:gd name="T29" fmla="*/ 1028 h 1074"/>
                  <a:gd name="T30" fmla="*/ 825 w 987"/>
                  <a:gd name="T31" fmla="*/ 912 h 1074"/>
                  <a:gd name="T32" fmla="*/ 970 w 987"/>
                  <a:gd name="T33" fmla="*/ 946 h 1074"/>
                  <a:gd name="T34" fmla="*/ 923 w 987"/>
                  <a:gd name="T35" fmla="*/ 847 h 1074"/>
                  <a:gd name="T36" fmla="*/ 842 w 987"/>
                  <a:gd name="T37" fmla="*/ 720 h 1074"/>
                  <a:gd name="T38" fmla="*/ 930 w 987"/>
                  <a:gd name="T39" fmla="*/ 714 h 1074"/>
                  <a:gd name="T40" fmla="*/ 947 w 987"/>
                  <a:gd name="T41" fmla="*/ 778 h 1074"/>
                  <a:gd name="T42" fmla="*/ 987 w 987"/>
                  <a:gd name="T43" fmla="*/ 673 h 1074"/>
                  <a:gd name="T44" fmla="*/ 895 w 987"/>
                  <a:gd name="T45" fmla="*/ 580 h 1074"/>
                  <a:gd name="T46" fmla="*/ 749 w 987"/>
                  <a:gd name="T47" fmla="*/ 488 h 1074"/>
                  <a:gd name="T48" fmla="*/ 738 w 987"/>
                  <a:gd name="T49" fmla="*/ 389 h 1074"/>
                  <a:gd name="T50" fmla="*/ 633 w 987"/>
                  <a:gd name="T51" fmla="*/ 284 h 1074"/>
                  <a:gd name="T52" fmla="*/ 529 w 987"/>
                  <a:gd name="T53" fmla="*/ 174 h 1074"/>
                  <a:gd name="T54" fmla="*/ 412 w 987"/>
                  <a:gd name="T55" fmla="*/ 145 h 1074"/>
                  <a:gd name="T56" fmla="*/ 302 w 987"/>
                  <a:gd name="T57" fmla="*/ 104 h 1074"/>
                  <a:gd name="T58" fmla="*/ 278 w 987"/>
                  <a:gd name="T59" fmla="*/ 57 h 1074"/>
                  <a:gd name="T60" fmla="*/ 168 w 987"/>
                  <a:gd name="T61" fmla="*/ 179 h 1074"/>
                  <a:gd name="T62" fmla="*/ 150 w 987"/>
                  <a:gd name="T63" fmla="*/ 52 h 10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87"/>
                  <a:gd name="T97" fmla="*/ 0 h 1074"/>
                  <a:gd name="T98" fmla="*/ 987 w 987"/>
                  <a:gd name="T99" fmla="*/ 1074 h 10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87" h="1074">
                    <a:moveTo>
                      <a:pt x="110" y="0"/>
                    </a:moveTo>
                    <a:lnTo>
                      <a:pt x="93" y="52"/>
                    </a:lnTo>
                    <a:lnTo>
                      <a:pt x="16" y="80"/>
                    </a:lnTo>
                    <a:lnTo>
                      <a:pt x="0" y="133"/>
                    </a:lnTo>
                    <a:lnTo>
                      <a:pt x="58" y="197"/>
                    </a:lnTo>
                    <a:lnTo>
                      <a:pt x="28" y="226"/>
                    </a:lnTo>
                    <a:lnTo>
                      <a:pt x="86" y="284"/>
                    </a:lnTo>
                    <a:lnTo>
                      <a:pt x="191" y="296"/>
                    </a:lnTo>
                    <a:lnTo>
                      <a:pt x="330" y="377"/>
                    </a:lnTo>
                    <a:lnTo>
                      <a:pt x="342" y="336"/>
                    </a:lnTo>
                    <a:lnTo>
                      <a:pt x="307" y="267"/>
                    </a:lnTo>
                    <a:lnTo>
                      <a:pt x="377" y="296"/>
                    </a:lnTo>
                    <a:lnTo>
                      <a:pt x="394" y="359"/>
                    </a:lnTo>
                    <a:lnTo>
                      <a:pt x="494" y="377"/>
                    </a:lnTo>
                    <a:lnTo>
                      <a:pt x="522" y="418"/>
                    </a:lnTo>
                    <a:lnTo>
                      <a:pt x="482" y="470"/>
                    </a:lnTo>
                    <a:lnTo>
                      <a:pt x="586" y="523"/>
                    </a:lnTo>
                    <a:lnTo>
                      <a:pt x="563" y="592"/>
                    </a:lnTo>
                    <a:lnTo>
                      <a:pt x="539" y="610"/>
                    </a:lnTo>
                    <a:lnTo>
                      <a:pt x="557" y="714"/>
                    </a:lnTo>
                    <a:lnTo>
                      <a:pt x="499" y="755"/>
                    </a:lnTo>
                    <a:lnTo>
                      <a:pt x="435" y="725"/>
                    </a:lnTo>
                    <a:lnTo>
                      <a:pt x="424" y="865"/>
                    </a:lnTo>
                    <a:lnTo>
                      <a:pt x="529" y="859"/>
                    </a:lnTo>
                    <a:lnTo>
                      <a:pt x="557" y="836"/>
                    </a:lnTo>
                    <a:lnTo>
                      <a:pt x="668" y="976"/>
                    </a:lnTo>
                    <a:lnTo>
                      <a:pt x="714" y="976"/>
                    </a:lnTo>
                    <a:lnTo>
                      <a:pt x="738" y="1011"/>
                    </a:lnTo>
                    <a:lnTo>
                      <a:pt x="947" y="1074"/>
                    </a:lnTo>
                    <a:lnTo>
                      <a:pt x="941" y="1028"/>
                    </a:lnTo>
                    <a:lnTo>
                      <a:pt x="842" y="952"/>
                    </a:lnTo>
                    <a:lnTo>
                      <a:pt x="825" y="912"/>
                    </a:lnTo>
                    <a:lnTo>
                      <a:pt x="953" y="993"/>
                    </a:lnTo>
                    <a:lnTo>
                      <a:pt x="970" y="946"/>
                    </a:lnTo>
                    <a:lnTo>
                      <a:pt x="918" y="865"/>
                    </a:lnTo>
                    <a:lnTo>
                      <a:pt x="923" y="847"/>
                    </a:lnTo>
                    <a:lnTo>
                      <a:pt x="825" y="772"/>
                    </a:lnTo>
                    <a:lnTo>
                      <a:pt x="842" y="720"/>
                    </a:lnTo>
                    <a:lnTo>
                      <a:pt x="784" y="673"/>
                    </a:lnTo>
                    <a:lnTo>
                      <a:pt x="930" y="714"/>
                    </a:lnTo>
                    <a:lnTo>
                      <a:pt x="930" y="772"/>
                    </a:lnTo>
                    <a:lnTo>
                      <a:pt x="947" y="778"/>
                    </a:lnTo>
                    <a:lnTo>
                      <a:pt x="965" y="702"/>
                    </a:lnTo>
                    <a:lnTo>
                      <a:pt x="987" y="673"/>
                    </a:lnTo>
                    <a:lnTo>
                      <a:pt x="975" y="586"/>
                    </a:lnTo>
                    <a:lnTo>
                      <a:pt x="895" y="580"/>
                    </a:lnTo>
                    <a:lnTo>
                      <a:pt x="860" y="523"/>
                    </a:lnTo>
                    <a:lnTo>
                      <a:pt x="749" y="488"/>
                    </a:lnTo>
                    <a:lnTo>
                      <a:pt x="714" y="435"/>
                    </a:lnTo>
                    <a:lnTo>
                      <a:pt x="738" y="389"/>
                    </a:lnTo>
                    <a:lnTo>
                      <a:pt x="703" y="313"/>
                    </a:lnTo>
                    <a:lnTo>
                      <a:pt x="633" y="284"/>
                    </a:lnTo>
                    <a:lnTo>
                      <a:pt x="539" y="249"/>
                    </a:lnTo>
                    <a:lnTo>
                      <a:pt x="529" y="174"/>
                    </a:lnTo>
                    <a:lnTo>
                      <a:pt x="435" y="197"/>
                    </a:lnTo>
                    <a:lnTo>
                      <a:pt x="412" y="145"/>
                    </a:lnTo>
                    <a:lnTo>
                      <a:pt x="319" y="174"/>
                    </a:lnTo>
                    <a:lnTo>
                      <a:pt x="302" y="104"/>
                    </a:lnTo>
                    <a:lnTo>
                      <a:pt x="382" y="92"/>
                    </a:lnTo>
                    <a:lnTo>
                      <a:pt x="278" y="57"/>
                    </a:lnTo>
                    <a:lnTo>
                      <a:pt x="191" y="63"/>
                    </a:lnTo>
                    <a:lnTo>
                      <a:pt x="168" y="179"/>
                    </a:lnTo>
                    <a:lnTo>
                      <a:pt x="133" y="122"/>
                    </a:lnTo>
                    <a:lnTo>
                      <a:pt x="150" y="52"/>
                    </a:lnTo>
                    <a:lnTo>
                      <a:pt x="110"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4" name="Freeform 778">
                <a:extLst>
                  <a:ext uri="{FF2B5EF4-FFF2-40B4-BE49-F238E27FC236}">
                    <a16:creationId xmlns:a16="http://schemas.microsoft.com/office/drawing/2014/main" id="{FA21DA40-EDCC-63E9-0399-BA097BD5C155}"/>
                  </a:ext>
                </a:extLst>
              </p:cNvPr>
              <p:cNvSpPr>
                <a:spLocks/>
              </p:cNvSpPr>
              <p:nvPr/>
            </p:nvSpPr>
            <p:spPr bwMode="auto">
              <a:xfrm rot="20717457">
                <a:off x="6436126" y="2791699"/>
                <a:ext cx="99326" cy="58263"/>
              </a:xfrm>
              <a:custGeom>
                <a:avLst/>
                <a:gdLst>
                  <a:gd name="T0" fmla="*/ 0 w 354"/>
                  <a:gd name="T1" fmla="*/ 41 h 227"/>
                  <a:gd name="T2" fmla="*/ 52 w 354"/>
                  <a:gd name="T3" fmla="*/ 82 h 227"/>
                  <a:gd name="T4" fmla="*/ 52 w 354"/>
                  <a:gd name="T5" fmla="*/ 197 h 227"/>
                  <a:gd name="T6" fmla="*/ 354 w 354"/>
                  <a:gd name="T7" fmla="*/ 227 h 227"/>
                  <a:gd name="T8" fmla="*/ 354 w 354"/>
                  <a:gd name="T9" fmla="*/ 169 h 227"/>
                  <a:gd name="T10" fmla="*/ 162 w 354"/>
                  <a:gd name="T11" fmla="*/ 122 h 227"/>
                  <a:gd name="T12" fmla="*/ 57 w 354"/>
                  <a:gd name="T13" fmla="*/ 18 h 227"/>
                  <a:gd name="T14" fmla="*/ 0 w 354"/>
                  <a:gd name="T15" fmla="*/ 0 h 227"/>
                  <a:gd name="T16" fmla="*/ 0 w 354"/>
                  <a:gd name="T17" fmla="*/ 41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4"/>
                  <a:gd name="T28" fmla="*/ 0 h 227"/>
                  <a:gd name="T29" fmla="*/ 354 w 354"/>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4" h="227">
                    <a:moveTo>
                      <a:pt x="0" y="41"/>
                    </a:moveTo>
                    <a:lnTo>
                      <a:pt x="52" y="82"/>
                    </a:lnTo>
                    <a:lnTo>
                      <a:pt x="52" y="197"/>
                    </a:lnTo>
                    <a:lnTo>
                      <a:pt x="354" y="227"/>
                    </a:lnTo>
                    <a:lnTo>
                      <a:pt x="354" y="169"/>
                    </a:lnTo>
                    <a:lnTo>
                      <a:pt x="162" y="122"/>
                    </a:lnTo>
                    <a:lnTo>
                      <a:pt x="57" y="18"/>
                    </a:lnTo>
                    <a:lnTo>
                      <a:pt x="0" y="0"/>
                    </a:lnTo>
                    <a:lnTo>
                      <a:pt x="0" y="4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5" name="Freeform 779">
                <a:extLst>
                  <a:ext uri="{FF2B5EF4-FFF2-40B4-BE49-F238E27FC236}">
                    <a16:creationId xmlns:a16="http://schemas.microsoft.com/office/drawing/2014/main" id="{814F6367-1E22-428B-1554-1D39B7580002}"/>
                  </a:ext>
                </a:extLst>
              </p:cNvPr>
              <p:cNvSpPr>
                <a:spLocks/>
              </p:cNvSpPr>
              <p:nvPr/>
            </p:nvSpPr>
            <p:spPr bwMode="auto">
              <a:xfrm rot="20717457">
                <a:off x="6297593" y="2797525"/>
                <a:ext cx="78415" cy="52437"/>
              </a:xfrm>
              <a:custGeom>
                <a:avLst/>
                <a:gdLst>
                  <a:gd name="T0" fmla="*/ 63 w 284"/>
                  <a:gd name="T1" fmla="*/ 0 h 185"/>
                  <a:gd name="T2" fmla="*/ 202 w 284"/>
                  <a:gd name="T3" fmla="*/ 52 h 185"/>
                  <a:gd name="T4" fmla="*/ 284 w 284"/>
                  <a:gd name="T5" fmla="*/ 122 h 185"/>
                  <a:gd name="T6" fmla="*/ 197 w 284"/>
                  <a:gd name="T7" fmla="*/ 185 h 185"/>
                  <a:gd name="T8" fmla="*/ 110 w 284"/>
                  <a:gd name="T9" fmla="*/ 162 h 185"/>
                  <a:gd name="T10" fmla="*/ 52 w 284"/>
                  <a:gd name="T11" fmla="*/ 133 h 185"/>
                  <a:gd name="T12" fmla="*/ 45 w 284"/>
                  <a:gd name="T13" fmla="*/ 92 h 185"/>
                  <a:gd name="T14" fmla="*/ 0 w 284"/>
                  <a:gd name="T15" fmla="*/ 52 h 185"/>
                  <a:gd name="T16" fmla="*/ 63 w 284"/>
                  <a:gd name="T17" fmla="*/ 0 h 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4"/>
                  <a:gd name="T28" fmla="*/ 0 h 185"/>
                  <a:gd name="T29" fmla="*/ 284 w 284"/>
                  <a:gd name="T30" fmla="*/ 185 h 1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4" h="185">
                    <a:moveTo>
                      <a:pt x="63" y="0"/>
                    </a:moveTo>
                    <a:lnTo>
                      <a:pt x="202" y="52"/>
                    </a:lnTo>
                    <a:lnTo>
                      <a:pt x="284" y="122"/>
                    </a:lnTo>
                    <a:lnTo>
                      <a:pt x="197" y="185"/>
                    </a:lnTo>
                    <a:lnTo>
                      <a:pt x="110" y="162"/>
                    </a:lnTo>
                    <a:lnTo>
                      <a:pt x="52" y="133"/>
                    </a:lnTo>
                    <a:lnTo>
                      <a:pt x="45" y="92"/>
                    </a:lnTo>
                    <a:lnTo>
                      <a:pt x="0" y="52"/>
                    </a:lnTo>
                    <a:lnTo>
                      <a:pt x="63"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6" name="Freeform 780">
                <a:extLst>
                  <a:ext uri="{FF2B5EF4-FFF2-40B4-BE49-F238E27FC236}">
                    <a16:creationId xmlns:a16="http://schemas.microsoft.com/office/drawing/2014/main" id="{114D97D7-F27C-2B06-806F-BD9BEAE27519}"/>
                  </a:ext>
                </a:extLst>
              </p:cNvPr>
              <p:cNvSpPr>
                <a:spLocks/>
              </p:cNvSpPr>
              <p:nvPr/>
            </p:nvSpPr>
            <p:spPr bwMode="auto">
              <a:xfrm rot="20717457">
                <a:off x="6381236" y="2809178"/>
                <a:ext cx="33980" cy="40784"/>
              </a:xfrm>
              <a:custGeom>
                <a:avLst/>
                <a:gdLst>
                  <a:gd name="T0" fmla="*/ 92 w 127"/>
                  <a:gd name="T1" fmla="*/ 0 h 134"/>
                  <a:gd name="T2" fmla="*/ 17 w 127"/>
                  <a:gd name="T3" fmla="*/ 24 h 134"/>
                  <a:gd name="T4" fmla="*/ 0 w 127"/>
                  <a:gd name="T5" fmla="*/ 65 h 134"/>
                  <a:gd name="T6" fmla="*/ 40 w 127"/>
                  <a:gd name="T7" fmla="*/ 77 h 134"/>
                  <a:gd name="T8" fmla="*/ 40 w 127"/>
                  <a:gd name="T9" fmla="*/ 117 h 134"/>
                  <a:gd name="T10" fmla="*/ 98 w 127"/>
                  <a:gd name="T11" fmla="*/ 134 h 134"/>
                  <a:gd name="T12" fmla="*/ 127 w 127"/>
                  <a:gd name="T13" fmla="*/ 129 h 134"/>
                  <a:gd name="T14" fmla="*/ 98 w 127"/>
                  <a:gd name="T15" fmla="*/ 77 h 134"/>
                  <a:gd name="T16" fmla="*/ 127 w 127"/>
                  <a:gd name="T17" fmla="*/ 65 h 134"/>
                  <a:gd name="T18" fmla="*/ 92 w 127"/>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
                  <a:gd name="T31" fmla="*/ 0 h 134"/>
                  <a:gd name="T32" fmla="*/ 127 w 127"/>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 h="134">
                    <a:moveTo>
                      <a:pt x="92" y="0"/>
                    </a:moveTo>
                    <a:lnTo>
                      <a:pt x="17" y="24"/>
                    </a:lnTo>
                    <a:lnTo>
                      <a:pt x="0" y="65"/>
                    </a:lnTo>
                    <a:lnTo>
                      <a:pt x="40" y="77"/>
                    </a:lnTo>
                    <a:lnTo>
                      <a:pt x="40" y="117"/>
                    </a:lnTo>
                    <a:lnTo>
                      <a:pt x="98" y="134"/>
                    </a:lnTo>
                    <a:lnTo>
                      <a:pt x="127" y="129"/>
                    </a:lnTo>
                    <a:lnTo>
                      <a:pt x="98" y="77"/>
                    </a:lnTo>
                    <a:lnTo>
                      <a:pt x="127" y="65"/>
                    </a:lnTo>
                    <a:lnTo>
                      <a:pt x="9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7" name="Freeform 781">
                <a:extLst>
                  <a:ext uri="{FF2B5EF4-FFF2-40B4-BE49-F238E27FC236}">
                    <a16:creationId xmlns:a16="http://schemas.microsoft.com/office/drawing/2014/main" id="{5669117B-8AA7-6676-4CD5-76B6D241E3AD}"/>
                  </a:ext>
                </a:extLst>
              </p:cNvPr>
              <p:cNvSpPr>
                <a:spLocks/>
              </p:cNvSpPr>
              <p:nvPr/>
            </p:nvSpPr>
            <p:spPr bwMode="auto">
              <a:xfrm rot="20717457">
                <a:off x="6266226" y="2806265"/>
                <a:ext cx="13069" cy="11653"/>
              </a:xfrm>
              <a:custGeom>
                <a:avLst/>
                <a:gdLst>
                  <a:gd name="T0" fmla="*/ 29 w 47"/>
                  <a:gd name="T1" fmla="*/ 0 h 35"/>
                  <a:gd name="T2" fmla="*/ 0 w 47"/>
                  <a:gd name="T3" fmla="*/ 0 h 35"/>
                  <a:gd name="T4" fmla="*/ 17 w 47"/>
                  <a:gd name="T5" fmla="*/ 35 h 35"/>
                  <a:gd name="T6" fmla="*/ 47 w 47"/>
                  <a:gd name="T7" fmla="*/ 23 h 35"/>
                  <a:gd name="T8" fmla="*/ 29 w 47"/>
                  <a:gd name="T9" fmla="*/ 0 h 35"/>
                  <a:gd name="T10" fmla="*/ 0 60000 65536"/>
                  <a:gd name="T11" fmla="*/ 0 60000 65536"/>
                  <a:gd name="T12" fmla="*/ 0 60000 65536"/>
                  <a:gd name="T13" fmla="*/ 0 60000 65536"/>
                  <a:gd name="T14" fmla="*/ 0 60000 65536"/>
                  <a:gd name="T15" fmla="*/ 0 w 47"/>
                  <a:gd name="T16" fmla="*/ 0 h 35"/>
                  <a:gd name="T17" fmla="*/ 47 w 47"/>
                  <a:gd name="T18" fmla="*/ 35 h 35"/>
                </a:gdLst>
                <a:ahLst/>
                <a:cxnLst>
                  <a:cxn ang="T10">
                    <a:pos x="T0" y="T1"/>
                  </a:cxn>
                  <a:cxn ang="T11">
                    <a:pos x="T2" y="T3"/>
                  </a:cxn>
                  <a:cxn ang="T12">
                    <a:pos x="T4" y="T5"/>
                  </a:cxn>
                  <a:cxn ang="T13">
                    <a:pos x="T6" y="T7"/>
                  </a:cxn>
                  <a:cxn ang="T14">
                    <a:pos x="T8" y="T9"/>
                  </a:cxn>
                </a:cxnLst>
                <a:rect l="T15" t="T16" r="T17" b="T18"/>
                <a:pathLst>
                  <a:path w="47" h="35">
                    <a:moveTo>
                      <a:pt x="29" y="0"/>
                    </a:moveTo>
                    <a:lnTo>
                      <a:pt x="0" y="0"/>
                    </a:lnTo>
                    <a:lnTo>
                      <a:pt x="17" y="35"/>
                    </a:lnTo>
                    <a:lnTo>
                      <a:pt x="47" y="23"/>
                    </a:lnTo>
                    <a:lnTo>
                      <a:pt x="29"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8" name="Freeform 782">
                <a:extLst>
                  <a:ext uri="{FF2B5EF4-FFF2-40B4-BE49-F238E27FC236}">
                    <a16:creationId xmlns:a16="http://schemas.microsoft.com/office/drawing/2014/main" id="{61CFDC06-B1D9-0F60-A18D-CE209A57E78E}"/>
                  </a:ext>
                </a:extLst>
              </p:cNvPr>
              <p:cNvSpPr>
                <a:spLocks/>
              </p:cNvSpPr>
              <p:nvPr/>
            </p:nvSpPr>
            <p:spPr bwMode="auto">
              <a:xfrm rot="20717457">
                <a:off x="6436126" y="2829570"/>
                <a:ext cx="5228" cy="11653"/>
              </a:xfrm>
              <a:custGeom>
                <a:avLst/>
                <a:gdLst>
                  <a:gd name="T0" fmla="*/ 24 w 24"/>
                  <a:gd name="T1" fmla="*/ 18 h 41"/>
                  <a:gd name="T2" fmla="*/ 12 w 24"/>
                  <a:gd name="T3" fmla="*/ 0 h 41"/>
                  <a:gd name="T4" fmla="*/ 0 w 24"/>
                  <a:gd name="T5" fmla="*/ 41 h 41"/>
                  <a:gd name="T6" fmla="*/ 17 w 24"/>
                  <a:gd name="T7" fmla="*/ 41 h 41"/>
                  <a:gd name="T8" fmla="*/ 24 w 24"/>
                  <a:gd name="T9" fmla="*/ 18 h 41"/>
                  <a:gd name="T10" fmla="*/ 0 60000 65536"/>
                  <a:gd name="T11" fmla="*/ 0 60000 65536"/>
                  <a:gd name="T12" fmla="*/ 0 60000 65536"/>
                  <a:gd name="T13" fmla="*/ 0 60000 65536"/>
                  <a:gd name="T14" fmla="*/ 0 60000 65536"/>
                  <a:gd name="T15" fmla="*/ 0 w 24"/>
                  <a:gd name="T16" fmla="*/ 0 h 41"/>
                  <a:gd name="T17" fmla="*/ 24 w 24"/>
                  <a:gd name="T18" fmla="*/ 41 h 41"/>
                </a:gdLst>
                <a:ahLst/>
                <a:cxnLst>
                  <a:cxn ang="T10">
                    <a:pos x="T0" y="T1"/>
                  </a:cxn>
                  <a:cxn ang="T11">
                    <a:pos x="T2" y="T3"/>
                  </a:cxn>
                  <a:cxn ang="T12">
                    <a:pos x="T4" y="T5"/>
                  </a:cxn>
                  <a:cxn ang="T13">
                    <a:pos x="T6" y="T7"/>
                  </a:cxn>
                  <a:cxn ang="T14">
                    <a:pos x="T8" y="T9"/>
                  </a:cxn>
                </a:cxnLst>
                <a:rect l="T15" t="T16" r="T17" b="T18"/>
                <a:pathLst>
                  <a:path w="24" h="41">
                    <a:moveTo>
                      <a:pt x="24" y="18"/>
                    </a:moveTo>
                    <a:lnTo>
                      <a:pt x="12" y="0"/>
                    </a:lnTo>
                    <a:lnTo>
                      <a:pt x="0" y="41"/>
                    </a:lnTo>
                    <a:lnTo>
                      <a:pt x="17" y="41"/>
                    </a:lnTo>
                    <a:lnTo>
                      <a:pt x="24" y="18"/>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4199" name="Freeform 783">
                <a:extLst>
                  <a:ext uri="{FF2B5EF4-FFF2-40B4-BE49-F238E27FC236}">
                    <a16:creationId xmlns:a16="http://schemas.microsoft.com/office/drawing/2014/main" id="{6AC26777-9C6F-0237-A750-07F525228D2E}"/>
                  </a:ext>
                </a:extLst>
              </p:cNvPr>
              <p:cNvSpPr>
                <a:spLocks/>
              </p:cNvSpPr>
              <p:nvPr/>
            </p:nvSpPr>
            <p:spPr bwMode="auto">
              <a:xfrm rot="20717457">
                <a:off x="6608640" y="2966488"/>
                <a:ext cx="18297" cy="29131"/>
              </a:xfrm>
              <a:custGeom>
                <a:avLst/>
                <a:gdLst>
                  <a:gd name="T0" fmla="*/ 58 w 70"/>
                  <a:gd name="T1" fmla="*/ 92 h 104"/>
                  <a:gd name="T2" fmla="*/ 70 w 70"/>
                  <a:gd name="T3" fmla="*/ 47 h 104"/>
                  <a:gd name="T4" fmla="*/ 23 w 70"/>
                  <a:gd name="T5" fmla="*/ 0 h 104"/>
                  <a:gd name="T6" fmla="*/ 12 w 70"/>
                  <a:gd name="T7" fmla="*/ 12 h 104"/>
                  <a:gd name="T8" fmla="*/ 17 w 70"/>
                  <a:gd name="T9" fmla="*/ 58 h 104"/>
                  <a:gd name="T10" fmla="*/ 0 w 70"/>
                  <a:gd name="T11" fmla="*/ 104 h 104"/>
                  <a:gd name="T12" fmla="*/ 47 w 70"/>
                  <a:gd name="T13" fmla="*/ 104 h 104"/>
                  <a:gd name="T14" fmla="*/ 58 w 70"/>
                  <a:gd name="T15" fmla="*/ 92 h 10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04"/>
                  <a:gd name="T26" fmla="*/ 70 w 7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04">
                    <a:moveTo>
                      <a:pt x="58" y="92"/>
                    </a:moveTo>
                    <a:lnTo>
                      <a:pt x="70" y="47"/>
                    </a:lnTo>
                    <a:lnTo>
                      <a:pt x="23" y="0"/>
                    </a:lnTo>
                    <a:lnTo>
                      <a:pt x="12" y="12"/>
                    </a:lnTo>
                    <a:lnTo>
                      <a:pt x="17" y="58"/>
                    </a:lnTo>
                    <a:lnTo>
                      <a:pt x="0" y="104"/>
                    </a:lnTo>
                    <a:lnTo>
                      <a:pt x="47" y="104"/>
                    </a:lnTo>
                    <a:lnTo>
                      <a:pt x="58" y="9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34" name="Freeform 784">
                <a:extLst>
                  <a:ext uri="{FF2B5EF4-FFF2-40B4-BE49-F238E27FC236}">
                    <a16:creationId xmlns:a16="http://schemas.microsoft.com/office/drawing/2014/main" id="{50812CD5-B41D-B2D8-D236-92CD0823201D}"/>
                  </a:ext>
                </a:extLst>
              </p:cNvPr>
              <p:cNvSpPr>
                <a:spLocks/>
              </p:cNvSpPr>
              <p:nvPr/>
            </p:nvSpPr>
            <p:spPr bwMode="auto">
              <a:xfrm rot="20717457">
                <a:off x="5654587" y="2756741"/>
                <a:ext cx="428671" cy="486496"/>
              </a:xfrm>
              <a:custGeom>
                <a:avLst/>
                <a:gdLst>
                  <a:gd name="T0" fmla="*/ 762 w 1518"/>
                  <a:gd name="T1" fmla="*/ 1801 h 1801"/>
                  <a:gd name="T2" fmla="*/ 907 w 1518"/>
                  <a:gd name="T3" fmla="*/ 1766 h 1801"/>
                  <a:gd name="T4" fmla="*/ 937 w 1518"/>
                  <a:gd name="T5" fmla="*/ 1301 h 1801"/>
                  <a:gd name="T6" fmla="*/ 872 w 1518"/>
                  <a:gd name="T7" fmla="*/ 1254 h 1801"/>
                  <a:gd name="T8" fmla="*/ 855 w 1518"/>
                  <a:gd name="T9" fmla="*/ 1150 h 1801"/>
                  <a:gd name="T10" fmla="*/ 919 w 1518"/>
                  <a:gd name="T11" fmla="*/ 1011 h 1801"/>
                  <a:gd name="T12" fmla="*/ 1518 w 1518"/>
                  <a:gd name="T13" fmla="*/ 604 h 1801"/>
                  <a:gd name="T14" fmla="*/ 1506 w 1518"/>
                  <a:gd name="T15" fmla="*/ 546 h 1801"/>
                  <a:gd name="T16" fmla="*/ 1436 w 1518"/>
                  <a:gd name="T17" fmla="*/ 465 h 1801"/>
                  <a:gd name="T18" fmla="*/ 1436 w 1518"/>
                  <a:gd name="T19" fmla="*/ 407 h 1801"/>
                  <a:gd name="T20" fmla="*/ 1378 w 1518"/>
                  <a:gd name="T21" fmla="*/ 325 h 1801"/>
                  <a:gd name="T22" fmla="*/ 1395 w 1518"/>
                  <a:gd name="T23" fmla="*/ 210 h 1801"/>
                  <a:gd name="T24" fmla="*/ 1326 w 1518"/>
                  <a:gd name="T25" fmla="*/ 122 h 1801"/>
                  <a:gd name="T26" fmla="*/ 1151 w 1518"/>
                  <a:gd name="T27" fmla="*/ 105 h 1801"/>
                  <a:gd name="T28" fmla="*/ 1047 w 1518"/>
                  <a:gd name="T29" fmla="*/ 0 h 1801"/>
                  <a:gd name="T30" fmla="*/ 907 w 1518"/>
                  <a:gd name="T31" fmla="*/ 151 h 1801"/>
                  <a:gd name="T32" fmla="*/ 919 w 1518"/>
                  <a:gd name="T33" fmla="*/ 180 h 1801"/>
                  <a:gd name="T34" fmla="*/ 867 w 1518"/>
                  <a:gd name="T35" fmla="*/ 215 h 1801"/>
                  <a:gd name="T36" fmla="*/ 843 w 1518"/>
                  <a:gd name="T37" fmla="*/ 175 h 1801"/>
                  <a:gd name="T38" fmla="*/ 849 w 1518"/>
                  <a:gd name="T39" fmla="*/ 110 h 1801"/>
                  <a:gd name="T40" fmla="*/ 803 w 1518"/>
                  <a:gd name="T41" fmla="*/ 29 h 1801"/>
                  <a:gd name="T42" fmla="*/ 703 w 1518"/>
                  <a:gd name="T43" fmla="*/ 58 h 1801"/>
                  <a:gd name="T44" fmla="*/ 663 w 1518"/>
                  <a:gd name="T45" fmla="*/ 180 h 1801"/>
                  <a:gd name="T46" fmla="*/ 698 w 1518"/>
                  <a:gd name="T47" fmla="*/ 255 h 1801"/>
                  <a:gd name="T48" fmla="*/ 651 w 1518"/>
                  <a:gd name="T49" fmla="*/ 267 h 1801"/>
                  <a:gd name="T50" fmla="*/ 471 w 1518"/>
                  <a:gd name="T51" fmla="*/ 163 h 1801"/>
                  <a:gd name="T52" fmla="*/ 267 w 1518"/>
                  <a:gd name="T53" fmla="*/ 279 h 1801"/>
                  <a:gd name="T54" fmla="*/ 256 w 1518"/>
                  <a:gd name="T55" fmla="*/ 372 h 1801"/>
                  <a:gd name="T56" fmla="*/ 291 w 1518"/>
                  <a:gd name="T57" fmla="*/ 384 h 1801"/>
                  <a:gd name="T58" fmla="*/ 198 w 1518"/>
                  <a:gd name="T59" fmla="*/ 447 h 1801"/>
                  <a:gd name="T60" fmla="*/ 262 w 1518"/>
                  <a:gd name="T61" fmla="*/ 477 h 1801"/>
                  <a:gd name="T62" fmla="*/ 232 w 1518"/>
                  <a:gd name="T63" fmla="*/ 541 h 1801"/>
                  <a:gd name="T64" fmla="*/ 297 w 1518"/>
                  <a:gd name="T65" fmla="*/ 628 h 1801"/>
                  <a:gd name="T66" fmla="*/ 7 w 1518"/>
                  <a:gd name="T67" fmla="*/ 611 h 1801"/>
                  <a:gd name="T68" fmla="*/ 0 w 1518"/>
                  <a:gd name="T69" fmla="*/ 639 h 1801"/>
                  <a:gd name="T70" fmla="*/ 344 w 1518"/>
                  <a:gd name="T71" fmla="*/ 721 h 1801"/>
                  <a:gd name="T72" fmla="*/ 546 w 1518"/>
                  <a:gd name="T73" fmla="*/ 738 h 1801"/>
                  <a:gd name="T74" fmla="*/ 454 w 1518"/>
                  <a:gd name="T75" fmla="*/ 802 h 1801"/>
                  <a:gd name="T76" fmla="*/ 511 w 1518"/>
                  <a:gd name="T77" fmla="*/ 872 h 1801"/>
                  <a:gd name="T78" fmla="*/ 623 w 1518"/>
                  <a:gd name="T79" fmla="*/ 872 h 1801"/>
                  <a:gd name="T80" fmla="*/ 640 w 1518"/>
                  <a:gd name="T81" fmla="*/ 808 h 1801"/>
                  <a:gd name="T82" fmla="*/ 686 w 1518"/>
                  <a:gd name="T83" fmla="*/ 843 h 1801"/>
                  <a:gd name="T84" fmla="*/ 668 w 1518"/>
                  <a:gd name="T85" fmla="*/ 912 h 1801"/>
                  <a:gd name="T86" fmla="*/ 698 w 1518"/>
                  <a:gd name="T87" fmla="*/ 924 h 1801"/>
                  <a:gd name="T88" fmla="*/ 698 w 1518"/>
                  <a:gd name="T89" fmla="*/ 994 h 1801"/>
                  <a:gd name="T90" fmla="*/ 762 w 1518"/>
                  <a:gd name="T91" fmla="*/ 1075 h 1801"/>
                  <a:gd name="T92" fmla="*/ 780 w 1518"/>
                  <a:gd name="T93" fmla="*/ 1167 h 1801"/>
                  <a:gd name="T94" fmla="*/ 762 w 1518"/>
                  <a:gd name="T95" fmla="*/ 1237 h 1801"/>
                  <a:gd name="T96" fmla="*/ 797 w 1518"/>
                  <a:gd name="T97" fmla="*/ 1336 h 1801"/>
                  <a:gd name="T98" fmla="*/ 843 w 1518"/>
                  <a:gd name="T99" fmla="*/ 1366 h 1801"/>
                  <a:gd name="T100" fmla="*/ 872 w 1518"/>
                  <a:gd name="T101" fmla="*/ 1411 h 1801"/>
                  <a:gd name="T102" fmla="*/ 780 w 1518"/>
                  <a:gd name="T103" fmla="*/ 1603 h 1801"/>
                  <a:gd name="T104" fmla="*/ 762 w 1518"/>
                  <a:gd name="T105" fmla="*/ 1801 h 18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8"/>
                  <a:gd name="T160" fmla="*/ 0 h 1801"/>
                  <a:gd name="T161" fmla="*/ 1518 w 1518"/>
                  <a:gd name="T162" fmla="*/ 1801 h 18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8" h="1801">
                    <a:moveTo>
                      <a:pt x="762" y="1801"/>
                    </a:moveTo>
                    <a:lnTo>
                      <a:pt x="907" y="1766"/>
                    </a:lnTo>
                    <a:lnTo>
                      <a:pt x="937" y="1301"/>
                    </a:lnTo>
                    <a:lnTo>
                      <a:pt x="872" y="1254"/>
                    </a:lnTo>
                    <a:lnTo>
                      <a:pt x="855" y="1150"/>
                    </a:lnTo>
                    <a:lnTo>
                      <a:pt x="919" y="1011"/>
                    </a:lnTo>
                    <a:lnTo>
                      <a:pt x="1518" y="604"/>
                    </a:lnTo>
                    <a:lnTo>
                      <a:pt x="1506" y="546"/>
                    </a:lnTo>
                    <a:lnTo>
                      <a:pt x="1436" y="465"/>
                    </a:lnTo>
                    <a:lnTo>
                      <a:pt x="1436" y="407"/>
                    </a:lnTo>
                    <a:lnTo>
                      <a:pt x="1378" y="325"/>
                    </a:lnTo>
                    <a:lnTo>
                      <a:pt x="1395" y="210"/>
                    </a:lnTo>
                    <a:lnTo>
                      <a:pt x="1326" y="122"/>
                    </a:lnTo>
                    <a:lnTo>
                      <a:pt x="1151" y="105"/>
                    </a:lnTo>
                    <a:lnTo>
                      <a:pt x="1047" y="0"/>
                    </a:lnTo>
                    <a:lnTo>
                      <a:pt x="907" y="151"/>
                    </a:lnTo>
                    <a:lnTo>
                      <a:pt x="919" y="180"/>
                    </a:lnTo>
                    <a:lnTo>
                      <a:pt x="867" y="215"/>
                    </a:lnTo>
                    <a:lnTo>
                      <a:pt x="843" y="175"/>
                    </a:lnTo>
                    <a:lnTo>
                      <a:pt x="849" y="110"/>
                    </a:lnTo>
                    <a:lnTo>
                      <a:pt x="803" y="29"/>
                    </a:lnTo>
                    <a:lnTo>
                      <a:pt x="703" y="58"/>
                    </a:lnTo>
                    <a:lnTo>
                      <a:pt x="663" y="180"/>
                    </a:lnTo>
                    <a:lnTo>
                      <a:pt x="698" y="255"/>
                    </a:lnTo>
                    <a:lnTo>
                      <a:pt x="651" y="267"/>
                    </a:lnTo>
                    <a:lnTo>
                      <a:pt x="471" y="163"/>
                    </a:lnTo>
                    <a:lnTo>
                      <a:pt x="267" y="279"/>
                    </a:lnTo>
                    <a:lnTo>
                      <a:pt x="256" y="372"/>
                    </a:lnTo>
                    <a:lnTo>
                      <a:pt x="291" y="384"/>
                    </a:lnTo>
                    <a:lnTo>
                      <a:pt x="198" y="447"/>
                    </a:lnTo>
                    <a:lnTo>
                      <a:pt x="262" y="477"/>
                    </a:lnTo>
                    <a:lnTo>
                      <a:pt x="232" y="541"/>
                    </a:lnTo>
                    <a:lnTo>
                      <a:pt x="297" y="628"/>
                    </a:lnTo>
                    <a:lnTo>
                      <a:pt x="7" y="611"/>
                    </a:lnTo>
                    <a:lnTo>
                      <a:pt x="0" y="639"/>
                    </a:lnTo>
                    <a:lnTo>
                      <a:pt x="344" y="721"/>
                    </a:lnTo>
                    <a:lnTo>
                      <a:pt x="546" y="738"/>
                    </a:lnTo>
                    <a:lnTo>
                      <a:pt x="454" y="802"/>
                    </a:lnTo>
                    <a:lnTo>
                      <a:pt x="511" y="872"/>
                    </a:lnTo>
                    <a:lnTo>
                      <a:pt x="623" y="872"/>
                    </a:lnTo>
                    <a:lnTo>
                      <a:pt x="640" y="808"/>
                    </a:lnTo>
                    <a:lnTo>
                      <a:pt x="686" y="843"/>
                    </a:lnTo>
                    <a:lnTo>
                      <a:pt x="668" y="912"/>
                    </a:lnTo>
                    <a:lnTo>
                      <a:pt x="698" y="924"/>
                    </a:lnTo>
                    <a:lnTo>
                      <a:pt x="698" y="994"/>
                    </a:lnTo>
                    <a:lnTo>
                      <a:pt x="762" y="1075"/>
                    </a:lnTo>
                    <a:lnTo>
                      <a:pt x="780" y="1167"/>
                    </a:lnTo>
                    <a:lnTo>
                      <a:pt x="762" y="1237"/>
                    </a:lnTo>
                    <a:lnTo>
                      <a:pt x="797" y="1336"/>
                    </a:lnTo>
                    <a:lnTo>
                      <a:pt x="843" y="1366"/>
                    </a:lnTo>
                    <a:lnTo>
                      <a:pt x="872" y="1411"/>
                    </a:lnTo>
                    <a:lnTo>
                      <a:pt x="780" y="1603"/>
                    </a:lnTo>
                    <a:lnTo>
                      <a:pt x="762" y="1801"/>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35" name="Freeform 785">
                <a:extLst>
                  <a:ext uri="{FF2B5EF4-FFF2-40B4-BE49-F238E27FC236}">
                    <a16:creationId xmlns:a16="http://schemas.microsoft.com/office/drawing/2014/main" id="{89CBAB47-E0E5-9B1A-E5D6-BD50BCD0F4FD}"/>
                  </a:ext>
                </a:extLst>
              </p:cNvPr>
              <p:cNvSpPr>
                <a:spLocks/>
              </p:cNvSpPr>
              <p:nvPr/>
            </p:nvSpPr>
            <p:spPr bwMode="auto">
              <a:xfrm rot="20717457">
                <a:off x="5921199" y="2759654"/>
                <a:ext cx="1055994" cy="885597"/>
              </a:xfrm>
              <a:custGeom>
                <a:avLst/>
                <a:gdLst>
                  <a:gd name="T0" fmla="*/ 3150 w 3724"/>
                  <a:gd name="T1" fmla="*/ 2968 h 3264"/>
                  <a:gd name="T2" fmla="*/ 3115 w 3724"/>
                  <a:gd name="T3" fmla="*/ 2881 h 3264"/>
                  <a:gd name="T4" fmla="*/ 2662 w 3724"/>
                  <a:gd name="T5" fmla="*/ 3131 h 3264"/>
                  <a:gd name="T6" fmla="*/ 2278 w 3724"/>
                  <a:gd name="T7" fmla="*/ 3264 h 3264"/>
                  <a:gd name="T8" fmla="*/ 2359 w 3724"/>
                  <a:gd name="T9" fmla="*/ 3148 h 3264"/>
                  <a:gd name="T10" fmla="*/ 2435 w 3724"/>
                  <a:gd name="T11" fmla="*/ 3166 h 3264"/>
                  <a:gd name="T12" fmla="*/ 2168 w 3724"/>
                  <a:gd name="T13" fmla="*/ 2800 h 3264"/>
                  <a:gd name="T14" fmla="*/ 1894 w 3724"/>
                  <a:gd name="T15" fmla="*/ 2678 h 3264"/>
                  <a:gd name="T16" fmla="*/ 46 w 3724"/>
                  <a:gd name="T17" fmla="*/ 1823 h 3264"/>
                  <a:gd name="T18" fmla="*/ 35 w 3724"/>
                  <a:gd name="T19" fmla="*/ 1586 h 3264"/>
                  <a:gd name="T20" fmla="*/ 46 w 3724"/>
                  <a:gd name="T21" fmla="*/ 1260 h 3264"/>
                  <a:gd name="T22" fmla="*/ 227 w 3724"/>
                  <a:gd name="T23" fmla="*/ 708 h 3264"/>
                  <a:gd name="T24" fmla="*/ 209 w 3724"/>
                  <a:gd name="T25" fmla="*/ 418 h 3264"/>
                  <a:gd name="T26" fmla="*/ 1028 w 3724"/>
                  <a:gd name="T27" fmla="*/ 197 h 3264"/>
                  <a:gd name="T28" fmla="*/ 1156 w 3724"/>
                  <a:gd name="T29" fmla="*/ 273 h 3264"/>
                  <a:gd name="T30" fmla="*/ 1284 w 3724"/>
                  <a:gd name="T31" fmla="*/ 446 h 3264"/>
                  <a:gd name="T32" fmla="*/ 1359 w 3724"/>
                  <a:gd name="T33" fmla="*/ 621 h 3264"/>
                  <a:gd name="T34" fmla="*/ 1545 w 3724"/>
                  <a:gd name="T35" fmla="*/ 807 h 3264"/>
                  <a:gd name="T36" fmla="*/ 1697 w 3724"/>
                  <a:gd name="T37" fmla="*/ 767 h 3264"/>
                  <a:gd name="T38" fmla="*/ 1847 w 3724"/>
                  <a:gd name="T39" fmla="*/ 801 h 3264"/>
                  <a:gd name="T40" fmla="*/ 1952 w 3724"/>
                  <a:gd name="T41" fmla="*/ 801 h 3264"/>
                  <a:gd name="T42" fmla="*/ 1970 w 3724"/>
                  <a:gd name="T43" fmla="*/ 911 h 3264"/>
                  <a:gd name="T44" fmla="*/ 2051 w 3724"/>
                  <a:gd name="T45" fmla="*/ 836 h 3264"/>
                  <a:gd name="T46" fmla="*/ 2074 w 3724"/>
                  <a:gd name="T47" fmla="*/ 645 h 3264"/>
                  <a:gd name="T48" fmla="*/ 2126 w 3724"/>
                  <a:gd name="T49" fmla="*/ 894 h 3264"/>
                  <a:gd name="T50" fmla="*/ 2214 w 3724"/>
                  <a:gd name="T51" fmla="*/ 952 h 3264"/>
                  <a:gd name="T52" fmla="*/ 2330 w 3724"/>
                  <a:gd name="T53" fmla="*/ 854 h 3264"/>
                  <a:gd name="T54" fmla="*/ 2400 w 3724"/>
                  <a:gd name="T55" fmla="*/ 1138 h 3264"/>
                  <a:gd name="T56" fmla="*/ 2144 w 3724"/>
                  <a:gd name="T57" fmla="*/ 1178 h 3264"/>
                  <a:gd name="T58" fmla="*/ 2098 w 3724"/>
                  <a:gd name="T59" fmla="*/ 1290 h 3264"/>
                  <a:gd name="T60" fmla="*/ 2039 w 3724"/>
                  <a:gd name="T61" fmla="*/ 1370 h 3264"/>
                  <a:gd name="T62" fmla="*/ 1871 w 3724"/>
                  <a:gd name="T63" fmla="*/ 1748 h 3264"/>
                  <a:gd name="T64" fmla="*/ 2219 w 3724"/>
                  <a:gd name="T65" fmla="*/ 2085 h 3264"/>
                  <a:gd name="T66" fmla="*/ 2400 w 3724"/>
                  <a:gd name="T67" fmla="*/ 2219 h 3264"/>
                  <a:gd name="T68" fmla="*/ 2545 w 3724"/>
                  <a:gd name="T69" fmla="*/ 2434 h 3264"/>
                  <a:gd name="T70" fmla="*/ 2481 w 3724"/>
                  <a:gd name="T71" fmla="*/ 2149 h 3264"/>
                  <a:gd name="T72" fmla="*/ 2510 w 3724"/>
                  <a:gd name="T73" fmla="*/ 1841 h 3264"/>
                  <a:gd name="T74" fmla="*/ 2562 w 3724"/>
                  <a:gd name="T75" fmla="*/ 1661 h 3264"/>
                  <a:gd name="T76" fmla="*/ 2766 w 3724"/>
                  <a:gd name="T77" fmla="*/ 1504 h 3264"/>
                  <a:gd name="T78" fmla="*/ 2964 w 3724"/>
                  <a:gd name="T79" fmla="*/ 1684 h 3264"/>
                  <a:gd name="T80" fmla="*/ 3091 w 3724"/>
                  <a:gd name="T81" fmla="*/ 1853 h 3264"/>
                  <a:gd name="T82" fmla="*/ 3342 w 3724"/>
                  <a:gd name="T83" fmla="*/ 1899 h 3264"/>
                  <a:gd name="T84" fmla="*/ 3614 w 3724"/>
                  <a:gd name="T85" fmla="*/ 2090 h 3264"/>
                  <a:gd name="T86" fmla="*/ 3724 w 3724"/>
                  <a:gd name="T87" fmla="*/ 2299 h 3264"/>
                  <a:gd name="T88" fmla="*/ 3586 w 3724"/>
                  <a:gd name="T89" fmla="*/ 2498 h 3264"/>
                  <a:gd name="T90" fmla="*/ 3138 w 3724"/>
                  <a:gd name="T91" fmla="*/ 2695 h 3264"/>
                  <a:gd name="T92" fmla="*/ 3074 w 3724"/>
                  <a:gd name="T93" fmla="*/ 2829 h 3264"/>
                  <a:gd name="T94" fmla="*/ 3335 w 3724"/>
                  <a:gd name="T95" fmla="*/ 2707 h 3264"/>
                  <a:gd name="T96" fmla="*/ 3347 w 3724"/>
                  <a:gd name="T97" fmla="*/ 2805 h 3264"/>
                  <a:gd name="T98" fmla="*/ 3469 w 3724"/>
                  <a:gd name="T99" fmla="*/ 3014 h 3264"/>
                  <a:gd name="T100" fmla="*/ 3370 w 3724"/>
                  <a:gd name="T101" fmla="*/ 3009 h 32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24"/>
                  <a:gd name="T154" fmla="*/ 0 h 3264"/>
                  <a:gd name="T155" fmla="*/ 3724 w 3724"/>
                  <a:gd name="T156" fmla="*/ 3264 h 32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24" h="3264">
                    <a:moveTo>
                      <a:pt x="3248" y="3056"/>
                    </a:moveTo>
                    <a:lnTo>
                      <a:pt x="3196" y="3049"/>
                    </a:lnTo>
                    <a:lnTo>
                      <a:pt x="3150" y="2968"/>
                    </a:lnTo>
                    <a:lnTo>
                      <a:pt x="3185" y="2904"/>
                    </a:lnTo>
                    <a:lnTo>
                      <a:pt x="3190" y="2887"/>
                    </a:lnTo>
                    <a:lnTo>
                      <a:pt x="3115" y="2881"/>
                    </a:lnTo>
                    <a:lnTo>
                      <a:pt x="2981" y="3026"/>
                    </a:lnTo>
                    <a:lnTo>
                      <a:pt x="2795" y="3061"/>
                    </a:lnTo>
                    <a:lnTo>
                      <a:pt x="2662" y="3131"/>
                    </a:lnTo>
                    <a:lnTo>
                      <a:pt x="2574" y="3096"/>
                    </a:lnTo>
                    <a:lnTo>
                      <a:pt x="2470" y="3212"/>
                    </a:lnTo>
                    <a:lnTo>
                      <a:pt x="2278" y="3264"/>
                    </a:lnTo>
                    <a:lnTo>
                      <a:pt x="2237" y="3264"/>
                    </a:lnTo>
                    <a:lnTo>
                      <a:pt x="2266" y="3212"/>
                    </a:lnTo>
                    <a:lnTo>
                      <a:pt x="2359" y="3148"/>
                    </a:lnTo>
                    <a:lnTo>
                      <a:pt x="2365" y="3078"/>
                    </a:lnTo>
                    <a:lnTo>
                      <a:pt x="2400" y="3148"/>
                    </a:lnTo>
                    <a:lnTo>
                      <a:pt x="2435" y="3166"/>
                    </a:lnTo>
                    <a:lnTo>
                      <a:pt x="2428" y="3026"/>
                    </a:lnTo>
                    <a:lnTo>
                      <a:pt x="2226" y="2916"/>
                    </a:lnTo>
                    <a:lnTo>
                      <a:pt x="2168" y="2800"/>
                    </a:lnTo>
                    <a:lnTo>
                      <a:pt x="2104" y="2695"/>
                    </a:lnTo>
                    <a:lnTo>
                      <a:pt x="2004" y="2637"/>
                    </a:lnTo>
                    <a:lnTo>
                      <a:pt x="1894" y="2678"/>
                    </a:lnTo>
                    <a:lnTo>
                      <a:pt x="1069" y="2352"/>
                    </a:lnTo>
                    <a:lnTo>
                      <a:pt x="506" y="2073"/>
                    </a:lnTo>
                    <a:lnTo>
                      <a:pt x="46" y="1823"/>
                    </a:lnTo>
                    <a:lnTo>
                      <a:pt x="17" y="1725"/>
                    </a:lnTo>
                    <a:lnTo>
                      <a:pt x="5" y="1656"/>
                    </a:lnTo>
                    <a:lnTo>
                      <a:pt x="35" y="1586"/>
                    </a:lnTo>
                    <a:lnTo>
                      <a:pt x="0" y="1551"/>
                    </a:lnTo>
                    <a:lnTo>
                      <a:pt x="70" y="1300"/>
                    </a:lnTo>
                    <a:lnTo>
                      <a:pt x="46" y="1260"/>
                    </a:lnTo>
                    <a:lnTo>
                      <a:pt x="58" y="1185"/>
                    </a:lnTo>
                    <a:lnTo>
                      <a:pt x="192" y="1173"/>
                    </a:lnTo>
                    <a:lnTo>
                      <a:pt x="227" y="708"/>
                    </a:lnTo>
                    <a:lnTo>
                      <a:pt x="162" y="650"/>
                    </a:lnTo>
                    <a:lnTo>
                      <a:pt x="145" y="545"/>
                    </a:lnTo>
                    <a:lnTo>
                      <a:pt x="209" y="418"/>
                    </a:lnTo>
                    <a:lnTo>
                      <a:pt x="808" y="0"/>
                    </a:lnTo>
                    <a:lnTo>
                      <a:pt x="848" y="151"/>
                    </a:lnTo>
                    <a:lnTo>
                      <a:pt x="1028" y="197"/>
                    </a:lnTo>
                    <a:lnTo>
                      <a:pt x="1045" y="266"/>
                    </a:lnTo>
                    <a:lnTo>
                      <a:pt x="1139" y="244"/>
                    </a:lnTo>
                    <a:lnTo>
                      <a:pt x="1156" y="273"/>
                    </a:lnTo>
                    <a:lnTo>
                      <a:pt x="1115" y="331"/>
                    </a:lnTo>
                    <a:lnTo>
                      <a:pt x="1174" y="360"/>
                    </a:lnTo>
                    <a:lnTo>
                      <a:pt x="1284" y="446"/>
                    </a:lnTo>
                    <a:lnTo>
                      <a:pt x="1301" y="540"/>
                    </a:lnTo>
                    <a:lnTo>
                      <a:pt x="1394" y="575"/>
                    </a:lnTo>
                    <a:lnTo>
                      <a:pt x="1359" y="621"/>
                    </a:lnTo>
                    <a:lnTo>
                      <a:pt x="1366" y="662"/>
                    </a:lnTo>
                    <a:lnTo>
                      <a:pt x="1534" y="743"/>
                    </a:lnTo>
                    <a:lnTo>
                      <a:pt x="1545" y="807"/>
                    </a:lnTo>
                    <a:lnTo>
                      <a:pt x="1627" y="801"/>
                    </a:lnTo>
                    <a:lnTo>
                      <a:pt x="1603" y="732"/>
                    </a:lnTo>
                    <a:lnTo>
                      <a:pt x="1697" y="767"/>
                    </a:lnTo>
                    <a:lnTo>
                      <a:pt x="1807" y="894"/>
                    </a:lnTo>
                    <a:lnTo>
                      <a:pt x="1859" y="854"/>
                    </a:lnTo>
                    <a:lnTo>
                      <a:pt x="1847" y="801"/>
                    </a:lnTo>
                    <a:lnTo>
                      <a:pt x="1859" y="767"/>
                    </a:lnTo>
                    <a:lnTo>
                      <a:pt x="1935" y="772"/>
                    </a:lnTo>
                    <a:lnTo>
                      <a:pt x="1952" y="801"/>
                    </a:lnTo>
                    <a:lnTo>
                      <a:pt x="1929" y="941"/>
                    </a:lnTo>
                    <a:lnTo>
                      <a:pt x="1947" y="946"/>
                    </a:lnTo>
                    <a:lnTo>
                      <a:pt x="1970" y="911"/>
                    </a:lnTo>
                    <a:lnTo>
                      <a:pt x="2016" y="917"/>
                    </a:lnTo>
                    <a:lnTo>
                      <a:pt x="2011" y="882"/>
                    </a:lnTo>
                    <a:lnTo>
                      <a:pt x="2051" y="836"/>
                    </a:lnTo>
                    <a:lnTo>
                      <a:pt x="1987" y="714"/>
                    </a:lnTo>
                    <a:lnTo>
                      <a:pt x="2039" y="633"/>
                    </a:lnTo>
                    <a:lnTo>
                      <a:pt x="2074" y="645"/>
                    </a:lnTo>
                    <a:lnTo>
                      <a:pt x="2126" y="737"/>
                    </a:lnTo>
                    <a:lnTo>
                      <a:pt x="2109" y="777"/>
                    </a:lnTo>
                    <a:lnTo>
                      <a:pt x="2126" y="894"/>
                    </a:lnTo>
                    <a:lnTo>
                      <a:pt x="2196" y="894"/>
                    </a:lnTo>
                    <a:lnTo>
                      <a:pt x="2226" y="911"/>
                    </a:lnTo>
                    <a:lnTo>
                      <a:pt x="2214" y="952"/>
                    </a:lnTo>
                    <a:lnTo>
                      <a:pt x="2243" y="1028"/>
                    </a:lnTo>
                    <a:lnTo>
                      <a:pt x="2341" y="941"/>
                    </a:lnTo>
                    <a:lnTo>
                      <a:pt x="2330" y="854"/>
                    </a:lnTo>
                    <a:lnTo>
                      <a:pt x="2423" y="882"/>
                    </a:lnTo>
                    <a:lnTo>
                      <a:pt x="2446" y="1045"/>
                    </a:lnTo>
                    <a:lnTo>
                      <a:pt x="2400" y="1138"/>
                    </a:lnTo>
                    <a:lnTo>
                      <a:pt x="2278" y="1121"/>
                    </a:lnTo>
                    <a:lnTo>
                      <a:pt x="2226" y="1178"/>
                    </a:lnTo>
                    <a:lnTo>
                      <a:pt x="2144" y="1178"/>
                    </a:lnTo>
                    <a:lnTo>
                      <a:pt x="2184" y="1225"/>
                    </a:lnTo>
                    <a:lnTo>
                      <a:pt x="2138" y="1300"/>
                    </a:lnTo>
                    <a:lnTo>
                      <a:pt x="2098" y="1290"/>
                    </a:lnTo>
                    <a:lnTo>
                      <a:pt x="2081" y="1318"/>
                    </a:lnTo>
                    <a:lnTo>
                      <a:pt x="2028" y="1324"/>
                    </a:lnTo>
                    <a:lnTo>
                      <a:pt x="2039" y="1370"/>
                    </a:lnTo>
                    <a:lnTo>
                      <a:pt x="1859" y="1499"/>
                    </a:lnTo>
                    <a:lnTo>
                      <a:pt x="1772" y="1644"/>
                    </a:lnTo>
                    <a:lnTo>
                      <a:pt x="1871" y="1748"/>
                    </a:lnTo>
                    <a:lnTo>
                      <a:pt x="1871" y="1858"/>
                    </a:lnTo>
                    <a:lnTo>
                      <a:pt x="2069" y="1933"/>
                    </a:lnTo>
                    <a:lnTo>
                      <a:pt x="2219" y="2085"/>
                    </a:lnTo>
                    <a:lnTo>
                      <a:pt x="2353" y="2114"/>
                    </a:lnTo>
                    <a:lnTo>
                      <a:pt x="2324" y="2195"/>
                    </a:lnTo>
                    <a:lnTo>
                      <a:pt x="2400" y="2219"/>
                    </a:lnTo>
                    <a:lnTo>
                      <a:pt x="2365" y="2306"/>
                    </a:lnTo>
                    <a:lnTo>
                      <a:pt x="2463" y="2445"/>
                    </a:lnTo>
                    <a:lnTo>
                      <a:pt x="2545" y="2434"/>
                    </a:lnTo>
                    <a:lnTo>
                      <a:pt x="2550" y="2311"/>
                    </a:lnTo>
                    <a:lnTo>
                      <a:pt x="2458" y="2230"/>
                    </a:lnTo>
                    <a:lnTo>
                      <a:pt x="2481" y="2149"/>
                    </a:lnTo>
                    <a:lnTo>
                      <a:pt x="2597" y="2055"/>
                    </a:lnTo>
                    <a:lnTo>
                      <a:pt x="2562" y="1858"/>
                    </a:lnTo>
                    <a:lnTo>
                      <a:pt x="2510" y="1841"/>
                    </a:lnTo>
                    <a:lnTo>
                      <a:pt x="2516" y="1783"/>
                    </a:lnTo>
                    <a:lnTo>
                      <a:pt x="2585" y="1713"/>
                    </a:lnTo>
                    <a:lnTo>
                      <a:pt x="2562" y="1661"/>
                    </a:lnTo>
                    <a:lnTo>
                      <a:pt x="2557" y="1510"/>
                    </a:lnTo>
                    <a:lnTo>
                      <a:pt x="2697" y="1527"/>
                    </a:lnTo>
                    <a:lnTo>
                      <a:pt x="2766" y="1504"/>
                    </a:lnTo>
                    <a:lnTo>
                      <a:pt x="2847" y="1562"/>
                    </a:lnTo>
                    <a:lnTo>
                      <a:pt x="2864" y="1603"/>
                    </a:lnTo>
                    <a:lnTo>
                      <a:pt x="2964" y="1684"/>
                    </a:lnTo>
                    <a:lnTo>
                      <a:pt x="2981" y="1812"/>
                    </a:lnTo>
                    <a:lnTo>
                      <a:pt x="3028" y="1841"/>
                    </a:lnTo>
                    <a:lnTo>
                      <a:pt x="3091" y="1853"/>
                    </a:lnTo>
                    <a:lnTo>
                      <a:pt x="3150" y="1708"/>
                    </a:lnTo>
                    <a:lnTo>
                      <a:pt x="3255" y="1864"/>
                    </a:lnTo>
                    <a:lnTo>
                      <a:pt x="3342" y="1899"/>
                    </a:lnTo>
                    <a:lnTo>
                      <a:pt x="3335" y="1975"/>
                    </a:lnTo>
                    <a:lnTo>
                      <a:pt x="3429" y="2090"/>
                    </a:lnTo>
                    <a:lnTo>
                      <a:pt x="3614" y="2090"/>
                    </a:lnTo>
                    <a:lnTo>
                      <a:pt x="3661" y="2132"/>
                    </a:lnTo>
                    <a:lnTo>
                      <a:pt x="3667" y="2224"/>
                    </a:lnTo>
                    <a:lnTo>
                      <a:pt x="3724" y="2299"/>
                    </a:lnTo>
                    <a:lnTo>
                      <a:pt x="3724" y="2352"/>
                    </a:lnTo>
                    <a:lnTo>
                      <a:pt x="3679" y="2376"/>
                    </a:lnTo>
                    <a:lnTo>
                      <a:pt x="3586" y="2498"/>
                    </a:lnTo>
                    <a:lnTo>
                      <a:pt x="3446" y="2544"/>
                    </a:lnTo>
                    <a:lnTo>
                      <a:pt x="3272" y="2550"/>
                    </a:lnTo>
                    <a:lnTo>
                      <a:pt x="3138" y="2695"/>
                    </a:lnTo>
                    <a:lnTo>
                      <a:pt x="3033" y="2753"/>
                    </a:lnTo>
                    <a:lnTo>
                      <a:pt x="2969" y="2834"/>
                    </a:lnTo>
                    <a:lnTo>
                      <a:pt x="3074" y="2829"/>
                    </a:lnTo>
                    <a:lnTo>
                      <a:pt x="3255" y="2678"/>
                    </a:lnTo>
                    <a:lnTo>
                      <a:pt x="3272" y="2666"/>
                    </a:lnTo>
                    <a:lnTo>
                      <a:pt x="3335" y="2707"/>
                    </a:lnTo>
                    <a:lnTo>
                      <a:pt x="3370" y="2759"/>
                    </a:lnTo>
                    <a:lnTo>
                      <a:pt x="3312" y="2800"/>
                    </a:lnTo>
                    <a:lnTo>
                      <a:pt x="3347" y="2805"/>
                    </a:lnTo>
                    <a:lnTo>
                      <a:pt x="3342" y="2881"/>
                    </a:lnTo>
                    <a:lnTo>
                      <a:pt x="3562" y="2956"/>
                    </a:lnTo>
                    <a:lnTo>
                      <a:pt x="3469" y="3014"/>
                    </a:lnTo>
                    <a:lnTo>
                      <a:pt x="3347" y="3160"/>
                    </a:lnTo>
                    <a:lnTo>
                      <a:pt x="3312" y="3108"/>
                    </a:lnTo>
                    <a:lnTo>
                      <a:pt x="3370" y="3009"/>
                    </a:lnTo>
                    <a:lnTo>
                      <a:pt x="3272" y="3044"/>
                    </a:lnTo>
                    <a:lnTo>
                      <a:pt x="3248" y="3056"/>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42" name="Freeform 786">
                <a:extLst>
                  <a:ext uri="{FF2B5EF4-FFF2-40B4-BE49-F238E27FC236}">
                    <a16:creationId xmlns:a16="http://schemas.microsoft.com/office/drawing/2014/main" id="{8B952773-BFC0-E2E1-9FCF-A9C6E4361064}"/>
                  </a:ext>
                </a:extLst>
              </p:cNvPr>
              <p:cNvSpPr>
                <a:spLocks/>
              </p:cNvSpPr>
              <p:nvPr/>
            </p:nvSpPr>
            <p:spPr bwMode="auto">
              <a:xfrm rot="20717457">
                <a:off x="5879377" y="3263629"/>
                <a:ext cx="1071677" cy="809855"/>
              </a:xfrm>
              <a:custGeom>
                <a:avLst/>
                <a:gdLst>
                  <a:gd name="T0" fmla="*/ 505 w 3767"/>
                  <a:gd name="T1" fmla="*/ 52 h 2992"/>
                  <a:gd name="T2" fmla="*/ 413 w 3767"/>
                  <a:gd name="T3" fmla="*/ 140 h 2992"/>
                  <a:gd name="T4" fmla="*/ 174 w 3767"/>
                  <a:gd name="T5" fmla="*/ 361 h 2992"/>
                  <a:gd name="T6" fmla="*/ 69 w 3767"/>
                  <a:gd name="T7" fmla="*/ 535 h 2992"/>
                  <a:gd name="T8" fmla="*/ 0 w 3767"/>
                  <a:gd name="T9" fmla="*/ 1116 h 2992"/>
                  <a:gd name="T10" fmla="*/ 128 w 3767"/>
                  <a:gd name="T11" fmla="*/ 1360 h 2992"/>
                  <a:gd name="T12" fmla="*/ 442 w 3767"/>
                  <a:gd name="T13" fmla="*/ 1726 h 2992"/>
                  <a:gd name="T14" fmla="*/ 709 w 3767"/>
                  <a:gd name="T15" fmla="*/ 1796 h 2992"/>
                  <a:gd name="T16" fmla="*/ 896 w 3767"/>
                  <a:gd name="T17" fmla="*/ 1946 h 2992"/>
                  <a:gd name="T18" fmla="*/ 959 w 3767"/>
                  <a:gd name="T19" fmla="*/ 2162 h 2992"/>
                  <a:gd name="T20" fmla="*/ 1180 w 3767"/>
                  <a:gd name="T21" fmla="*/ 2423 h 2992"/>
                  <a:gd name="T22" fmla="*/ 1320 w 3767"/>
                  <a:gd name="T23" fmla="*/ 2591 h 2992"/>
                  <a:gd name="T24" fmla="*/ 1424 w 3767"/>
                  <a:gd name="T25" fmla="*/ 2353 h 2992"/>
                  <a:gd name="T26" fmla="*/ 1766 w 3767"/>
                  <a:gd name="T27" fmla="*/ 2376 h 2992"/>
                  <a:gd name="T28" fmla="*/ 1848 w 3767"/>
                  <a:gd name="T29" fmla="*/ 2382 h 2992"/>
                  <a:gd name="T30" fmla="*/ 1918 w 3767"/>
                  <a:gd name="T31" fmla="*/ 2446 h 2992"/>
                  <a:gd name="T32" fmla="*/ 2000 w 3767"/>
                  <a:gd name="T33" fmla="*/ 2458 h 2992"/>
                  <a:gd name="T34" fmla="*/ 2063 w 3767"/>
                  <a:gd name="T35" fmla="*/ 2481 h 2992"/>
                  <a:gd name="T36" fmla="*/ 2185 w 3767"/>
                  <a:gd name="T37" fmla="*/ 2429 h 2992"/>
                  <a:gd name="T38" fmla="*/ 2307 w 3767"/>
                  <a:gd name="T39" fmla="*/ 2434 h 2992"/>
                  <a:gd name="T40" fmla="*/ 2499 w 3767"/>
                  <a:gd name="T41" fmla="*/ 2528 h 2992"/>
                  <a:gd name="T42" fmla="*/ 2540 w 3767"/>
                  <a:gd name="T43" fmla="*/ 2765 h 2992"/>
                  <a:gd name="T44" fmla="*/ 2604 w 3767"/>
                  <a:gd name="T45" fmla="*/ 2882 h 2992"/>
                  <a:gd name="T46" fmla="*/ 2628 w 3767"/>
                  <a:gd name="T47" fmla="*/ 2992 h 2992"/>
                  <a:gd name="T48" fmla="*/ 2743 w 3767"/>
                  <a:gd name="T49" fmla="*/ 2830 h 2992"/>
                  <a:gd name="T50" fmla="*/ 2731 w 3767"/>
                  <a:gd name="T51" fmla="*/ 2382 h 2992"/>
                  <a:gd name="T52" fmla="*/ 3121 w 3767"/>
                  <a:gd name="T53" fmla="*/ 2085 h 2992"/>
                  <a:gd name="T54" fmla="*/ 3121 w 3767"/>
                  <a:gd name="T55" fmla="*/ 1918 h 2992"/>
                  <a:gd name="T56" fmla="*/ 3150 w 3767"/>
                  <a:gd name="T57" fmla="*/ 1906 h 2992"/>
                  <a:gd name="T58" fmla="*/ 3197 w 3767"/>
                  <a:gd name="T59" fmla="*/ 1818 h 2992"/>
                  <a:gd name="T60" fmla="*/ 3331 w 3767"/>
                  <a:gd name="T61" fmla="*/ 1644 h 2992"/>
                  <a:gd name="T62" fmla="*/ 3586 w 3767"/>
                  <a:gd name="T63" fmla="*/ 1505 h 2992"/>
                  <a:gd name="T64" fmla="*/ 3533 w 3767"/>
                  <a:gd name="T65" fmla="*/ 1475 h 2992"/>
                  <a:gd name="T66" fmla="*/ 3732 w 3767"/>
                  <a:gd name="T67" fmla="*/ 1337 h 2992"/>
                  <a:gd name="T68" fmla="*/ 3714 w 3767"/>
                  <a:gd name="T69" fmla="*/ 1273 h 2992"/>
                  <a:gd name="T70" fmla="*/ 3708 w 3767"/>
                  <a:gd name="T71" fmla="*/ 1116 h 2992"/>
                  <a:gd name="T72" fmla="*/ 3488 w 3767"/>
                  <a:gd name="T73" fmla="*/ 1255 h 2992"/>
                  <a:gd name="T74" fmla="*/ 3174 w 3767"/>
                  <a:gd name="T75" fmla="*/ 1360 h 2992"/>
                  <a:gd name="T76" fmla="*/ 3086 w 3767"/>
                  <a:gd name="T77" fmla="*/ 1458 h 2992"/>
                  <a:gd name="T78" fmla="*/ 2912 w 3767"/>
                  <a:gd name="T79" fmla="*/ 1552 h 2992"/>
                  <a:gd name="T80" fmla="*/ 2738 w 3767"/>
                  <a:gd name="T81" fmla="*/ 1528 h 2992"/>
                  <a:gd name="T82" fmla="*/ 2749 w 3767"/>
                  <a:gd name="T83" fmla="*/ 1493 h 2992"/>
                  <a:gd name="T84" fmla="*/ 2731 w 3767"/>
                  <a:gd name="T85" fmla="*/ 1430 h 2992"/>
                  <a:gd name="T86" fmla="*/ 2714 w 3767"/>
                  <a:gd name="T87" fmla="*/ 1360 h 2992"/>
                  <a:gd name="T88" fmla="*/ 2621 w 3767"/>
                  <a:gd name="T89" fmla="*/ 1348 h 2992"/>
                  <a:gd name="T90" fmla="*/ 2673 w 3767"/>
                  <a:gd name="T91" fmla="*/ 1197 h 2992"/>
                  <a:gd name="T92" fmla="*/ 2610 w 3767"/>
                  <a:gd name="T93" fmla="*/ 1173 h 2992"/>
                  <a:gd name="T94" fmla="*/ 2482 w 3767"/>
                  <a:gd name="T95" fmla="*/ 1337 h 2992"/>
                  <a:gd name="T96" fmla="*/ 2453 w 3767"/>
                  <a:gd name="T97" fmla="*/ 1470 h 2992"/>
                  <a:gd name="T98" fmla="*/ 2314 w 3767"/>
                  <a:gd name="T99" fmla="*/ 1424 h 2992"/>
                  <a:gd name="T100" fmla="*/ 2429 w 3767"/>
                  <a:gd name="T101" fmla="*/ 1220 h 2992"/>
                  <a:gd name="T102" fmla="*/ 2406 w 3767"/>
                  <a:gd name="T103" fmla="*/ 1163 h 2992"/>
                  <a:gd name="T104" fmla="*/ 2656 w 3767"/>
                  <a:gd name="T105" fmla="*/ 1151 h 2992"/>
                  <a:gd name="T106" fmla="*/ 2499 w 3767"/>
                  <a:gd name="T107" fmla="*/ 1075 h 2992"/>
                  <a:gd name="T108" fmla="*/ 2476 w 3767"/>
                  <a:gd name="T109" fmla="*/ 1034 h 2992"/>
                  <a:gd name="T110" fmla="*/ 2296 w 3767"/>
                  <a:gd name="T111" fmla="*/ 1046 h 2992"/>
                  <a:gd name="T112" fmla="*/ 2197 w 3767"/>
                  <a:gd name="T113" fmla="*/ 1034 h 2992"/>
                  <a:gd name="T114" fmla="*/ 2272 w 3767"/>
                  <a:gd name="T115" fmla="*/ 936 h 2992"/>
                  <a:gd name="T116" fmla="*/ 1616 w 3767"/>
                  <a:gd name="T117" fmla="*/ 587 h 2992"/>
                  <a:gd name="T118" fmla="*/ 570 w 3767"/>
                  <a:gd name="T119" fmla="*/ 59 h 29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67"/>
                  <a:gd name="T181" fmla="*/ 0 h 2992"/>
                  <a:gd name="T182" fmla="*/ 3767 w 3767"/>
                  <a:gd name="T183" fmla="*/ 2992 h 29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67" h="2992">
                    <a:moveTo>
                      <a:pt x="570" y="59"/>
                    </a:moveTo>
                    <a:lnTo>
                      <a:pt x="505" y="52"/>
                    </a:lnTo>
                    <a:lnTo>
                      <a:pt x="425" y="0"/>
                    </a:lnTo>
                    <a:lnTo>
                      <a:pt x="413" y="140"/>
                    </a:lnTo>
                    <a:lnTo>
                      <a:pt x="296" y="314"/>
                    </a:lnTo>
                    <a:lnTo>
                      <a:pt x="174" y="361"/>
                    </a:lnTo>
                    <a:lnTo>
                      <a:pt x="157" y="465"/>
                    </a:lnTo>
                    <a:lnTo>
                      <a:pt x="69" y="535"/>
                    </a:lnTo>
                    <a:lnTo>
                      <a:pt x="12" y="802"/>
                    </a:lnTo>
                    <a:lnTo>
                      <a:pt x="0" y="1116"/>
                    </a:lnTo>
                    <a:lnTo>
                      <a:pt x="122" y="1302"/>
                    </a:lnTo>
                    <a:lnTo>
                      <a:pt x="128" y="1360"/>
                    </a:lnTo>
                    <a:lnTo>
                      <a:pt x="320" y="1487"/>
                    </a:lnTo>
                    <a:lnTo>
                      <a:pt x="442" y="1726"/>
                    </a:lnTo>
                    <a:lnTo>
                      <a:pt x="697" y="1830"/>
                    </a:lnTo>
                    <a:lnTo>
                      <a:pt x="709" y="1796"/>
                    </a:lnTo>
                    <a:lnTo>
                      <a:pt x="831" y="1836"/>
                    </a:lnTo>
                    <a:lnTo>
                      <a:pt x="896" y="1946"/>
                    </a:lnTo>
                    <a:lnTo>
                      <a:pt x="906" y="2080"/>
                    </a:lnTo>
                    <a:lnTo>
                      <a:pt x="959" y="2162"/>
                    </a:lnTo>
                    <a:lnTo>
                      <a:pt x="1116" y="2162"/>
                    </a:lnTo>
                    <a:lnTo>
                      <a:pt x="1180" y="2423"/>
                    </a:lnTo>
                    <a:lnTo>
                      <a:pt x="1255" y="2551"/>
                    </a:lnTo>
                    <a:lnTo>
                      <a:pt x="1320" y="2591"/>
                    </a:lnTo>
                    <a:lnTo>
                      <a:pt x="1372" y="2399"/>
                    </a:lnTo>
                    <a:lnTo>
                      <a:pt x="1424" y="2353"/>
                    </a:lnTo>
                    <a:lnTo>
                      <a:pt x="1703" y="2336"/>
                    </a:lnTo>
                    <a:lnTo>
                      <a:pt x="1766" y="2376"/>
                    </a:lnTo>
                    <a:lnTo>
                      <a:pt x="1790" y="2388"/>
                    </a:lnTo>
                    <a:lnTo>
                      <a:pt x="1848" y="2382"/>
                    </a:lnTo>
                    <a:lnTo>
                      <a:pt x="1878" y="2429"/>
                    </a:lnTo>
                    <a:lnTo>
                      <a:pt x="1918" y="2446"/>
                    </a:lnTo>
                    <a:lnTo>
                      <a:pt x="1941" y="2486"/>
                    </a:lnTo>
                    <a:lnTo>
                      <a:pt x="2000" y="2458"/>
                    </a:lnTo>
                    <a:lnTo>
                      <a:pt x="2028" y="2486"/>
                    </a:lnTo>
                    <a:lnTo>
                      <a:pt x="2063" y="2481"/>
                    </a:lnTo>
                    <a:lnTo>
                      <a:pt x="2046" y="2399"/>
                    </a:lnTo>
                    <a:lnTo>
                      <a:pt x="2185" y="2429"/>
                    </a:lnTo>
                    <a:lnTo>
                      <a:pt x="2232" y="2406"/>
                    </a:lnTo>
                    <a:lnTo>
                      <a:pt x="2307" y="2434"/>
                    </a:lnTo>
                    <a:lnTo>
                      <a:pt x="2325" y="2481"/>
                    </a:lnTo>
                    <a:lnTo>
                      <a:pt x="2499" y="2528"/>
                    </a:lnTo>
                    <a:lnTo>
                      <a:pt x="2569" y="2591"/>
                    </a:lnTo>
                    <a:lnTo>
                      <a:pt x="2540" y="2765"/>
                    </a:lnTo>
                    <a:lnTo>
                      <a:pt x="2586" y="2789"/>
                    </a:lnTo>
                    <a:lnTo>
                      <a:pt x="2604" y="2882"/>
                    </a:lnTo>
                    <a:lnTo>
                      <a:pt x="2633" y="2962"/>
                    </a:lnTo>
                    <a:lnTo>
                      <a:pt x="2628" y="2992"/>
                    </a:lnTo>
                    <a:lnTo>
                      <a:pt x="2708" y="2945"/>
                    </a:lnTo>
                    <a:lnTo>
                      <a:pt x="2743" y="2830"/>
                    </a:lnTo>
                    <a:lnTo>
                      <a:pt x="2696" y="2516"/>
                    </a:lnTo>
                    <a:lnTo>
                      <a:pt x="2731" y="2382"/>
                    </a:lnTo>
                    <a:lnTo>
                      <a:pt x="3069" y="2173"/>
                    </a:lnTo>
                    <a:lnTo>
                      <a:pt x="3121" y="2085"/>
                    </a:lnTo>
                    <a:lnTo>
                      <a:pt x="3197" y="2068"/>
                    </a:lnTo>
                    <a:lnTo>
                      <a:pt x="3121" y="1918"/>
                    </a:lnTo>
                    <a:lnTo>
                      <a:pt x="3127" y="1859"/>
                    </a:lnTo>
                    <a:lnTo>
                      <a:pt x="3150" y="1906"/>
                    </a:lnTo>
                    <a:lnTo>
                      <a:pt x="3179" y="1888"/>
                    </a:lnTo>
                    <a:lnTo>
                      <a:pt x="3197" y="1818"/>
                    </a:lnTo>
                    <a:lnTo>
                      <a:pt x="3307" y="1719"/>
                    </a:lnTo>
                    <a:lnTo>
                      <a:pt x="3331" y="1644"/>
                    </a:lnTo>
                    <a:lnTo>
                      <a:pt x="3505" y="1604"/>
                    </a:lnTo>
                    <a:lnTo>
                      <a:pt x="3586" y="1505"/>
                    </a:lnTo>
                    <a:lnTo>
                      <a:pt x="3540" y="1510"/>
                    </a:lnTo>
                    <a:lnTo>
                      <a:pt x="3533" y="1475"/>
                    </a:lnTo>
                    <a:lnTo>
                      <a:pt x="3690" y="1330"/>
                    </a:lnTo>
                    <a:lnTo>
                      <a:pt x="3732" y="1337"/>
                    </a:lnTo>
                    <a:lnTo>
                      <a:pt x="3767" y="1285"/>
                    </a:lnTo>
                    <a:lnTo>
                      <a:pt x="3714" y="1273"/>
                    </a:lnTo>
                    <a:lnTo>
                      <a:pt x="3662" y="1197"/>
                    </a:lnTo>
                    <a:lnTo>
                      <a:pt x="3708" y="1116"/>
                    </a:lnTo>
                    <a:lnTo>
                      <a:pt x="3627" y="1104"/>
                    </a:lnTo>
                    <a:lnTo>
                      <a:pt x="3488" y="1255"/>
                    </a:lnTo>
                    <a:lnTo>
                      <a:pt x="3307" y="1290"/>
                    </a:lnTo>
                    <a:lnTo>
                      <a:pt x="3174" y="1360"/>
                    </a:lnTo>
                    <a:lnTo>
                      <a:pt x="3156" y="1430"/>
                    </a:lnTo>
                    <a:lnTo>
                      <a:pt x="3086" y="1458"/>
                    </a:lnTo>
                    <a:lnTo>
                      <a:pt x="3017" y="1470"/>
                    </a:lnTo>
                    <a:lnTo>
                      <a:pt x="2912" y="1552"/>
                    </a:lnTo>
                    <a:lnTo>
                      <a:pt x="2818" y="1580"/>
                    </a:lnTo>
                    <a:lnTo>
                      <a:pt x="2738" y="1528"/>
                    </a:lnTo>
                    <a:lnTo>
                      <a:pt x="2731" y="1505"/>
                    </a:lnTo>
                    <a:lnTo>
                      <a:pt x="2749" y="1493"/>
                    </a:lnTo>
                    <a:lnTo>
                      <a:pt x="2778" y="1435"/>
                    </a:lnTo>
                    <a:lnTo>
                      <a:pt x="2731" y="1430"/>
                    </a:lnTo>
                    <a:lnTo>
                      <a:pt x="2714" y="1424"/>
                    </a:lnTo>
                    <a:lnTo>
                      <a:pt x="2714" y="1360"/>
                    </a:lnTo>
                    <a:lnTo>
                      <a:pt x="2645" y="1395"/>
                    </a:lnTo>
                    <a:lnTo>
                      <a:pt x="2621" y="1348"/>
                    </a:lnTo>
                    <a:lnTo>
                      <a:pt x="2703" y="1285"/>
                    </a:lnTo>
                    <a:lnTo>
                      <a:pt x="2673" y="1197"/>
                    </a:lnTo>
                    <a:lnTo>
                      <a:pt x="2638" y="1185"/>
                    </a:lnTo>
                    <a:lnTo>
                      <a:pt x="2610" y="1173"/>
                    </a:lnTo>
                    <a:lnTo>
                      <a:pt x="2523" y="1238"/>
                    </a:lnTo>
                    <a:lnTo>
                      <a:pt x="2482" y="1337"/>
                    </a:lnTo>
                    <a:lnTo>
                      <a:pt x="2488" y="1424"/>
                    </a:lnTo>
                    <a:lnTo>
                      <a:pt x="2453" y="1470"/>
                    </a:lnTo>
                    <a:lnTo>
                      <a:pt x="2389" y="1505"/>
                    </a:lnTo>
                    <a:lnTo>
                      <a:pt x="2314" y="1424"/>
                    </a:lnTo>
                    <a:lnTo>
                      <a:pt x="2366" y="1278"/>
                    </a:lnTo>
                    <a:lnTo>
                      <a:pt x="2429" y="1220"/>
                    </a:lnTo>
                    <a:lnTo>
                      <a:pt x="2394" y="1208"/>
                    </a:lnTo>
                    <a:lnTo>
                      <a:pt x="2406" y="1163"/>
                    </a:lnTo>
                    <a:lnTo>
                      <a:pt x="2528" y="1110"/>
                    </a:lnTo>
                    <a:lnTo>
                      <a:pt x="2656" y="1151"/>
                    </a:lnTo>
                    <a:lnTo>
                      <a:pt x="2569" y="1063"/>
                    </a:lnTo>
                    <a:lnTo>
                      <a:pt x="2499" y="1075"/>
                    </a:lnTo>
                    <a:lnTo>
                      <a:pt x="2441" y="1034"/>
                    </a:lnTo>
                    <a:lnTo>
                      <a:pt x="2476" y="1034"/>
                    </a:lnTo>
                    <a:lnTo>
                      <a:pt x="2436" y="976"/>
                    </a:lnTo>
                    <a:lnTo>
                      <a:pt x="2296" y="1046"/>
                    </a:lnTo>
                    <a:lnTo>
                      <a:pt x="2220" y="1017"/>
                    </a:lnTo>
                    <a:lnTo>
                      <a:pt x="2197" y="1034"/>
                    </a:lnTo>
                    <a:lnTo>
                      <a:pt x="2145" y="1017"/>
                    </a:lnTo>
                    <a:lnTo>
                      <a:pt x="2272" y="936"/>
                    </a:lnTo>
                    <a:lnTo>
                      <a:pt x="2406" y="907"/>
                    </a:lnTo>
                    <a:lnTo>
                      <a:pt x="1616" y="587"/>
                    </a:lnTo>
                    <a:lnTo>
                      <a:pt x="1023" y="302"/>
                    </a:lnTo>
                    <a:lnTo>
                      <a:pt x="570" y="5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43" name="Freeform 787">
                <a:extLst>
                  <a:ext uri="{FF2B5EF4-FFF2-40B4-BE49-F238E27FC236}">
                    <a16:creationId xmlns:a16="http://schemas.microsoft.com/office/drawing/2014/main" id="{9D1BFD0A-6B1C-0973-AD94-37427781C7C4}"/>
                  </a:ext>
                </a:extLst>
              </p:cNvPr>
              <p:cNvSpPr>
                <a:spLocks/>
              </p:cNvSpPr>
              <p:nvPr/>
            </p:nvSpPr>
            <p:spPr bwMode="auto">
              <a:xfrm rot="20717457">
                <a:off x="5970862" y="3688948"/>
                <a:ext cx="561977" cy="614674"/>
              </a:xfrm>
              <a:custGeom>
                <a:avLst/>
                <a:gdLst>
                  <a:gd name="T0" fmla="*/ 47 w 1976"/>
                  <a:gd name="T1" fmla="*/ 40 h 2259"/>
                  <a:gd name="T2" fmla="*/ 105 w 1976"/>
                  <a:gd name="T3" fmla="*/ 453 h 2259"/>
                  <a:gd name="T4" fmla="*/ 0 w 1976"/>
                  <a:gd name="T5" fmla="*/ 453 h 2259"/>
                  <a:gd name="T6" fmla="*/ 82 w 1976"/>
                  <a:gd name="T7" fmla="*/ 645 h 2259"/>
                  <a:gd name="T8" fmla="*/ 76 w 1976"/>
                  <a:gd name="T9" fmla="*/ 847 h 2259"/>
                  <a:gd name="T10" fmla="*/ 222 w 1976"/>
                  <a:gd name="T11" fmla="*/ 959 h 2259"/>
                  <a:gd name="T12" fmla="*/ 187 w 1976"/>
                  <a:gd name="T13" fmla="*/ 802 h 2259"/>
                  <a:gd name="T14" fmla="*/ 180 w 1976"/>
                  <a:gd name="T15" fmla="*/ 488 h 2259"/>
                  <a:gd name="T16" fmla="*/ 152 w 1976"/>
                  <a:gd name="T17" fmla="*/ 214 h 2259"/>
                  <a:gd name="T18" fmla="*/ 250 w 1976"/>
                  <a:gd name="T19" fmla="*/ 307 h 2259"/>
                  <a:gd name="T20" fmla="*/ 326 w 1976"/>
                  <a:gd name="T21" fmla="*/ 627 h 2259"/>
                  <a:gd name="T22" fmla="*/ 332 w 1976"/>
                  <a:gd name="T23" fmla="*/ 795 h 2259"/>
                  <a:gd name="T24" fmla="*/ 332 w 1976"/>
                  <a:gd name="T25" fmla="*/ 859 h 2259"/>
                  <a:gd name="T26" fmla="*/ 506 w 1976"/>
                  <a:gd name="T27" fmla="*/ 1290 h 2259"/>
                  <a:gd name="T28" fmla="*/ 524 w 1976"/>
                  <a:gd name="T29" fmla="*/ 1667 h 2259"/>
                  <a:gd name="T30" fmla="*/ 762 w 1976"/>
                  <a:gd name="T31" fmla="*/ 1853 h 2259"/>
                  <a:gd name="T32" fmla="*/ 1244 w 1976"/>
                  <a:gd name="T33" fmla="*/ 2073 h 2259"/>
                  <a:gd name="T34" fmla="*/ 1378 w 1976"/>
                  <a:gd name="T35" fmla="*/ 2259 h 2259"/>
                  <a:gd name="T36" fmla="*/ 1605 w 1976"/>
                  <a:gd name="T37" fmla="*/ 2167 h 2259"/>
                  <a:gd name="T38" fmla="*/ 1616 w 1976"/>
                  <a:gd name="T39" fmla="*/ 2033 h 2259"/>
                  <a:gd name="T40" fmla="*/ 1779 w 1976"/>
                  <a:gd name="T41" fmla="*/ 2062 h 2259"/>
                  <a:gd name="T42" fmla="*/ 1866 w 1976"/>
                  <a:gd name="T43" fmla="*/ 2033 h 2259"/>
                  <a:gd name="T44" fmla="*/ 1912 w 1976"/>
                  <a:gd name="T45" fmla="*/ 1923 h 2259"/>
                  <a:gd name="T46" fmla="*/ 1971 w 1976"/>
                  <a:gd name="T47" fmla="*/ 1783 h 2259"/>
                  <a:gd name="T48" fmla="*/ 1720 w 1976"/>
                  <a:gd name="T49" fmla="*/ 1783 h 2259"/>
                  <a:gd name="T50" fmla="*/ 1598 w 1976"/>
                  <a:gd name="T51" fmla="*/ 1958 h 2259"/>
                  <a:gd name="T52" fmla="*/ 1372 w 1976"/>
                  <a:gd name="T53" fmla="*/ 1916 h 2259"/>
                  <a:gd name="T54" fmla="*/ 1128 w 1976"/>
                  <a:gd name="T55" fmla="*/ 1748 h 2259"/>
                  <a:gd name="T56" fmla="*/ 1099 w 1976"/>
                  <a:gd name="T57" fmla="*/ 1498 h 2259"/>
                  <a:gd name="T58" fmla="*/ 1215 w 1976"/>
                  <a:gd name="T59" fmla="*/ 1307 h 2259"/>
                  <a:gd name="T60" fmla="*/ 1128 w 1976"/>
                  <a:gd name="T61" fmla="*/ 1103 h 2259"/>
                  <a:gd name="T62" fmla="*/ 884 w 1976"/>
                  <a:gd name="T63" fmla="*/ 802 h 2259"/>
                  <a:gd name="T64" fmla="*/ 815 w 1976"/>
                  <a:gd name="T65" fmla="*/ 586 h 2259"/>
                  <a:gd name="T66" fmla="*/ 628 w 1976"/>
                  <a:gd name="T67" fmla="*/ 436 h 2259"/>
                  <a:gd name="T68" fmla="*/ 367 w 1976"/>
                  <a:gd name="T69" fmla="*/ 366 h 2259"/>
                  <a:gd name="T70" fmla="*/ 47 w 1976"/>
                  <a:gd name="T71" fmla="*/ 0 h 22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6"/>
                  <a:gd name="T109" fmla="*/ 0 h 2259"/>
                  <a:gd name="T110" fmla="*/ 1976 w 1976"/>
                  <a:gd name="T111" fmla="*/ 2259 h 22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6" h="2259">
                    <a:moveTo>
                      <a:pt x="47" y="0"/>
                    </a:moveTo>
                    <a:lnTo>
                      <a:pt x="47" y="40"/>
                    </a:lnTo>
                    <a:lnTo>
                      <a:pt x="18" y="122"/>
                    </a:lnTo>
                    <a:lnTo>
                      <a:pt x="105" y="453"/>
                    </a:lnTo>
                    <a:lnTo>
                      <a:pt x="65" y="499"/>
                    </a:lnTo>
                    <a:lnTo>
                      <a:pt x="0" y="453"/>
                    </a:lnTo>
                    <a:lnTo>
                      <a:pt x="47" y="633"/>
                    </a:lnTo>
                    <a:lnTo>
                      <a:pt x="82" y="645"/>
                    </a:lnTo>
                    <a:lnTo>
                      <a:pt x="128" y="720"/>
                    </a:lnTo>
                    <a:lnTo>
                      <a:pt x="76" y="847"/>
                    </a:lnTo>
                    <a:lnTo>
                      <a:pt x="198" y="1063"/>
                    </a:lnTo>
                    <a:lnTo>
                      <a:pt x="222" y="959"/>
                    </a:lnTo>
                    <a:lnTo>
                      <a:pt x="180" y="900"/>
                    </a:lnTo>
                    <a:lnTo>
                      <a:pt x="187" y="802"/>
                    </a:lnTo>
                    <a:lnTo>
                      <a:pt x="140" y="580"/>
                    </a:lnTo>
                    <a:lnTo>
                      <a:pt x="180" y="488"/>
                    </a:lnTo>
                    <a:lnTo>
                      <a:pt x="117" y="359"/>
                    </a:lnTo>
                    <a:lnTo>
                      <a:pt x="152" y="214"/>
                    </a:lnTo>
                    <a:lnTo>
                      <a:pt x="187" y="232"/>
                    </a:lnTo>
                    <a:lnTo>
                      <a:pt x="250" y="307"/>
                    </a:lnTo>
                    <a:lnTo>
                      <a:pt x="285" y="603"/>
                    </a:lnTo>
                    <a:lnTo>
                      <a:pt x="326" y="627"/>
                    </a:lnTo>
                    <a:lnTo>
                      <a:pt x="302" y="703"/>
                    </a:lnTo>
                    <a:lnTo>
                      <a:pt x="332" y="795"/>
                    </a:lnTo>
                    <a:lnTo>
                      <a:pt x="372" y="807"/>
                    </a:lnTo>
                    <a:lnTo>
                      <a:pt x="332" y="859"/>
                    </a:lnTo>
                    <a:lnTo>
                      <a:pt x="407" y="935"/>
                    </a:lnTo>
                    <a:lnTo>
                      <a:pt x="506" y="1290"/>
                    </a:lnTo>
                    <a:lnTo>
                      <a:pt x="396" y="1423"/>
                    </a:lnTo>
                    <a:lnTo>
                      <a:pt x="524" y="1667"/>
                    </a:lnTo>
                    <a:lnTo>
                      <a:pt x="634" y="1731"/>
                    </a:lnTo>
                    <a:lnTo>
                      <a:pt x="762" y="1853"/>
                    </a:lnTo>
                    <a:lnTo>
                      <a:pt x="1070" y="2050"/>
                    </a:lnTo>
                    <a:lnTo>
                      <a:pt x="1244" y="2073"/>
                    </a:lnTo>
                    <a:lnTo>
                      <a:pt x="1343" y="2143"/>
                    </a:lnTo>
                    <a:lnTo>
                      <a:pt x="1378" y="2259"/>
                    </a:lnTo>
                    <a:lnTo>
                      <a:pt x="1406" y="2213"/>
                    </a:lnTo>
                    <a:lnTo>
                      <a:pt x="1605" y="2167"/>
                    </a:lnTo>
                    <a:lnTo>
                      <a:pt x="1558" y="2091"/>
                    </a:lnTo>
                    <a:lnTo>
                      <a:pt x="1616" y="2033"/>
                    </a:lnTo>
                    <a:lnTo>
                      <a:pt x="1709" y="2068"/>
                    </a:lnTo>
                    <a:lnTo>
                      <a:pt x="1779" y="2062"/>
                    </a:lnTo>
                    <a:lnTo>
                      <a:pt x="1837" y="2085"/>
                    </a:lnTo>
                    <a:lnTo>
                      <a:pt x="1866" y="2033"/>
                    </a:lnTo>
                    <a:lnTo>
                      <a:pt x="1912" y="1998"/>
                    </a:lnTo>
                    <a:lnTo>
                      <a:pt x="1912" y="1923"/>
                    </a:lnTo>
                    <a:lnTo>
                      <a:pt x="1976" y="1864"/>
                    </a:lnTo>
                    <a:lnTo>
                      <a:pt x="1971" y="1783"/>
                    </a:lnTo>
                    <a:lnTo>
                      <a:pt x="1895" y="1754"/>
                    </a:lnTo>
                    <a:lnTo>
                      <a:pt x="1720" y="1783"/>
                    </a:lnTo>
                    <a:lnTo>
                      <a:pt x="1663" y="1905"/>
                    </a:lnTo>
                    <a:lnTo>
                      <a:pt x="1598" y="1958"/>
                    </a:lnTo>
                    <a:lnTo>
                      <a:pt x="1465" y="1911"/>
                    </a:lnTo>
                    <a:lnTo>
                      <a:pt x="1372" y="1916"/>
                    </a:lnTo>
                    <a:lnTo>
                      <a:pt x="1181" y="1812"/>
                    </a:lnTo>
                    <a:lnTo>
                      <a:pt x="1128" y="1748"/>
                    </a:lnTo>
                    <a:lnTo>
                      <a:pt x="1169" y="1602"/>
                    </a:lnTo>
                    <a:lnTo>
                      <a:pt x="1099" y="1498"/>
                    </a:lnTo>
                    <a:lnTo>
                      <a:pt x="1139" y="1365"/>
                    </a:lnTo>
                    <a:lnTo>
                      <a:pt x="1215" y="1307"/>
                    </a:lnTo>
                    <a:lnTo>
                      <a:pt x="1244" y="1225"/>
                    </a:lnTo>
                    <a:lnTo>
                      <a:pt x="1128" y="1103"/>
                    </a:lnTo>
                    <a:lnTo>
                      <a:pt x="1029" y="795"/>
                    </a:lnTo>
                    <a:lnTo>
                      <a:pt x="884" y="802"/>
                    </a:lnTo>
                    <a:lnTo>
                      <a:pt x="825" y="725"/>
                    </a:lnTo>
                    <a:lnTo>
                      <a:pt x="815" y="586"/>
                    </a:lnTo>
                    <a:lnTo>
                      <a:pt x="750" y="476"/>
                    </a:lnTo>
                    <a:lnTo>
                      <a:pt x="628" y="436"/>
                    </a:lnTo>
                    <a:lnTo>
                      <a:pt x="616" y="470"/>
                    </a:lnTo>
                    <a:lnTo>
                      <a:pt x="367" y="366"/>
                    </a:lnTo>
                    <a:lnTo>
                      <a:pt x="239" y="127"/>
                    </a:lnTo>
                    <a:lnTo>
                      <a:pt x="47"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46" name="Freeform 788">
                <a:extLst>
                  <a:ext uri="{FF2B5EF4-FFF2-40B4-BE49-F238E27FC236}">
                    <a16:creationId xmlns:a16="http://schemas.microsoft.com/office/drawing/2014/main" id="{574F1E37-72F0-22E2-A02C-A8653E702571}"/>
                  </a:ext>
                </a:extLst>
              </p:cNvPr>
              <p:cNvSpPr>
                <a:spLocks/>
              </p:cNvSpPr>
              <p:nvPr/>
            </p:nvSpPr>
            <p:spPr bwMode="auto">
              <a:xfrm rot="20717457">
                <a:off x="6514542" y="4175444"/>
                <a:ext cx="36594" cy="46610"/>
              </a:xfrm>
              <a:custGeom>
                <a:avLst/>
                <a:gdLst>
                  <a:gd name="T0" fmla="*/ 128 w 128"/>
                  <a:gd name="T1" fmla="*/ 23 h 175"/>
                  <a:gd name="T2" fmla="*/ 99 w 128"/>
                  <a:gd name="T3" fmla="*/ 116 h 175"/>
                  <a:gd name="T4" fmla="*/ 58 w 128"/>
                  <a:gd name="T5" fmla="*/ 175 h 175"/>
                  <a:gd name="T6" fmla="*/ 0 w 128"/>
                  <a:gd name="T7" fmla="*/ 151 h 175"/>
                  <a:gd name="T8" fmla="*/ 35 w 128"/>
                  <a:gd name="T9" fmla="*/ 87 h 175"/>
                  <a:gd name="T10" fmla="*/ 41 w 128"/>
                  <a:gd name="T11" fmla="*/ 0 h 175"/>
                  <a:gd name="T12" fmla="*/ 76 w 128"/>
                  <a:gd name="T13" fmla="*/ 0 h 175"/>
                  <a:gd name="T14" fmla="*/ 128 w 128"/>
                  <a:gd name="T15" fmla="*/ 23 h 175"/>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175"/>
                  <a:gd name="T26" fmla="*/ 128 w 128"/>
                  <a:gd name="T27" fmla="*/ 175 h 1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175">
                    <a:moveTo>
                      <a:pt x="128" y="23"/>
                    </a:moveTo>
                    <a:lnTo>
                      <a:pt x="99" y="116"/>
                    </a:lnTo>
                    <a:lnTo>
                      <a:pt x="58" y="175"/>
                    </a:lnTo>
                    <a:lnTo>
                      <a:pt x="0" y="151"/>
                    </a:lnTo>
                    <a:lnTo>
                      <a:pt x="35" y="87"/>
                    </a:lnTo>
                    <a:lnTo>
                      <a:pt x="41" y="0"/>
                    </a:lnTo>
                    <a:lnTo>
                      <a:pt x="76" y="0"/>
                    </a:lnTo>
                    <a:lnTo>
                      <a:pt x="128" y="23"/>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47" name="Freeform 789">
                <a:extLst>
                  <a:ext uri="{FF2B5EF4-FFF2-40B4-BE49-F238E27FC236}">
                    <a16:creationId xmlns:a16="http://schemas.microsoft.com/office/drawing/2014/main" id="{9CC43A1A-E329-1E42-DAD9-51F6F308C62C}"/>
                  </a:ext>
                </a:extLst>
              </p:cNvPr>
              <p:cNvSpPr>
                <a:spLocks/>
              </p:cNvSpPr>
              <p:nvPr/>
            </p:nvSpPr>
            <p:spPr bwMode="auto">
              <a:xfrm rot="20717457">
                <a:off x="6425671" y="4181270"/>
                <a:ext cx="112395" cy="96134"/>
              </a:xfrm>
              <a:custGeom>
                <a:avLst/>
                <a:gdLst>
                  <a:gd name="T0" fmla="*/ 383 w 395"/>
                  <a:gd name="T1" fmla="*/ 204 h 348"/>
                  <a:gd name="T2" fmla="*/ 395 w 395"/>
                  <a:gd name="T3" fmla="*/ 221 h 348"/>
                  <a:gd name="T4" fmla="*/ 319 w 395"/>
                  <a:gd name="T5" fmla="*/ 249 h 348"/>
                  <a:gd name="T6" fmla="*/ 291 w 395"/>
                  <a:gd name="T7" fmla="*/ 302 h 348"/>
                  <a:gd name="T8" fmla="*/ 226 w 395"/>
                  <a:gd name="T9" fmla="*/ 348 h 348"/>
                  <a:gd name="T10" fmla="*/ 92 w 395"/>
                  <a:gd name="T11" fmla="*/ 319 h 348"/>
                  <a:gd name="T12" fmla="*/ 0 w 395"/>
                  <a:gd name="T13" fmla="*/ 226 h 348"/>
                  <a:gd name="T14" fmla="*/ 22 w 395"/>
                  <a:gd name="T15" fmla="*/ 180 h 348"/>
                  <a:gd name="T16" fmla="*/ 221 w 395"/>
                  <a:gd name="T17" fmla="*/ 127 h 348"/>
                  <a:gd name="T18" fmla="*/ 174 w 395"/>
                  <a:gd name="T19" fmla="*/ 58 h 348"/>
                  <a:gd name="T20" fmla="*/ 226 w 395"/>
                  <a:gd name="T21" fmla="*/ 0 h 348"/>
                  <a:gd name="T22" fmla="*/ 325 w 395"/>
                  <a:gd name="T23" fmla="*/ 35 h 348"/>
                  <a:gd name="T24" fmla="*/ 366 w 395"/>
                  <a:gd name="T25" fmla="*/ 29 h 348"/>
                  <a:gd name="T26" fmla="*/ 360 w 395"/>
                  <a:gd name="T27" fmla="*/ 122 h 348"/>
                  <a:gd name="T28" fmla="*/ 325 w 395"/>
                  <a:gd name="T29" fmla="*/ 174 h 348"/>
                  <a:gd name="T30" fmla="*/ 383 w 395"/>
                  <a:gd name="T31" fmla="*/ 204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5"/>
                  <a:gd name="T49" fmla="*/ 0 h 348"/>
                  <a:gd name="T50" fmla="*/ 395 w 395"/>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5" h="348">
                    <a:moveTo>
                      <a:pt x="383" y="204"/>
                    </a:moveTo>
                    <a:lnTo>
                      <a:pt x="395" y="221"/>
                    </a:lnTo>
                    <a:lnTo>
                      <a:pt x="319" y="249"/>
                    </a:lnTo>
                    <a:lnTo>
                      <a:pt x="291" y="302"/>
                    </a:lnTo>
                    <a:lnTo>
                      <a:pt x="226" y="348"/>
                    </a:lnTo>
                    <a:lnTo>
                      <a:pt x="92" y="319"/>
                    </a:lnTo>
                    <a:lnTo>
                      <a:pt x="0" y="226"/>
                    </a:lnTo>
                    <a:lnTo>
                      <a:pt x="22" y="180"/>
                    </a:lnTo>
                    <a:lnTo>
                      <a:pt x="221" y="127"/>
                    </a:lnTo>
                    <a:lnTo>
                      <a:pt x="174" y="58"/>
                    </a:lnTo>
                    <a:lnTo>
                      <a:pt x="226" y="0"/>
                    </a:lnTo>
                    <a:lnTo>
                      <a:pt x="325" y="35"/>
                    </a:lnTo>
                    <a:lnTo>
                      <a:pt x="366" y="29"/>
                    </a:lnTo>
                    <a:lnTo>
                      <a:pt x="360" y="122"/>
                    </a:lnTo>
                    <a:lnTo>
                      <a:pt x="325" y="174"/>
                    </a:lnTo>
                    <a:lnTo>
                      <a:pt x="383" y="204"/>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48" name="Freeform 790">
                <a:extLst>
                  <a:ext uri="{FF2B5EF4-FFF2-40B4-BE49-F238E27FC236}">
                    <a16:creationId xmlns:a16="http://schemas.microsoft.com/office/drawing/2014/main" id="{B74B39E3-7C98-97C3-7125-101A00F00A34}"/>
                  </a:ext>
                </a:extLst>
              </p:cNvPr>
              <p:cNvSpPr>
                <a:spLocks/>
              </p:cNvSpPr>
              <p:nvPr/>
            </p:nvSpPr>
            <p:spPr bwMode="auto">
              <a:xfrm rot="20717457">
                <a:off x="6517156" y="4216228"/>
                <a:ext cx="128078" cy="67002"/>
              </a:xfrm>
              <a:custGeom>
                <a:avLst/>
                <a:gdLst>
                  <a:gd name="T0" fmla="*/ 104 w 458"/>
                  <a:gd name="T1" fmla="*/ 0 h 249"/>
                  <a:gd name="T2" fmla="*/ 28 w 458"/>
                  <a:gd name="T3" fmla="*/ 23 h 249"/>
                  <a:gd name="T4" fmla="*/ 0 w 458"/>
                  <a:gd name="T5" fmla="*/ 87 h 249"/>
                  <a:gd name="T6" fmla="*/ 122 w 458"/>
                  <a:gd name="T7" fmla="*/ 127 h 249"/>
                  <a:gd name="T8" fmla="*/ 122 w 458"/>
                  <a:gd name="T9" fmla="*/ 232 h 249"/>
                  <a:gd name="T10" fmla="*/ 133 w 458"/>
                  <a:gd name="T11" fmla="*/ 249 h 249"/>
                  <a:gd name="T12" fmla="*/ 249 w 458"/>
                  <a:gd name="T13" fmla="*/ 220 h 249"/>
                  <a:gd name="T14" fmla="*/ 290 w 458"/>
                  <a:gd name="T15" fmla="*/ 227 h 249"/>
                  <a:gd name="T16" fmla="*/ 458 w 458"/>
                  <a:gd name="T17" fmla="*/ 115 h 249"/>
                  <a:gd name="T18" fmla="*/ 441 w 458"/>
                  <a:gd name="T19" fmla="*/ 93 h 249"/>
                  <a:gd name="T20" fmla="*/ 127 w 458"/>
                  <a:gd name="T21" fmla="*/ 46 h 249"/>
                  <a:gd name="T22" fmla="*/ 104 w 458"/>
                  <a:gd name="T23" fmla="*/ 0 h 2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8"/>
                  <a:gd name="T37" fmla="*/ 0 h 249"/>
                  <a:gd name="T38" fmla="*/ 458 w 458"/>
                  <a:gd name="T39" fmla="*/ 249 h 2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8" h="249">
                    <a:moveTo>
                      <a:pt x="104" y="0"/>
                    </a:moveTo>
                    <a:lnTo>
                      <a:pt x="28" y="23"/>
                    </a:lnTo>
                    <a:lnTo>
                      <a:pt x="0" y="87"/>
                    </a:lnTo>
                    <a:lnTo>
                      <a:pt x="122" y="127"/>
                    </a:lnTo>
                    <a:lnTo>
                      <a:pt x="122" y="232"/>
                    </a:lnTo>
                    <a:lnTo>
                      <a:pt x="133" y="249"/>
                    </a:lnTo>
                    <a:lnTo>
                      <a:pt x="249" y="220"/>
                    </a:lnTo>
                    <a:lnTo>
                      <a:pt x="290" y="227"/>
                    </a:lnTo>
                    <a:lnTo>
                      <a:pt x="458" y="115"/>
                    </a:lnTo>
                    <a:lnTo>
                      <a:pt x="441" y="93"/>
                    </a:lnTo>
                    <a:lnTo>
                      <a:pt x="127" y="46"/>
                    </a:lnTo>
                    <a:lnTo>
                      <a:pt x="104"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1150" name="Freeform 791">
                <a:extLst>
                  <a:ext uri="{FF2B5EF4-FFF2-40B4-BE49-F238E27FC236}">
                    <a16:creationId xmlns:a16="http://schemas.microsoft.com/office/drawing/2014/main" id="{051C35D1-3587-2A43-A570-531A00DB9489}"/>
                  </a:ext>
                </a:extLst>
              </p:cNvPr>
              <p:cNvSpPr>
                <a:spLocks/>
              </p:cNvSpPr>
              <p:nvPr/>
            </p:nvSpPr>
            <p:spPr bwMode="auto">
              <a:xfrm rot="20717457">
                <a:off x="6504086" y="4251186"/>
                <a:ext cx="52277" cy="43697"/>
              </a:xfrm>
              <a:custGeom>
                <a:avLst/>
                <a:gdLst>
                  <a:gd name="T0" fmla="*/ 65 w 187"/>
                  <a:gd name="T1" fmla="*/ 0 h 151"/>
                  <a:gd name="T2" fmla="*/ 187 w 187"/>
                  <a:gd name="T3" fmla="*/ 46 h 151"/>
                  <a:gd name="T4" fmla="*/ 187 w 187"/>
                  <a:gd name="T5" fmla="*/ 151 h 151"/>
                  <a:gd name="T6" fmla="*/ 75 w 187"/>
                  <a:gd name="T7" fmla="*/ 111 h 151"/>
                  <a:gd name="T8" fmla="*/ 0 w 187"/>
                  <a:gd name="T9" fmla="*/ 46 h 151"/>
                  <a:gd name="T10" fmla="*/ 65 w 187"/>
                  <a:gd name="T11" fmla="*/ 0 h 151"/>
                  <a:gd name="T12" fmla="*/ 0 60000 65536"/>
                  <a:gd name="T13" fmla="*/ 0 60000 65536"/>
                  <a:gd name="T14" fmla="*/ 0 60000 65536"/>
                  <a:gd name="T15" fmla="*/ 0 60000 65536"/>
                  <a:gd name="T16" fmla="*/ 0 60000 65536"/>
                  <a:gd name="T17" fmla="*/ 0 60000 65536"/>
                  <a:gd name="T18" fmla="*/ 0 w 187"/>
                  <a:gd name="T19" fmla="*/ 0 h 151"/>
                  <a:gd name="T20" fmla="*/ 187 w 187"/>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87" h="151">
                    <a:moveTo>
                      <a:pt x="65" y="0"/>
                    </a:moveTo>
                    <a:lnTo>
                      <a:pt x="187" y="46"/>
                    </a:lnTo>
                    <a:lnTo>
                      <a:pt x="187" y="151"/>
                    </a:lnTo>
                    <a:lnTo>
                      <a:pt x="75" y="111"/>
                    </a:lnTo>
                    <a:lnTo>
                      <a:pt x="0" y="46"/>
                    </a:lnTo>
                    <a:lnTo>
                      <a:pt x="65"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13" name="Freeform 792">
                <a:extLst>
                  <a:ext uri="{FF2B5EF4-FFF2-40B4-BE49-F238E27FC236}">
                    <a16:creationId xmlns:a16="http://schemas.microsoft.com/office/drawing/2014/main" id="{4A43234F-D9E9-CAC2-B71A-95924FC01C0D}"/>
                  </a:ext>
                </a:extLst>
              </p:cNvPr>
              <p:cNvSpPr>
                <a:spLocks/>
              </p:cNvSpPr>
              <p:nvPr/>
            </p:nvSpPr>
            <p:spPr bwMode="auto">
              <a:xfrm rot="20717457">
                <a:off x="6564205" y="4236620"/>
                <a:ext cx="120237" cy="101960"/>
              </a:xfrm>
              <a:custGeom>
                <a:avLst/>
                <a:gdLst>
                  <a:gd name="T0" fmla="*/ 116 w 425"/>
                  <a:gd name="T1" fmla="*/ 349 h 377"/>
                  <a:gd name="T2" fmla="*/ 203 w 425"/>
                  <a:gd name="T3" fmla="*/ 377 h 377"/>
                  <a:gd name="T4" fmla="*/ 226 w 425"/>
                  <a:gd name="T5" fmla="*/ 342 h 377"/>
                  <a:gd name="T6" fmla="*/ 268 w 425"/>
                  <a:gd name="T7" fmla="*/ 354 h 377"/>
                  <a:gd name="T8" fmla="*/ 279 w 425"/>
                  <a:gd name="T9" fmla="*/ 279 h 377"/>
                  <a:gd name="T10" fmla="*/ 425 w 425"/>
                  <a:gd name="T11" fmla="*/ 110 h 377"/>
                  <a:gd name="T12" fmla="*/ 425 w 425"/>
                  <a:gd name="T13" fmla="*/ 58 h 377"/>
                  <a:gd name="T14" fmla="*/ 325 w 425"/>
                  <a:gd name="T15" fmla="*/ 0 h 377"/>
                  <a:gd name="T16" fmla="*/ 157 w 425"/>
                  <a:gd name="T17" fmla="*/ 105 h 377"/>
                  <a:gd name="T18" fmla="*/ 111 w 425"/>
                  <a:gd name="T19" fmla="*/ 98 h 377"/>
                  <a:gd name="T20" fmla="*/ 0 w 425"/>
                  <a:gd name="T21" fmla="*/ 127 h 377"/>
                  <a:gd name="T22" fmla="*/ 87 w 425"/>
                  <a:gd name="T23" fmla="*/ 284 h 377"/>
                  <a:gd name="T24" fmla="*/ 116 w 425"/>
                  <a:gd name="T25" fmla="*/ 319 h 377"/>
                  <a:gd name="T26" fmla="*/ 116 w 425"/>
                  <a:gd name="T27" fmla="*/ 349 h 37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5"/>
                  <a:gd name="T43" fmla="*/ 0 h 377"/>
                  <a:gd name="T44" fmla="*/ 425 w 425"/>
                  <a:gd name="T45" fmla="*/ 377 h 37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5" h="377">
                    <a:moveTo>
                      <a:pt x="116" y="349"/>
                    </a:moveTo>
                    <a:lnTo>
                      <a:pt x="203" y="377"/>
                    </a:lnTo>
                    <a:lnTo>
                      <a:pt x="226" y="342"/>
                    </a:lnTo>
                    <a:lnTo>
                      <a:pt x="268" y="354"/>
                    </a:lnTo>
                    <a:lnTo>
                      <a:pt x="279" y="279"/>
                    </a:lnTo>
                    <a:lnTo>
                      <a:pt x="425" y="110"/>
                    </a:lnTo>
                    <a:lnTo>
                      <a:pt x="425" y="58"/>
                    </a:lnTo>
                    <a:lnTo>
                      <a:pt x="325" y="0"/>
                    </a:lnTo>
                    <a:lnTo>
                      <a:pt x="157" y="105"/>
                    </a:lnTo>
                    <a:lnTo>
                      <a:pt x="111" y="98"/>
                    </a:lnTo>
                    <a:lnTo>
                      <a:pt x="0" y="127"/>
                    </a:lnTo>
                    <a:lnTo>
                      <a:pt x="87" y="284"/>
                    </a:lnTo>
                    <a:lnTo>
                      <a:pt x="116" y="319"/>
                    </a:lnTo>
                    <a:lnTo>
                      <a:pt x="116" y="349"/>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14" name="Freeform 793">
                <a:extLst>
                  <a:ext uri="{FF2B5EF4-FFF2-40B4-BE49-F238E27FC236}">
                    <a16:creationId xmlns:a16="http://schemas.microsoft.com/office/drawing/2014/main" id="{70F95809-44DC-B1BB-6B2B-72F4F004A22F}"/>
                  </a:ext>
                </a:extLst>
              </p:cNvPr>
              <p:cNvSpPr>
                <a:spLocks/>
              </p:cNvSpPr>
              <p:nvPr/>
            </p:nvSpPr>
            <p:spPr bwMode="auto">
              <a:xfrm rot="20717457">
                <a:off x="6613868" y="4326928"/>
                <a:ext cx="65346" cy="72829"/>
              </a:xfrm>
              <a:custGeom>
                <a:avLst/>
                <a:gdLst>
                  <a:gd name="T0" fmla="*/ 5 w 226"/>
                  <a:gd name="T1" fmla="*/ 12 h 274"/>
                  <a:gd name="T2" fmla="*/ 92 w 226"/>
                  <a:gd name="T3" fmla="*/ 35 h 274"/>
                  <a:gd name="T4" fmla="*/ 115 w 226"/>
                  <a:gd name="T5" fmla="*/ 0 h 274"/>
                  <a:gd name="T6" fmla="*/ 157 w 226"/>
                  <a:gd name="T7" fmla="*/ 12 h 274"/>
                  <a:gd name="T8" fmla="*/ 139 w 226"/>
                  <a:gd name="T9" fmla="*/ 122 h 274"/>
                  <a:gd name="T10" fmla="*/ 220 w 226"/>
                  <a:gd name="T11" fmla="*/ 180 h 274"/>
                  <a:gd name="T12" fmla="*/ 226 w 226"/>
                  <a:gd name="T13" fmla="*/ 209 h 274"/>
                  <a:gd name="T14" fmla="*/ 214 w 226"/>
                  <a:gd name="T15" fmla="*/ 274 h 274"/>
                  <a:gd name="T16" fmla="*/ 197 w 226"/>
                  <a:gd name="T17" fmla="*/ 262 h 274"/>
                  <a:gd name="T18" fmla="*/ 0 w 226"/>
                  <a:gd name="T19" fmla="*/ 52 h 274"/>
                  <a:gd name="T20" fmla="*/ 5 w 226"/>
                  <a:gd name="T21" fmla="*/ 12 h 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6"/>
                  <a:gd name="T34" fmla="*/ 0 h 274"/>
                  <a:gd name="T35" fmla="*/ 226 w 226"/>
                  <a:gd name="T36" fmla="*/ 274 h 2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6" h="274">
                    <a:moveTo>
                      <a:pt x="5" y="12"/>
                    </a:moveTo>
                    <a:lnTo>
                      <a:pt x="92" y="35"/>
                    </a:lnTo>
                    <a:lnTo>
                      <a:pt x="115" y="0"/>
                    </a:lnTo>
                    <a:lnTo>
                      <a:pt x="157" y="12"/>
                    </a:lnTo>
                    <a:lnTo>
                      <a:pt x="139" y="122"/>
                    </a:lnTo>
                    <a:lnTo>
                      <a:pt x="220" y="180"/>
                    </a:lnTo>
                    <a:lnTo>
                      <a:pt x="226" y="209"/>
                    </a:lnTo>
                    <a:lnTo>
                      <a:pt x="214" y="274"/>
                    </a:lnTo>
                    <a:lnTo>
                      <a:pt x="197" y="262"/>
                    </a:lnTo>
                    <a:lnTo>
                      <a:pt x="0" y="52"/>
                    </a:lnTo>
                    <a:lnTo>
                      <a:pt x="5" y="12"/>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15" name="Freeform 794">
                <a:extLst>
                  <a:ext uri="{FF2B5EF4-FFF2-40B4-BE49-F238E27FC236}">
                    <a16:creationId xmlns:a16="http://schemas.microsoft.com/office/drawing/2014/main" id="{19E4263D-5AD2-08BB-0C0C-FFB9D86AD564}"/>
                  </a:ext>
                </a:extLst>
              </p:cNvPr>
              <p:cNvSpPr>
                <a:spLocks/>
              </p:cNvSpPr>
              <p:nvPr/>
            </p:nvSpPr>
            <p:spPr bwMode="auto">
              <a:xfrm rot="20717457">
                <a:off x="6684442" y="4344407"/>
                <a:ext cx="141148" cy="78655"/>
              </a:xfrm>
              <a:custGeom>
                <a:avLst/>
                <a:gdLst>
                  <a:gd name="T0" fmla="*/ 12 w 506"/>
                  <a:gd name="T1" fmla="*/ 0 h 285"/>
                  <a:gd name="T2" fmla="*/ 111 w 506"/>
                  <a:gd name="T3" fmla="*/ 64 h 285"/>
                  <a:gd name="T4" fmla="*/ 326 w 506"/>
                  <a:gd name="T5" fmla="*/ 6 h 285"/>
                  <a:gd name="T6" fmla="*/ 477 w 506"/>
                  <a:gd name="T7" fmla="*/ 104 h 285"/>
                  <a:gd name="T8" fmla="*/ 506 w 506"/>
                  <a:gd name="T9" fmla="*/ 250 h 285"/>
                  <a:gd name="T10" fmla="*/ 448 w 506"/>
                  <a:gd name="T11" fmla="*/ 285 h 285"/>
                  <a:gd name="T12" fmla="*/ 355 w 506"/>
                  <a:gd name="T13" fmla="*/ 198 h 285"/>
                  <a:gd name="T14" fmla="*/ 390 w 506"/>
                  <a:gd name="T15" fmla="*/ 169 h 285"/>
                  <a:gd name="T16" fmla="*/ 396 w 506"/>
                  <a:gd name="T17" fmla="*/ 151 h 285"/>
                  <a:gd name="T18" fmla="*/ 314 w 506"/>
                  <a:gd name="T19" fmla="*/ 87 h 285"/>
                  <a:gd name="T20" fmla="*/ 268 w 506"/>
                  <a:gd name="T21" fmla="*/ 104 h 285"/>
                  <a:gd name="T22" fmla="*/ 180 w 506"/>
                  <a:gd name="T23" fmla="*/ 111 h 285"/>
                  <a:gd name="T24" fmla="*/ 262 w 506"/>
                  <a:gd name="T25" fmla="*/ 181 h 285"/>
                  <a:gd name="T26" fmla="*/ 204 w 506"/>
                  <a:gd name="T27" fmla="*/ 198 h 285"/>
                  <a:gd name="T28" fmla="*/ 0 w 506"/>
                  <a:gd name="T29" fmla="*/ 94 h 285"/>
                  <a:gd name="T30" fmla="*/ 18 w 506"/>
                  <a:gd name="T31" fmla="*/ 29 h 285"/>
                  <a:gd name="T32" fmla="*/ 12 w 506"/>
                  <a:gd name="T33" fmla="*/ 0 h 2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6"/>
                  <a:gd name="T52" fmla="*/ 0 h 285"/>
                  <a:gd name="T53" fmla="*/ 506 w 506"/>
                  <a:gd name="T54" fmla="*/ 285 h 2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6" h="285">
                    <a:moveTo>
                      <a:pt x="12" y="0"/>
                    </a:moveTo>
                    <a:lnTo>
                      <a:pt x="111" y="64"/>
                    </a:lnTo>
                    <a:lnTo>
                      <a:pt x="326" y="6"/>
                    </a:lnTo>
                    <a:lnTo>
                      <a:pt x="477" y="104"/>
                    </a:lnTo>
                    <a:lnTo>
                      <a:pt x="506" y="250"/>
                    </a:lnTo>
                    <a:lnTo>
                      <a:pt x="448" y="285"/>
                    </a:lnTo>
                    <a:lnTo>
                      <a:pt x="355" y="198"/>
                    </a:lnTo>
                    <a:lnTo>
                      <a:pt x="390" y="169"/>
                    </a:lnTo>
                    <a:lnTo>
                      <a:pt x="396" y="151"/>
                    </a:lnTo>
                    <a:lnTo>
                      <a:pt x="314" y="87"/>
                    </a:lnTo>
                    <a:lnTo>
                      <a:pt x="268" y="104"/>
                    </a:lnTo>
                    <a:lnTo>
                      <a:pt x="180" y="111"/>
                    </a:lnTo>
                    <a:lnTo>
                      <a:pt x="262" y="181"/>
                    </a:lnTo>
                    <a:lnTo>
                      <a:pt x="204" y="198"/>
                    </a:lnTo>
                    <a:lnTo>
                      <a:pt x="0" y="94"/>
                    </a:lnTo>
                    <a:lnTo>
                      <a:pt x="18" y="29"/>
                    </a:lnTo>
                    <a:lnTo>
                      <a:pt x="12"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16" name="Freeform 795">
                <a:extLst>
                  <a:ext uri="{FF2B5EF4-FFF2-40B4-BE49-F238E27FC236}">
                    <a16:creationId xmlns:a16="http://schemas.microsoft.com/office/drawing/2014/main" id="{F5CF4C2B-742F-934D-1210-87C4DAFC4E42}"/>
                  </a:ext>
                </a:extLst>
              </p:cNvPr>
              <p:cNvSpPr>
                <a:spLocks/>
              </p:cNvSpPr>
              <p:nvPr/>
            </p:nvSpPr>
            <p:spPr bwMode="auto">
              <a:xfrm rot="20717457">
                <a:off x="6352483" y="2710131"/>
                <a:ext cx="117623" cy="72829"/>
              </a:xfrm>
              <a:custGeom>
                <a:avLst/>
                <a:gdLst>
                  <a:gd name="T0" fmla="*/ 365 w 412"/>
                  <a:gd name="T1" fmla="*/ 0 h 268"/>
                  <a:gd name="T2" fmla="*/ 302 w 412"/>
                  <a:gd name="T3" fmla="*/ 12 h 268"/>
                  <a:gd name="T4" fmla="*/ 290 w 412"/>
                  <a:gd name="T5" fmla="*/ 87 h 268"/>
                  <a:gd name="T6" fmla="*/ 261 w 412"/>
                  <a:gd name="T7" fmla="*/ 104 h 268"/>
                  <a:gd name="T8" fmla="*/ 220 w 412"/>
                  <a:gd name="T9" fmla="*/ 87 h 268"/>
                  <a:gd name="T10" fmla="*/ 185 w 412"/>
                  <a:gd name="T11" fmla="*/ 81 h 268"/>
                  <a:gd name="T12" fmla="*/ 157 w 412"/>
                  <a:gd name="T13" fmla="*/ 81 h 268"/>
                  <a:gd name="T14" fmla="*/ 150 w 412"/>
                  <a:gd name="T15" fmla="*/ 6 h 268"/>
                  <a:gd name="T16" fmla="*/ 110 w 412"/>
                  <a:gd name="T17" fmla="*/ 0 h 268"/>
                  <a:gd name="T18" fmla="*/ 46 w 412"/>
                  <a:gd name="T19" fmla="*/ 17 h 268"/>
                  <a:gd name="T20" fmla="*/ 70 w 412"/>
                  <a:gd name="T21" fmla="*/ 69 h 268"/>
                  <a:gd name="T22" fmla="*/ 58 w 412"/>
                  <a:gd name="T23" fmla="*/ 87 h 268"/>
                  <a:gd name="T24" fmla="*/ 5 w 412"/>
                  <a:gd name="T25" fmla="*/ 104 h 268"/>
                  <a:gd name="T26" fmla="*/ 5 w 412"/>
                  <a:gd name="T27" fmla="*/ 139 h 268"/>
                  <a:gd name="T28" fmla="*/ 58 w 412"/>
                  <a:gd name="T29" fmla="*/ 163 h 268"/>
                  <a:gd name="T30" fmla="*/ 70 w 412"/>
                  <a:gd name="T31" fmla="*/ 191 h 268"/>
                  <a:gd name="T32" fmla="*/ 0 w 412"/>
                  <a:gd name="T33" fmla="*/ 221 h 268"/>
                  <a:gd name="T34" fmla="*/ 23 w 412"/>
                  <a:gd name="T35" fmla="*/ 268 h 268"/>
                  <a:gd name="T36" fmla="*/ 139 w 412"/>
                  <a:gd name="T37" fmla="*/ 268 h 268"/>
                  <a:gd name="T38" fmla="*/ 192 w 412"/>
                  <a:gd name="T39" fmla="*/ 226 h 268"/>
                  <a:gd name="T40" fmla="*/ 261 w 412"/>
                  <a:gd name="T41" fmla="*/ 250 h 268"/>
                  <a:gd name="T42" fmla="*/ 302 w 412"/>
                  <a:gd name="T43" fmla="*/ 250 h 268"/>
                  <a:gd name="T44" fmla="*/ 337 w 412"/>
                  <a:gd name="T45" fmla="*/ 203 h 268"/>
                  <a:gd name="T46" fmla="*/ 319 w 412"/>
                  <a:gd name="T47" fmla="*/ 151 h 268"/>
                  <a:gd name="T48" fmla="*/ 372 w 412"/>
                  <a:gd name="T49" fmla="*/ 104 h 268"/>
                  <a:gd name="T50" fmla="*/ 412 w 412"/>
                  <a:gd name="T51" fmla="*/ 17 h 268"/>
                  <a:gd name="T52" fmla="*/ 372 w 412"/>
                  <a:gd name="T53" fmla="*/ 0 h 268"/>
                  <a:gd name="T54" fmla="*/ 365 w 412"/>
                  <a:gd name="T55" fmla="*/ 0 h 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2"/>
                  <a:gd name="T85" fmla="*/ 0 h 268"/>
                  <a:gd name="T86" fmla="*/ 412 w 412"/>
                  <a:gd name="T87" fmla="*/ 268 h 2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2" h="268">
                    <a:moveTo>
                      <a:pt x="365" y="0"/>
                    </a:moveTo>
                    <a:lnTo>
                      <a:pt x="302" y="12"/>
                    </a:lnTo>
                    <a:lnTo>
                      <a:pt x="290" y="87"/>
                    </a:lnTo>
                    <a:lnTo>
                      <a:pt x="261" y="104"/>
                    </a:lnTo>
                    <a:lnTo>
                      <a:pt x="220" y="87"/>
                    </a:lnTo>
                    <a:lnTo>
                      <a:pt x="185" y="81"/>
                    </a:lnTo>
                    <a:lnTo>
                      <a:pt x="157" y="81"/>
                    </a:lnTo>
                    <a:lnTo>
                      <a:pt x="150" y="6"/>
                    </a:lnTo>
                    <a:lnTo>
                      <a:pt x="110" y="0"/>
                    </a:lnTo>
                    <a:lnTo>
                      <a:pt x="46" y="17"/>
                    </a:lnTo>
                    <a:lnTo>
                      <a:pt x="70" y="69"/>
                    </a:lnTo>
                    <a:lnTo>
                      <a:pt x="58" y="87"/>
                    </a:lnTo>
                    <a:lnTo>
                      <a:pt x="5" y="104"/>
                    </a:lnTo>
                    <a:lnTo>
                      <a:pt x="5" y="139"/>
                    </a:lnTo>
                    <a:lnTo>
                      <a:pt x="58" y="163"/>
                    </a:lnTo>
                    <a:lnTo>
                      <a:pt x="70" y="191"/>
                    </a:lnTo>
                    <a:lnTo>
                      <a:pt x="0" y="221"/>
                    </a:lnTo>
                    <a:lnTo>
                      <a:pt x="23" y="268"/>
                    </a:lnTo>
                    <a:lnTo>
                      <a:pt x="139" y="268"/>
                    </a:lnTo>
                    <a:lnTo>
                      <a:pt x="192" y="226"/>
                    </a:lnTo>
                    <a:lnTo>
                      <a:pt x="261" y="250"/>
                    </a:lnTo>
                    <a:lnTo>
                      <a:pt x="302" y="250"/>
                    </a:lnTo>
                    <a:lnTo>
                      <a:pt x="337" y="203"/>
                    </a:lnTo>
                    <a:lnTo>
                      <a:pt x="319" y="151"/>
                    </a:lnTo>
                    <a:lnTo>
                      <a:pt x="372" y="104"/>
                    </a:lnTo>
                    <a:lnTo>
                      <a:pt x="412" y="17"/>
                    </a:lnTo>
                    <a:lnTo>
                      <a:pt x="372" y="0"/>
                    </a:lnTo>
                    <a:lnTo>
                      <a:pt x="365" y="0"/>
                    </a:lnTo>
                    <a:close/>
                  </a:path>
                </a:pathLst>
              </a:custGeom>
              <a:grp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grpSp>
        <p:sp>
          <p:nvSpPr>
            <p:cNvPr id="218" name="TextBox 217">
              <a:extLst>
                <a:ext uri="{FF2B5EF4-FFF2-40B4-BE49-F238E27FC236}">
                  <a16:creationId xmlns:a16="http://schemas.microsoft.com/office/drawing/2014/main" id="{E3DBC9A3-D096-1CAF-0DA6-AD2FB50BC976}"/>
                </a:ext>
              </a:extLst>
            </p:cNvPr>
            <p:cNvSpPr txBox="1"/>
            <p:nvPr/>
          </p:nvSpPr>
          <p:spPr>
            <a:xfrm>
              <a:off x="1637383" y="3105816"/>
              <a:ext cx="334242" cy="170753"/>
            </a:xfrm>
            <a:prstGeom prst="rect">
              <a:avLst/>
            </a:prstGeom>
            <a:noFill/>
          </p:spPr>
          <p:txBody>
            <a:bodyPr wrap="square" lIns="0" tIns="0" rIns="0" bIns="0" rtlCol="0">
              <a:spAutoFit/>
            </a:bodyPr>
            <a:lstStyle/>
            <a:p>
              <a:pPr algn="ctr"/>
              <a:r>
                <a:rPr lang="ko-KR" altLang="en-US"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rPr>
                <a:t>파나마</a:t>
              </a:r>
              <a:endParaRPr lang="en-US" altLang="ko-KR"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endParaRPr>
            </a:p>
            <a:p>
              <a:pPr algn="ctr"/>
              <a:r>
                <a:rPr lang="ko-KR" altLang="en-US" sz="800" b="1">
                  <a:ln>
                    <a:solidFill>
                      <a:schemeClr val="tx2">
                        <a:alpha val="0"/>
                      </a:schemeClr>
                    </a:solidFill>
                  </a:ln>
                  <a:solidFill>
                    <a:srgbClr val="2272FF"/>
                  </a:solidFill>
                  <a:latin typeface="KoPub돋움체 Medium" panose="00000600000000000000" pitchFamily="2" charset="-127"/>
                  <a:ea typeface="KoPub돋움체 Medium" panose="00000600000000000000" pitchFamily="2" charset="-127"/>
                  <a:cs typeface="Univers for KPMG"/>
                </a:rPr>
                <a:t>운하</a:t>
              </a:r>
            </a:p>
          </p:txBody>
        </p:sp>
        <p:sp>
          <p:nvSpPr>
            <p:cNvPr id="219" name="자유형: 도형 218">
              <a:extLst>
                <a:ext uri="{FF2B5EF4-FFF2-40B4-BE49-F238E27FC236}">
                  <a16:creationId xmlns:a16="http://schemas.microsoft.com/office/drawing/2014/main" id="{CE850012-16F0-C810-D8E1-9EB184AD92CD}"/>
                </a:ext>
              </a:extLst>
            </p:cNvPr>
            <p:cNvSpPr/>
            <p:nvPr/>
          </p:nvSpPr>
          <p:spPr>
            <a:xfrm>
              <a:off x="1559395" y="3067050"/>
              <a:ext cx="478002" cy="342651"/>
            </a:xfrm>
            <a:custGeom>
              <a:avLst/>
              <a:gdLst>
                <a:gd name="connsiteX0" fmla="*/ 1118 w 478002"/>
                <a:gd name="connsiteY0" fmla="*/ 0 h 342651"/>
                <a:gd name="connsiteX1" fmla="*/ 20168 w 478002"/>
                <a:gd name="connsiteY1" fmla="*/ 233363 h 342651"/>
                <a:gd name="connsiteX2" fmla="*/ 139230 w 478002"/>
                <a:gd name="connsiteY2" fmla="*/ 319088 h 342651"/>
                <a:gd name="connsiteX3" fmla="*/ 339255 w 478002"/>
                <a:gd name="connsiteY3" fmla="*/ 338138 h 342651"/>
                <a:gd name="connsiteX4" fmla="*/ 472605 w 478002"/>
                <a:gd name="connsiteY4" fmla="*/ 247650 h 342651"/>
                <a:gd name="connsiteX5" fmla="*/ 439268 w 478002"/>
                <a:gd name="connsiteY5" fmla="*/ 76200 h 3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002" h="342651">
                  <a:moveTo>
                    <a:pt x="1118" y="0"/>
                  </a:moveTo>
                  <a:cubicBezTo>
                    <a:pt x="-867" y="90091"/>
                    <a:pt x="-2851" y="180182"/>
                    <a:pt x="20168" y="233363"/>
                  </a:cubicBezTo>
                  <a:cubicBezTo>
                    <a:pt x="43187" y="286544"/>
                    <a:pt x="86049" y="301626"/>
                    <a:pt x="139230" y="319088"/>
                  </a:cubicBezTo>
                  <a:cubicBezTo>
                    <a:pt x="192411" y="336551"/>
                    <a:pt x="283693" y="350044"/>
                    <a:pt x="339255" y="338138"/>
                  </a:cubicBezTo>
                  <a:cubicBezTo>
                    <a:pt x="394818" y="326232"/>
                    <a:pt x="455936" y="291306"/>
                    <a:pt x="472605" y="247650"/>
                  </a:cubicBezTo>
                  <a:cubicBezTo>
                    <a:pt x="489274" y="203994"/>
                    <a:pt x="464271" y="140097"/>
                    <a:pt x="439268" y="76200"/>
                  </a:cubicBezTo>
                </a:path>
              </a:pathLst>
            </a:custGeom>
            <a:ln w="15875">
              <a:solidFill>
                <a:srgbClr val="92D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dirty="0"/>
            </a:p>
          </p:txBody>
        </p:sp>
        <p:sp>
          <p:nvSpPr>
            <p:cNvPr id="220" name="타원 219">
              <a:extLst>
                <a:ext uri="{FF2B5EF4-FFF2-40B4-BE49-F238E27FC236}">
                  <a16:creationId xmlns:a16="http://schemas.microsoft.com/office/drawing/2014/main" id="{65A9C23F-90E2-FA73-A3EB-7B075C93D397}"/>
                </a:ext>
              </a:extLst>
            </p:cNvPr>
            <p:cNvSpPr/>
            <p:nvPr/>
          </p:nvSpPr>
          <p:spPr>
            <a:xfrm>
              <a:off x="1937296" y="3336861"/>
              <a:ext cx="72000" cy="7287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21" name="자유형: 도형 220">
              <a:extLst>
                <a:ext uri="{FF2B5EF4-FFF2-40B4-BE49-F238E27FC236}">
                  <a16:creationId xmlns:a16="http://schemas.microsoft.com/office/drawing/2014/main" id="{C0DA9C6F-55A7-8954-756C-CCCC3FADBFF0}"/>
                </a:ext>
              </a:extLst>
            </p:cNvPr>
            <p:cNvSpPr/>
            <p:nvPr/>
          </p:nvSpPr>
          <p:spPr>
            <a:xfrm>
              <a:off x="1868174" y="3474844"/>
              <a:ext cx="544841" cy="458553"/>
            </a:xfrm>
            <a:custGeom>
              <a:avLst/>
              <a:gdLst>
                <a:gd name="connsiteX0" fmla="*/ 0 w 1485900"/>
                <a:gd name="connsiteY0" fmla="*/ 0 h 992179"/>
                <a:gd name="connsiteX1" fmla="*/ 209550 w 1485900"/>
                <a:gd name="connsiteY1" fmla="*/ 247650 h 992179"/>
                <a:gd name="connsiteX2" fmla="*/ 457200 w 1485900"/>
                <a:gd name="connsiteY2" fmla="*/ 314325 h 992179"/>
                <a:gd name="connsiteX3" fmla="*/ 514350 w 1485900"/>
                <a:gd name="connsiteY3" fmla="*/ 514350 h 992179"/>
                <a:gd name="connsiteX4" fmla="*/ 657225 w 1485900"/>
                <a:gd name="connsiteY4" fmla="*/ 904875 h 992179"/>
                <a:gd name="connsiteX5" fmla="*/ 838200 w 1485900"/>
                <a:gd name="connsiteY5" fmla="*/ 981075 h 992179"/>
                <a:gd name="connsiteX6" fmla="*/ 1104900 w 1485900"/>
                <a:gd name="connsiteY6" fmla="*/ 733425 h 992179"/>
                <a:gd name="connsiteX7" fmla="*/ 1219200 w 1485900"/>
                <a:gd name="connsiteY7" fmla="*/ 352425 h 992179"/>
                <a:gd name="connsiteX8" fmla="*/ 1352550 w 1485900"/>
                <a:gd name="connsiteY8" fmla="*/ 142875 h 992179"/>
                <a:gd name="connsiteX9" fmla="*/ 1485900 w 1485900"/>
                <a:gd name="connsiteY9" fmla="*/ 57150 h 992179"/>
                <a:gd name="connsiteX0" fmla="*/ 160161 w 1276998"/>
                <a:gd name="connsiteY0" fmla="*/ 0 h 1168626"/>
                <a:gd name="connsiteX1" fmla="*/ 648 w 1276998"/>
                <a:gd name="connsiteY1" fmla="*/ 424097 h 1168626"/>
                <a:gd name="connsiteX2" fmla="*/ 248298 w 1276998"/>
                <a:gd name="connsiteY2" fmla="*/ 490772 h 1168626"/>
                <a:gd name="connsiteX3" fmla="*/ 305448 w 1276998"/>
                <a:gd name="connsiteY3" fmla="*/ 690797 h 1168626"/>
                <a:gd name="connsiteX4" fmla="*/ 448323 w 1276998"/>
                <a:gd name="connsiteY4" fmla="*/ 1081322 h 1168626"/>
                <a:gd name="connsiteX5" fmla="*/ 629298 w 1276998"/>
                <a:gd name="connsiteY5" fmla="*/ 1157522 h 1168626"/>
                <a:gd name="connsiteX6" fmla="*/ 895998 w 1276998"/>
                <a:gd name="connsiteY6" fmla="*/ 909872 h 1168626"/>
                <a:gd name="connsiteX7" fmla="*/ 1010298 w 1276998"/>
                <a:gd name="connsiteY7" fmla="*/ 528872 h 1168626"/>
                <a:gd name="connsiteX8" fmla="*/ 1143648 w 1276998"/>
                <a:gd name="connsiteY8" fmla="*/ 319322 h 1168626"/>
                <a:gd name="connsiteX9" fmla="*/ 1276998 w 1276998"/>
                <a:gd name="connsiteY9" fmla="*/ 233597 h 1168626"/>
                <a:gd name="connsiteX0" fmla="*/ -1 w 1116836"/>
                <a:gd name="connsiteY0" fmla="*/ 0 h 1168626"/>
                <a:gd name="connsiteX1" fmla="*/ 88136 w 1116836"/>
                <a:gd name="connsiteY1" fmla="*/ 490772 h 1168626"/>
                <a:gd name="connsiteX2" fmla="*/ 145286 w 1116836"/>
                <a:gd name="connsiteY2" fmla="*/ 690797 h 1168626"/>
                <a:gd name="connsiteX3" fmla="*/ 288161 w 1116836"/>
                <a:gd name="connsiteY3" fmla="*/ 1081322 h 1168626"/>
                <a:gd name="connsiteX4" fmla="*/ 469136 w 1116836"/>
                <a:gd name="connsiteY4" fmla="*/ 1157522 h 1168626"/>
                <a:gd name="connsiteX5" fmla="*/ 735836 w 1116836"/>
                <a:gd name="connsiteY5" fmla="*/ 909872 h 1168626"/>
                <a:gd name="connsiteX6" fmla="*/ 850136 w 1116836"/>
                <a:gd name="connsiteY6" fmla="*/ 528872 h 1168626"/>
                <a:gd name="connsiteX7" fmla="*/ 983486 w 1116836"/>
                <a:gd name="connsiteY7" fmla="*/ 319322 h 1168626"/>
                <a:gd name="connsiteX8" fmla="*/ 1116836 w 1116836"/>
                <a:gd name="connsiteY8" fmla="*/ 233597 h 1168626"/>
                <a:gd name="connsiteX0" fmla="*/ -1 w 1116836"/>
                <a:gd name="connsiteY0" fmla="*/ 0 h 1168626"/>
                <a:gd name="connsiteX1" fmla="*/ 195110 w 1116836"/>
                <a:gd name="connsiteY1" fmla="*/ 414314 h 1168626"/>
                <a:gd name="connsiteX2" fmla="*/ 145286 w 1116836"/>
                <a:gd name="connsiteY2" fmla="*/ 690797 h 1168626"/>
                <a:gd name="connsiteX3" fmla="*/ 288161 w 1116836"/>
                <a:gd name="connsiteY3" fmla="*/ 1081322 h 1168626"/>
                <a:gd name="connsiteX4" fmla="*/ 469136 w 1116836"/>
                <a:gd name="connsiteY4" fmla="*/ 1157522 h 1168626"/>
                <a:gd name="connsiteX5" fmla="*/ 735836 w 1116836"/>
                <a:gd name="connsiteY5" fmla="*/ 909872 h 1168626"/>
                <a:gd name="connsiteX6" fmla="*/ 850136 w 1116836"/>
                <a:gd name="connsiteY6" fmla="*/ 528872 h 1168626"/>
                <a:gd name="connsiteX7" fmla="*/ 983486 w 1116836"/>
                <a:gd name="connsiteY7" fmla="*/ 319322 h 1168626"/>
                <a:gd name="connsiteX8" fmla="*/ 1116836 w 1116836"/>
                <a:gd name="connsiteY8" fmla="*/ 233597 h 1168626"/>
                <a:gd name="connsiteX0" fmla="*/ -1 w 1116836"/>
                <a:gd name="connsiteY0" fmla="*/ 0 h 1126244"/>
                <a:gd name="connsiteX1" fmla="*/ 195110 w 1116836"/>
                <a:gd name="connsiteY1" fmla="*/ 414314 h 1126244"/>
                <a:gd name="connsiteX2" fmla="*/ 145286 w 1116836"/>
                <a:gd name="connsiteY2" fmla="*/ 690797 h 1126244"/>
                <a:gd name="connsiteX3" fmla="*/ 288161 w 1116836"/>
                <a:gd name="connsiteY3" fmla="*/ 1081322 h 1126244"/>
                <a:gd name="connsiteX4" fmla="*/ 469137 w 1116836"/>
                <a:gd name="connsiteY4" fmla="*/ 1098707 h 1126244"/>
                <a:gd name="connsiteX5" fmla="*/ 735836 w 1116836"/>
                <a:gd name="connsiteY5" fmla="*/ 909872 h 1126244"/>
                <a:gd name="connsiteX6" fmla="*/ 850136 w 1116836"/>
                <a:gd name="connsiteY6" fmla="*/ 528872 h 1126244"/>
                <a:gd name="connsiteX7" fmla="*/ 983486 w 1116836"/>
                <a:gd name="connsiteY7" fmla="*/ 319322 h 1126244"/>
                <a:gd name="connsiteX8" fmla="*/ 1116836 w 1116836"/>
                <a:gd name="connsiteY8" fmla="*/ 233597 h 1126244"/>
                <a:gd name="connsiteX0" fmla="*/ -1 w 1116836"/>
                <a:gd name="connsiteY0" fmla="*/ 0 h 1132594"/>
                <a:gd name="connsiteX1" fmla="*/ 195110 w 1116836"/>
                <a:gd name="connsiteY1" fmla="*/ 414314 h 1132594"/>
                <a:gd name="connsiteX2" fmla="*/ 145286 w 1116836"/>
                <a:gd name="connsiteY2" fmla="*/ 690797 h 1132594"/>
                <a:gd name="connsiteX3" fmla="*/ 288161 w 1116836"/>
                <a:gd name="connsiteY3" fmla="*/ 1081322 h 1132594"/>
                <a:gd name="connsiteX4" fmla="*/ 469137 w 1116836"/>
                <a:gd name="connsiteY4" fmla="*/ 1098707 h 1132594"/>
                <a:gd name="connsiteX5" fmla="*/ 687699 w 1116836"/>
                <a:gd name="connsiteY5" fmla="*/ 809885 h 1132594"/>
                <a:gd name="connsiteX6" fmla="*/ 850136 w 1116836"/>
                <a:gd name="connsiteY6" fmla="*/ 528872 h 1132594"/>
                <a:gd name="connsiteX7" fmla="*/ 983486 w 1116836"/>
                <a:gd name="connsiteY7" fmla="*/ 319322 h 1132594"/>
                <a:gd name="connsiteX8" fmla="*/ 1116836 w 1116836"/>
                <a:gd name="connsiteY8" fmla="*/ 233597 h 1132594"/>
                <a:gd name="connsiteX0" fmla="*/ -1 w 1116836"/>
                <a:gd name="connsiteY0" fmla="*/ 0 h 1132594"/>
                <a:gd name="connsiteX1" fmla="*/ 195110 w 1116836"/>
                <a:gd name="connsiteY1" fmla="*/ 414314 h 1132594"/>
                <a:gd name="connsiteX2" fmla="*/ 145286 w 1116836"/>
                <a:gd name="connsiteY2" fmla="*/ 690797 h 1132594"/>
                <a:gd name="connsiteX3" fmla="*/ 288161 w 1116836"/>
                <a:gd name="connsiteY3" fmla="*/ 1081322 h 1132594"/>
                <a:gd name="connsiteX4" fmla="*/ 469137 w 1116836"/>
                <a:gd name="connsiteY4" fmla="*/ 1098707 h 1132594"/>
                <a:gd name="connsiteX5" fmla="*/ 687699 w 1116836"/>
                <a:gd name="connsiteY5" fmla="*/ 809885 h 1132594"/>
                <a:gd name="connsiteX6" fmla="*/ 898276 w 1116836"/>
                <a:gd name="connsiteY6" fmla="*/ 517107 h 1132594"/>
                <a:gd name="connsiteX7" fmla="*/ 983486 w 1116836"/>
                <a:gd name="connsiteY7" fmla="*/ 319322 h 1132594"/>
                <a:gd name="connsiteX8" fmla="*/ 1116836 w 1116836"/>
                <a:gd name="connsiteY8" fmla="*/ 233597 h 1132594"/>
                <a:gd name="connsiteX0" fmla="*/ -1 w 1116836"/>
                <a:gd name="connsiteY0" fmla="*/ 0 h 1132594"/>
                <a:gd name="connsiteX1" fmla="*/ 195110 w 1116836"/>
                <a:gd name="connsiteY1" fmla="*/ 414314 h 1132594"/>
                <a:gd name="connsiteX2" fmla="*/ 145286 w 1116836"/>
                <a:gd name="connsiteY2" fmla="*/ 690797 h 1132594"/>
                <a:gd name="connsiteX3" fmla="*/ 288161 w 1116836"/>
                <a:gd name="connsiteY3" fmla="*/ 1081322 h 1132594"/>
                <a:gd name="connsiteX4" fmla="*/ 469137 w 1116836"/>
                <a:gd name="connsiteY4" fmla="*/ 1098707 h 1132594"/>
                <a:gd name="connsiteX5" fmla="*/ 687699 w 1116836"/>
                <a:gd name="connsiteY5" fmla="*/ 809885 h 1132594"/>
                <a:gd name="connsiteX6" fmla="*/ 898276 w 1116836"/>
                <a:gd name="connsiteY6" fmla="*/ 517107 h 1132594"/>
                <a:gd name="connsiteX7" fmla="*/ 1026277 w 1116836"/>
                <a:gd name="connsiteY7" fmla="*/ 354613 h 1132594"/>
                <a:gd name="connsiteX8" fmla="*/ 1116836 w 1116836"/>
                <a:gd name="connsiteY8" fmla="*/ 233597 h 1132594"/>
                <a:gd name="connsiteX0" fmla="*/ -1 w 1223810"/>
                <a:gd name="connsiteY0" fmla="*/ 0 h 1132594"/>
                <a:gd name="connsiteX1" fmla="*/ 195110 w 1223810"/>
                <a:gd name="connsiteY1" fmla="*/ 414314 h 1132594"/>
                <a:gd name="connsiteX2" fmla="*/ 145286 w 1223810"/>
                <a:gd name="connsiteY2" fmla="*/ 690797 h 1132594"/>
                <a:gd name="connsiteX3" fmla="*/ 288161 w 1223810"/>
                <a:gd name="connsiteY3" fmla="*/ 1081322 h 1132594"/>
                <a:gd name="connsiteX4" fmla="*/ 469137 w 1223810"/>
                <a:gd name="connsiteY4" fmla="*/ 1098707 h 1132594"/>
                <a:gd name="connsiteX5" fmla="*/ 687699 w 1223810"/>
                <a:gd name="connsiteY5" fmla="*/ 809885 h 1132594"/>
                <a:gd name="connsiteX6" fmla="*/ 898276 w 1223810"/>
                <a:gd name="connsiteY6" fmla="*/ 517107 h 1132594"/>
                <a:gd name="connsiteX7" fmla="*/ 1026277 w 1223810"/>
                <a:gd name="connsiteY7" fmla="*/ 354613 h 1132594"/>
                <a:gd name="connsiteX8" fmla="*/ 1223810 w 1223810"/>
                <a:gd name="connsiteY8" fmla="*/ 163018 h 113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810" h="1132594">
                  <a:moveTo>
                    <a:pt x="-1" y="0"/>
                  </a:moveTo>
                  <a:cubicBezTo>
                    <a:pt x="18361" y="102244"/>
                    <a:pt x="170896" y="299181"/>
                    <a:pt x="195110" y="414314"/>
                  </a:cubicBezTo>
                  <a:cubicBezTo>
                    <a:pt x="219324" y="529447"/>
                    <a:pt x="129778" y="579629"/>
                    <a:pt x="145286" y="690797"/>
                  </a:cubicBezTo>
                  <a:cubicBezTo>
                    <a:pt x="160795" y="801965"/>
                    <a:pt x="234186" y="1013337"/>
                    <a:pt x="288161" y="1081322"/>
                  </a:cubicBezTo>
                  <a:cubicBezTo>
                    <a:pt x="342136" y="1149307"/>
                    <a:pt x="402547" y="1143947"/>
                    <a:pt x="469137" y="1098707"/>
                  </a:cubicBezTo>
                  <a:cubicBezTo>
                    <a:pt x="535727" y="1053468"/>
                    <a:pt x="616176" y="906818"/>
                    <a:pt x="687699" y="809885"/>
                  </a:cubicBezTo>
                  <a:cubicBezTo>
                    <a:pt x="759222" y="712952"/>
                    <a:pt x="841846" y="592986"/>
                    <a:pt x="898276" y="517107"/>
                  </a:cubicBezTo>
                  <a:cubicBezTo>
                    <a:pt x="954706" y="441228"/>
                    <a:pt x="981827" y="403825"/>
                    <a:pt x="1026277" y="354613"/>
                  </a:cubicBezTo>
                  <a:cubicBezTo>
                    <a:pt x="1070727" y="305401"/>
                    <a:pt x="1179360" y="181274"/>
                    <a:pt x="1223810" y="163018"/>
                  </a:cubicBezTo>
                </a:path>
              </a:pathLst>
            </a:cu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사각형: 둥근 모서리 221">
              <a:extLst>
                <a:ext uri="{FF2B5EF4-FFF2-40B4-BE49-F238E27FC236}">
                  <a16:creationId xmlns:a16="http://schemas.microsoft.com/office/drawing/2014/main" id="{73E77CFE-6B6F-5A67-09EE-712E559AD733}"/>
                </a:ext>
              </a:extLst>
            </p:cNvPr>
            <p:cNvSpPr/>
            <p:nvPr/>
          </p:nvSpPr>
          <p:spPr>
            <a:xfrm>
              <a:off x="547598" y="3521763"/>
              <a:ext cx="1469815" cy="488546"/>
            </a:xfrm>
            <a:prstGeom prst="round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lstStyle/>
            <a:p>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2022</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년 기준</a:t>
              </a:r>
              <a:endPar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endParaRPr>
            </a:p>
            <a:p>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이용 선박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총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1</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만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4,000</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척</a:t>
              </a:r>
              <a:endPar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endParaRPr>
            </a:p>
            <a:p>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화물 </a:t>
              </a:r>
              <a:r>
                <a:rPr lang="ko-KR" altLang="en-US" sz="800" b="1" i="1" dirty="0" err="1">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선적량</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- 2</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억 </a:t>
              </a:r>
              <a:r>
                <a:rPr lang="en-US" altLang="ko-KR"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9,100</a:t>
              </a:r>
              <a:r>
                <a:rPr lang="ko-KR" altLang="en-US" sz="800" b="1" i="1" dirty="0">
                  <a:ln>
                    <a:solidFill>
                      <a:schemeClr val="tx2">
                        <a:alpha val="0"/>
                      </a:schemeClr>
                    </a:solidFill>
                  </a:ln>
                  <a:solidFill>
                    <a:schemeClr val="accent2">
                      <a:lumMod val="40000"/>
                      <a:lumOff val="60000"/>
                    </a:schemeClr>
                  </a:solidFill>
                  <a:latin typeface="KoPub돋움체 Medium" panose="00000600000000000000" pitchFamily="2" charset="-127"/>
                  <a:ea typeface="KoPub돋움체 Medium" panose="00000600000000000000" pitchFamily="2" charset="-127"/>
                </a:rPr>
                <a:t>만 톤</a:t>
              </a:r>
            </a:p>
          </p:txBody>
        </p:sp>
      </p:grpSp>
      <p:cxnSp>
        <p:nvCxnSpPr>
          <p:cNvPr id="10" name="직선 화살표 연결선 9">
            <a:extLst>
              <a:ext uri="{FF2B5EF4-FFF2-40B4-BE49-F238E27FC236}">
                <a16:creationId xmlns:a16="http://schemas.microsoft.com/office/drawing/2014/main" id="{652A3FD3-7974-68D5-DB9B-DA5DC6ACF6A8}"/>
              </a:ext>
            </a:extLst>
          </p:cNvPr>
          <p:cNvCxnSpPr>
            <a:cxnSpLocks/>
            <a:endCxn id="17" idx="2"/>
          </p:cNvCxnSpPr>
          <p:nvPr/>
        </p:nvCxnSpPr>
        <p:spPr>
          <a:xfrm flipV="1">
            <a:off x="1979730" y="3252428"/>
            <a:ext cx="889340" cy="148179"/>
          </a:xfrm>
          <a:prstGeom prst="straightConnector1">
            <a:avLst/>
          </a:prstGeom>
          <a:ln w="22225">
            <a:solidFill>
              <a:srgbClr val="6BA1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7">
            <a:extLst>
              <a:ext uri="{FF2B5EF4-FFF2-40B4-BE49-F238E27FC236}">
                <a16:creationId xmlns:a16="http://schemas.microsoft.com/office/drawing/2014/main" id="{9E9B5799-2EFD-8199-6E10-675EC6FCE0F9}"/>
              </a:ext>
            </a:extLst>
          </p:cNvPr>
          <p:cNvSpPr txBox="1">
            <a:spLocks/>
          </p:cNvSpPr>
          <p:nvPr/>
        </p:nvSpPr>
        <p:spPr>
          <a:xfrm>
            <a:off x="488948" y="4117119"/>
            <a:ext cx="4284001" cy="1010720"/>
          </a:xfrm>
          <a:prstGeom prst="rect">
            <a:avLst/>
          </a:prstGeom>
          <a:solidFill>
            <a:srgbClr val="F2F2F2"/>
          </a:solidFill>
          <a:ln w="6350">
            <a:noFill/>
          </a:ln>
        </p:spPr>
        <p:txBody>
          <a:bodyPr lIns="54000" tIns="90000" rIns="0" bIns="0" anchor="t"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88900" marR="0" lvl="0" indent="-88900" algn="l"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ko-KR" altLang="en-US" sz="700" kern="0" dirty="0" err="1">
                <a:ln>
                  <a:solidFill>
                    <a:sysClr val="window" lastClr="FFFFFF">
                      <a:lumMod val="75000"/>
                      <a:alpha val="0"/>
                    </a:sysClr>
                  </a:solidFill>
                </a:ln>
                <a:solidFill>
                  <a:srgbClr val="000000">
                    <a:lumMod val="85000"/>
                    <a:lumOff val="15000"/>
                  </a:srgbClr>
                </a:solidFill>
              </a:rPr>
              <a:t>전례없는</a:t>
            </a:r>
            <a:r>
              <a:rPr lang="ko-KR" altLang="en-US" sz="700" kern="0" dirty="0">
                <a:ln>
                  <a:solidFill>
                    <a:sysClr val="window" lastClr="FFFFFF">
                      <a:lumMod val="75000"/>
                      <a:alpha val="0"/>
                    </a:sysClr>
                  </a:solidFill>
                </a:ln>
                <a:solidFill>
                  <a:srgbClr val="000000">
                    <a:lumMod val="85000"/>
                    <a:lumOff val="15000"/>
                  </a:srgbClr>
                </a:solidFill>
              </a:rPr>
              <a:t> 가뭄으로 파나마 운하 통행 가능 선박 수 감축</a:t>
            </a:r>
            <a:br>
              <a:rPr lang="en-US" altLang="ko-KR" sz="700" kern="0" dirty="0">
                <a:ln>
                  <a:solidFill>
                    <a:sysClr val="window" lastClr="FFFFFF">
                      <a:lumMod val="75000"/>
                      <a:alpha val="0"/>
                    </a:sysClr>
                  </a:solidFill>
                </a:ln>
                <a:solidFill>
                  <a:srgbClr val="000000">
                    <a:lumMod val="85000"/>
                    <a:lumOff val="15000"/>
                  </a:srgbClr>
                </a:solidFill>
              </a:rPr>
            </a:b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하루</a:t>
            </a: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이용 선박 수</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 </a:t>
            </a:r>
            <a:r>
              <a:rPr lang="en-US" altLang="ko-KR" sz="700" kern="0" dirty="0">
                <a:ln>
                  <a:solidFill>
                    <a:sysClr val="window" lastClr="FFFFFF">
                      <a:lumMod val="75000"/>
                      <a:alpha val="0"/>
                    </a:sysClr>
                  </a:solidFill>
                </a:ln>
                <a:solidFill>
                  <a:srgbClr val="000000">
                    <a:lumMod val="85000"/>
                    <a:lumOff val="15000"/>
                  </a:srgbClr>
                </a:solidFill>
              </a:rPr>
              <a:t>’22</a:t>
            </a:r>
            <a:r>
              <a:rPr lang="ko-KR" altLang="en-US" sz="700" kern="0" dirty="0">
                <a:ln>
                  <a:solidFill>
                    <a:sysClr val="window" lastClr="FFFFFF">
                      <a:lumMod val="75000"/>
                      <a:alpha val="0"/>
                    </a:sysClr>
                  </a:solidFill>
                </a:ln>
                <a:solidFill>
                  <a:srgbClr val="000000">
                    <a:lumMod val="85000"/>
                    <a:lumOff val="15000"/>
                  </a:srgbClr>
                </a:solidFill>
              </a:rPr>
              <a:t>년 </a:t>
            </a:r>
            <a:r>
              <a:rPr lang="en-US" altLang="ko-KR" sz="700" kern="0" dirty="0">
                <a:ln>
                  <a:solidFill>
                    <a:sysClr val="window" lastClr="FFFFFF">
                      <a:lumMod val="75000"/>
                      <a:alpha val="0"/>
                    </a:sysClr>
                  </a:solidFill>
                </a:ln>
                <a:solidFill>
                  <a:srgbClr val="000000">
                    <a:lumMod val="85000"/>
                    <a:lumOff val="15000"/>
                  </a:srgbClr>
                </a:solidFill>
              </a:rPr>
              <a:t>12</a:t>
            </a:r>
            <a:r>
              <a:rPr lang="ko-KR" altLang="en-US" sz="700" kern="0" dirty="0">
                <a:ln>
                  <a:solidFill>
                    <a:sysClr val="window" lastClr="FFFFFF">
                      <a:lumMod val="75000"/>
                      <a:alpha val="0"/>
                    </a:sysClr>
                  </a:solidFill>
                </a:ln>
                <a:solidFill>
                  <a:srgbClr val="000000">
                    <a:lumMod val="85000"/>
                    <a:lumOff val="15000"/>
                  </a:srgbClr>
                </a:solidFill>
              </a:rPr>
              <a:t>월 </a:t>
            </a:r>
            <a:r>
              <a:rPr lang="en-US" altLang="ko-KR" sz="700" kern="0" dirty="0">
                <a:ln>
                  <a:solidFill>
                    <a:sysClr val="window" lastClr="FFFFFF">
                      <a:lumMod val="75000"/>
                      <a:alpha val="0"/>
                    </a:sysClr>
                  </a:solidFill>
                </a:ln>
                <a:solidFill>
                  <a:srgbClr val="000000">
                    <a:lumMod val="85000"/>
                    <a:lumOff val="15000"/>
                  </a:srgbClr>
                </a:solidFill>
              </a:rPr>
              <a:t>37</a:t>
            </a:r>
            <a:r>
              <a:rPr lang="ko-KR" altLang="en-US" sz="700" kern="0" dirty="0">
                <a:ln>
                  <a:solidFill>
                    <a:sysClr val="window" lastClr="FFFFFF">
                      <a:lumMod val="75000"/>
                      <a:alpha val="0"/>
                    </a:sysClr>
                  </a:solidFill>
                </a:ln>
                <a:solidFill>
                  <a:srgbClr val="000000">
                    <a:lumMod val="85000"/>
                    <a:lumOff val="15000"/>
                  </a:srgbClr>
                </a:solidFill>
              </a:rPr>
              <a:t>대 </a:t>
            </a:r>
            <a:r>
              <a:rPr lang="en-US" altLang="ko-KR" sz="700" kern="0" dirty="0">
                <a:ln>
                  <a:solidFill>
                    <a:sysClr val="window" lastClr="FFFFFF">
                      <a:lumMod val="75000"/>
                      <a:alpha val="0"/>
                    </a:sysClr>
                  </a:solidFill>
                </a:ln>
                <a:solidFill>
                  <a:srgbClr val="000000">
                    <a:lumMod val="85000"/>
                    <a:lumOff val="15000"/>
                  </a:srgbClr>
                </a:solidFill>
              </a:rPr>
              <a:t>→ ’23</a:t>
            </a:r>
            <a:r>
              <a:rPr lang="ko-KR" altLang="en-US" sz="700" kern="0" dirty="0">
                <a:ln>
                  <a:solidFill>
                    <a:sysClr val="window" lastClr="FFFFFF">
                      <a:lumMod val="75000"/>
                      <a:alpha val="0"/>
                    </a:sysClr>
                  </a:solidFill>
                </a:ln>
                <a:solidFill>
                  <a:srgbClr val="000000">
                    <a:lumMod val="85000"/>
                    <a:lumOff val="15000"/>
                  </a:srgbClr>
                </a:solidFill>
              </a:rPr>
              <a:t>년 </a:t>
            </a:r>
            <a:r>
              <a:rPr lang="en-US" altLang="ko-KR" sz="700" kern="0" dirty="0">
                <a:ln>
                  <a:solidFill>
                    <a:sysClr val="window" lastClr="FFFFFF">
                      <a:lumMod val="75000"/>
                      <a:alpha val="0"/>
                    </a:sysClr>
                  </a:solidFill>
                </a:ln>
                <a:solidFill>
                  <a:srgbClr val="000000">
                    <a:lumMod val="85000"/>
                    <a:lumOff val="15000"/>
                  </a:srgbClr>
                </a:solidFill>
              </a:rPr>
              <a:t>12</a:t>
            </a:r>
            <a:r>
              <a:rPr lang="ko-KR" altLang="en-US" sz="700" kern="0" dirty="0">
                <a:ln>
                  <a:solidFill>
                    <a:sysClr val="window" lastClr="FFFFFF">
                      <a:lumMod val="75000"/>
                      <a:alpha val="0"/>
                    </a:sysClr>
                  </a:solidFill>
                </a:ln>
                <a:solidFill>
                  <a:srgbClr val="000000">
                    <a:lumMod val="85000"/>
                    <a:lumOff val="15000"/>
                  </a:srgbClr>
                </a:solidFill>
              </a:rPr>
              <a:t>월 </a:t>
            </a:r>
            <a:r>
              <a:rPr lang="en-US" altLang="ko-KR" sz="700" kern="0" dirty="0">
                <a:ln>
                  <a:solidFill>
                    <a:sysClr val="window" lastClr="FFFFFF">
                      <a:lumMod val="75000"/>
                      <a:alpha val="0"/>
                    </a:sysClr>
                  </a:solidFill>
                </a:ln>
                <a:solidFill>
                  <a:srgbClr val="000000">
                    <a:lumMod val="85000"/>
                    <a:lumOff val="15000"/>
                  </a:srgbClr>
                </a:solidFill>
              </a:rPr>
              <a:t>24</a:t>
            </a:r>
            <a:r>
              <a:rPr lang="ko-KR" altLang="en-US" sz="700" kern="0" dirty="0">
                <a:ln>
                  <a:solidFill>
                    <a:sysClr val="window" lastClr="FFFFFF">
                      <a:lumMod val="75000"/>
                      <a:alpha val="0"/>
                    </a:sysClr>
                  </a:solidFill>
                </a:ln>
                <a:solidFill>
                  <a:srgbClr val="000000">
                    <a:lumMod val="85000"/>
                    <a:lumOff val="15000"/>
                  </a:srgbClr>
                </a:solidFill>
              </a:rPr>
              <a:t>대</a:t>
            </a:r>
            <a:r>
              <a:rPr lang="en-US" altLang="ko-KR" sz="700" kern="0" dirty="0">
                <a:ln>
                  <a:solidFill>
                    <a:sysClr val="window" lastClr="FFFFFF">
                      <a:lumMod val="75000"/>
                      <a:alpha val="0"/>
                    </a:sysClr>
                  </a:solidFill>
                </a:ln>
                <a:solidFill>
                  <a:srgbClr val="000000">
                    <a:lumMod val="85000"/>
                    <a:lumOff val="15000"/>
                  </a:srgbClr>
                </a:solidFill>
              </a:rPr>
              <a:t>                                                                      → ’24</a:t>
            </a:r>
            <a:r>
              <a:rPr lang="ko-KR" altLang="en-US" sz="700" kern="0" dirty="0">
                <a:ln>
                  <a:solidFill>
                    <a:sysClr val="window" lastClr="FFFFFF">
                      <a:lumMod val="75000"/>
                      <a:alpha val="0"/>
                    </a:sysClr>
                  </a:solidFill>
                </a:ln>
                <a:solidFill>
                  <a:srgbClr val="000000">
                    <a:lumMod val="85000"/>
                    <a:lumOff val="15000"/>
                  </a:srgbClr>
                </a:solidFill>
              </a:rPr>
              <a:t>년 </a:t>
            </a:r>
            <a:r>
              <a:rPr lang="en-US" altLang="ko-KR" sz="700" kern="0" dirty="0">
                <a:ln>
                  <a:solidFill>
                    <a:sysClr val="window" lastClr="FFFFFF">
                      <a:lumMod val="75000"/>
                      <a:alpha val="0"/>
                    </a:sysClr>
                  </a:solidFill>
                </a:ln>
                <a:solidFill>
                  <a:srgbClr val="000000">
                    <a:lumMod val="85000"/>
                    <a:lumOff val="15000"/>
                  </a:srgbClr>
                </a:solidFill>
              </a:rPr>
              <a:t>2</a:t>
            </a:r>
            <a:r>
              <a:rPr lang="ko-KR" altLang="en-US" sz="700" kern="0" dirty="0">
                <a:ln>
                  <a:solidFill>
                    <a:sysClr val="window" lastClr="FFFFFF">
                      <a:lumMod val="75000"/>
                      <a:alpha val="0"/>
                    </a:sysClr>
                  </a:solidFill>
                </a:ln>
                <a:solidFill>
                  <a:srgbClr val="000000">
                    <a:lumMod val="85000"/>
                    <a:lumOff val="15000"/>
                  </a:srgbClr>
                </a:solidFill>
              </a:rPr>
              <a:t>월 </a:t>
            </a:r>
            <a:r>
              <a:rPr lang="en-US" altLang="ko-KR" sz="700" kern="0" dirty="0">
                <a:ln>
                  <a:solidFill>
                    <a:sysClr val="window" lastClr="FFFFFF">
                      <a:lumMod val="75000"/>
                      <a:alpha val="0"/>
                    </a:sysClr>
                  </a:solidFill>
                </a:ln>
                <a:solidFill>
                  <a:srgbClr val="000000">
                    <a:lumMod val="85000"/>
                    <a:lumOff val="15000"/>
                  </a:srgbClr>
                </a:solidFill>
              </a:rPr>
              <a:t>18</a:t>
            </a:r>
            <a:r>
              <a:rPr lang="ko-KR" altLang="en-US" sz="700" kern="0" dirty="0">
                <a:ln>
                  <a:solidFill>
                    <a:sysClr val="window" lastClr="FFFFFF">
                      <a:lumMod val="75000"/>
                      <a:alpha val="0"/>
                    </a:sysClr>
                  </a:solidFill>
                </a:ln>
                <a:solidFill>
                  <a:srgbClr val="000000">
                    <a:lumMod val="85000"/>
                    <a:lumOff val="15000"/>
                  </a:srgbClr>
                </a:solidFill>
              </a:rPr>
              <a:t>대</a:t>
            </a:r>
            <a:r>
              <a:rPr lang="en-US" altLang="ko-KR" sz="700" kern="0" dirty="0">
                <a:ln>
                  <a:solidFill>
                    <a:sysClr val="window" lastClr="FFFFFF">
                      <a:lumMod val="75000"/>
                      <a:alpha val="0"/>
                    </a:sysClr>
                  </a:solidFill>
                </a:ln>
                <a:solidFill>
                  <a:srgbClr val="000000">
                    <a:lumMod val="85000"/>
                    <a:lumOff val="15000"/>
                  </a:srgbClr>
                </a:solidFill>
              </a:rPr>
              <a:t>(51.4% </a:t>
            </a:r>
            <a:r>
              <a:rPr lang="ko-KR" altLang="en-US" sz="700" kern="0" dirty="0">
                <a:ln>
                  <a:solidFill>
                    <a:sysClr val="window" lastClr="FFFFFF">
                      <a:lumMod val="75000"/>
                      <a:alpha val="0"/>
                    </a:sysClr>
                  </a:solidFill>
                </a:ln>
                <a:solidFill>
                  <a:srgbClr val="000000">
                    <a:lumMod val="85000"/>
                    <a:lumOff val="15000"/>
                  </a:srgbClr>
                </a:solidFill>
              </a:rPr>
              <a:t>감소</a:t>
            </a:r>
            <a:r>
              <a:rPr lang="en-US" altLang="ko-KR" sz="700" kern="0" dirty="0">
                <a:ln>
                  <a:solidFill>
                    <a:sysClr val="window" lastClr="FFFFFF">
                      <a:lumMod val="75000"/>
                      <a:alpha val="0"/>
                    </a:sysClr>
                  </a:solidFill>
                </a:ln>
                <a:solidFill>
                  <a:srgbClr val="000000">
                    <a:lumMod val="85000"/>
                    <a:lumOff val="15000"/>
                  </a:srgbClr>
                </a:solidFill>
              </a:rPr>
              <a:t>)</a:t>
            </a:r>
          </a:p>
          <a:p>
            <a:pPr marL="88900" indent="-88900" algn="l">
              <a:lnSpc>
                <a:spcPct val="100000"/>
              </a:lnSpc>
              <a:spcBef>
                <a:spcPts val="3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흘수</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물속에 잠긴 선체 깊이</a:t>
            </a: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제한을 </a:t>
            </a:r>
            <a:r>
              <a:rPr lang="en-US" altLang="ko-KR" sz="700" kern="0" dirty="0">
                <a:ln>
                  <a:solidFill>
                    <a:sysClr val="window" lastClr="FFFFFF">
                      <a:lumMod val="75000"/>
                      <a:alpha val="0"/>
                    </a:sysClr>
                  </a:solidFill>
                </a:ln>
                <a:solidFill>
                  <a:srgbClr val="000000">
                    <a:lumMod val="85000"/>
                    <a:lumOff val="15000"/>
                  </a:srgbClr>
                </a:solidFill>
              </a:rPr>
              <a:t>50</a:t>
            </a:r>
            <a:r>
              <a:rPr lang="ko-KR" altLang="en-US" sz="700" kern="0" dirty="0">
                <a:ln>
                  <a:solidFill>
                    <a:sysClr val="window" lastClr="FFFFFF">
                      <a:lumMod val="75000"/>
                      <a:alpha val="0"/>
                    </a:sysClr>
                  </a:solidFill>
                </a:ln>
                <a:solidFill>
                  <a:srgbClr val="000000">
                    <a:lumMod val="85000"/>
                    <a:lumOff val="15000"/>
                  </a:srgbClr>
                </a:solidFill>
              </a:rPr>
              <a:t>피트 </a:t>
            </a:r>
            <a:r>
              <a:rPr lang="en-US" altLang="ko-KR" sz="700" kern="0" dirty="0">
                <a:ln>
                  <a:solidFill>
                    <a:sysClr val="window" lastClr="FFFFFF">
                      <a:lumMod val="75000"/>
                      <a:alpha val="0"/>
                    </a:sysClr>
                  </a:solidFill>
                </a:ln>
                <a:solidFill>
                  <a:srgbClr val="000000">
                    <a:lumMod val="85000"/>
                    <a:lumOff val="15000"/>
                  </a:srgbClr>
                </a:solidFill>
              </a:rPr>
              <a:t>→ 44</a:t>
            </a:r>
            <a:r>
              <a:rPr lang="ko-KR" altLang="en-US" sz="700" kern="0" dirty="0">
                <a:ln>
                  <a:solidFill>
                    <a:sysClr val="window" lastClr="FFFFFF">
                      <a:lumMod val="75000"/>
                      <a:alpha val="0"/>
                    </a:sysClr>
                  </a:solidFill>
                </a:ln>
                <a:solidFill>
                  <a:srgbClr val="000000">
                    <a:lumMod val="85000"/>
                    <a:lumOff val="15000"/>
                  </a:srgbClr>
                </a:solidFill>
              </a:rPr>
              <a:t>피트 제한</a:t>
            </a:r>
            <a:endParaRPr lang="en-US" altLang="ko-KR" sz="700" kern="0" dirty="0">
              <a:ln>
                <a:solidFill>
                  <a:sysClr val="window" lastClr="FFFFFF">
                    <a:lumMod val="75000"/>
                    <a:alpha val="0"/>
                  </a:sysClr>
                </a:solidFill>
              </a:ln>
              <a:solidFill>
                <a:srgbClr val="000000">
                  <a:lumMod val="85000"/>
                  <a:lumOff val="15000"/>
                </a:srgbClr>
              </a:solidFill>
            </a:endParaRPr>
          </a:p>
          <a:p>
            <a:pPr marL="88900" indent="-88900" algn="l">
              <a:lnSpc>
                <a:spcPct val="100000"/>
              </a:lnSpc>
              <a:spcBef>
                <a:spcPts val="3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파나마 운하 병목현상 가중</a:t>
            </a:r>
            <a:br>
              <a:rPr lang="en-US" altLang="ko-KR" sz="700" kern="0" dirty="0">
                <a:ln>
                  <a:solidFill>
                    <a:sysClr val="window" lastClr="FFFFFF">
                      <a:lumMod val="75000"/>
                      <a:alpha val="0"/>
                    </a:sysClr>
                  </a:solidFill>
                </a:ln>
                <a:solidFill>
                  <a:srgbClr val="000000">
                    <a:lumMod val="85000"/>
                    <a:lumOff val="15000"/>
                  </a:srgbClr>
                </a:solidFill>
              </a:rPr>
            </a:b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진입 대기시간</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 </a:t>
            </a:r>
            <a:r>
              <a:rPr lang="en-US" altLang="ko-KR" sz="700" kern="0" dirty="0">
                <a:ln>
                  <a:solidFill>
                    <a:sysClr val="window" lastClr="FFFFFF">
                      <a:lumMod val="75000"/>
                      <a:alpha val="0"/>
                    </a:sysClr>
                  </a:solidFill>
                </a:ln>
                <a:solidFill>
                  <a:srgbClr val="000000">
                    <a:lumMod val="85000"/>
                    <a:lumOff val="15000"/>
                  </a:srgbClr>
                </a:solidFill>
              </a:rPr>
              <a:t>’21</a:t>
            </a:r>
            <a:r>
              <a:rPr lang="ko-KR" altLang="en-US" sz="700" kern="0" dirty="0">
                <a:ln>
                  <a:solidFill>
                    <a:sysClr val="window" lastClr="FFFFFF">
                      <a:lumMod val="75000"/>
                      <a:alpha val="0"/>
                    </a:sysClr>
                  </a:solidFill>
                </a:ln>
                <a:solidFill>
                  <a:srgbClr val="000000">
                    <a:lumMod val="85000"/>
                    <a:lumOff val="15000"/>
                  </a:srgbClr>
                </a:solidFill>
              </a:rPr>
              <a:t>년 </a:t>
            </a:r>
            <a:r>
              <a:rPr lang="en-US" altLang="ko-KR" sz="700" kern="0" dirty="0">
                <a:ln>
                  <a:solidFill>
                    <a:sysClr val="window" lastClr="FFFFFF">
                      <a:lumMod val="75000"/>
                      <a:alpha val="0"/>
                    </a:sysClr>
                  </a:solidFill>
                </a:ln>
                <a:solidFill>
                  <a:srgbClr val="000000">
                    <a:lumMod val="85000"/>
                    <a:lumOff val="15000"/>
                  </a:srgbClr>
                </a:solidFill>
              </a:rPr>
              <a:t>3.1</a:t>
            </a:r>
            <a:r>
              <a:rPr lang="ko-KR" altLang="en-US" sz="700" kern="0" dirty="0">
                <a:ln>
                  <a:solidFill>
                    <a:sysClr val="window" lastClr="FFFFFF">
                      <a:lumMod val="75000"/>
                      <a:alpha val="0"/>
                    </a:sysClr>
                  </a:solidFill>
                </a:ln>
                <a:solidFill>
                  <a:srgbClr val="000000">
                    <a:lumMod val="85000"/>
                    <a:lumOff val="15000"/>
                  </a:srgbClr>
                </a:solidFill>
              </a:rPr>
              <a:t>일 </a:t>
            </a:r>
            <a:r>
              <a:rPr lang="en-US" altLang="ko-KR" sz="700" kern="0" dirty="0">
                <a:ln>
                  <a:solidFill>
                    <a:sysClr val="window" lastClr="FFFFFF">
                      <a:lumMod val="75000"/>
                      <a:alpha val="0"/>
                    </a:sysClr>
                  </a:solidFill>
                </a:ln>
                <a:solidFill>
                  <a:srgbClr val="000000">
                    <a:lumMod val="85000"/>
                    <a:lumOff val="15000"/>
                  </a:srgbClr>
                </a:solidFill>
              </a:rPr>
              <a:t>→’22</a:t>
            </a:r>
            <a:r>
              <a:rPr lang="ko-KR" altLang="en-US" sz="700" kern="0" dirty="0">
                <a:ln>
                  <a:solidFill>
                    <a:sysClr val="window" lastClr="FFFFFF">
                      <a:lumMod val="75000"/>
                      <a:alpha val="0"/>
                    </a:sysClr>
                  </a:solidFill>
                </a:ln>
                <a:solidFill>
                  <a:srgbClr val="000000">
                    <a:lumMod val="85000"/>
                    <a:lumOff val="15000"/>
                  </a:srgbClr>
                </a:solidFill>
              </a:rPr>
              <a:t>년 </a:t>
            </a:r>
            <a:r>
              <a:rPr lang="en-US" altLang="ko-KR" sz="700" kern="0" dirty="0">
                <a:ln>
                  <a:solidFill>
                    <a:sysClr val="window" lastClr="FFFFFF">
                      <a:lumMod val="75000"/>
                      <a:alpha val="0"/>
                    </a:sysClr>
                  </a:solidFill>
                </a:ln>
                <a:solidFill>
                  <a:srgbClr val="000000">
                    <a:lumMod val="85000"/>
                    <a:lumOff val="15000"/>
                  </a:srgbClr>
                </a:solidFill>
              </a:rPr>
              <a:t>9.8</a:t>
            </a:r>
            <a:r>
              <a:rPr lang="ko-KR" altLang="en-US" sz="700" kern="0" dirty="0">
                <a:ln>
                  <a:solidFill>
                    <a:sysClr val="window" lastClr="FFFFFF">
                      <a:lumMod val="75000"/>
                      <a:alpha val="0"/>
                    </a:sysClr>
                  </a:solidFill>
                </a:ln>
                <a:solidFill>
                  <a:srgbClr val="000000">
                    <a:lumMod val="85000"/>
                    <a:lumOff val="15000"/>
                  </a:srgbClr>
                </a:solidFill>
              </a:rPr>
              <a:t>일</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약 </a:t>
            </a:r>
            <a:r>
              <a:rPr lang="en-US" altLang="ko-KR" sz="700" kern="0" dirty="0">
                <a:ln>
                  <a:solidFill>
                    <a:sysClr val="window" lastClr="FFFFFF">
                      <a:lumMod val="75000"/>
                      <a:alpha val="0"/>
                    </a:sysClr>
                  </a:solidFill>
                </a:ln>
                <a:solidFill>
                  <a:srgbClr val="000000">
                    <a:lumMod val="85000"/>
                    <a:lumOff val="15000"/>
                  </a:srgbClr>
                </a:solidFill>
              </a:rPr>
              <a:t>3</a:t>
            </a:r>
            <a:r>
              <a:rPr lang="ko-KR" altLang="en-US" sz="700" kern="0" dirty="0">
                <a:ln>
                  <a:solidFill>
                    <a:sysClr val="window" lastClr="FFFFFF">
                      <a:lumMod val="75000"/>
                      <a:alpha val="0"/>
                    </a:sysClr>
                  </a:solidFill>
                </a:ln>
                <a:solidFill>
                  <a:srgbClr val="000000">
                    <a:lumMod val="85000"/>
                    <a:lumOff val="15000"/>
                  </a:srgbClr>
                </a:solidFill>
              </a:rPr>
              <a:t>배 증가</a:t>
            </a:r>
            <a:r>
              <a:rPr lang="en-US" altLang="ko-KR" sz="700" kern="0" dirty="0">
                <a:ln>
                  <a:solidFill>
                    <a:sysClr val="window" lastClr="FFFFFF">
                      <a:lumMod val="75000"/>
                      <a:alpha val="0"/>
                    </a:sysClr>
                  </a:solidFill>
                </a:ln>
                <a:solidFill>
                  <a:srgbClr val="000000">
                    <a:lumMod val="85000"/>
                    <a:lumOff val="15000"/>
                  </a:srgbClr>
                </a:solidFill>
              </a:rPr>
              <a:t>)</a:t>
            </a:r>
          </a:p>
        </p:txBody>
      </p:sp>
      <p:grpSp>
        <p:nvGrpSpPr>
          <p:cNvPr id="4134" name="그룹 4133">
            <a:extLst>
              <a:ext uri="{FF2B5EF4-FFF2-40B4-BE49-F238E27FC236}">
                <a16:creationId xmlns:a16="http://schemas.microsoft.com/office/drawing/2014/main" id="{86C82ED3-0C56-7EC3-A157-E62EBB532727}"/>
              </a:ext>
            </a:extLst>
          </p:cNvPr>
          <p:cNvGrpSpPr/>
          <p:nvPr/>
        </p:nvGrpSpPr>
        <p:grpSpPr>
          <a:xfrm>
            <a:off x="425760" y="5157357"/>
            <a:ext cx="4347190" cy="267399"/>
            <a:chOff x="425760" y="5120756"/>
            <a:chExt cx="4347190" cy="267399"/>
          </a:xfrm>
        </p:grpSpPr>
        <p:grpSp>
          <p:nvGrpSpPr>
            <p:cNvPr id="4128" name="그룹 4127">
              <a:extLst>
                <a:ext uri="{FF2B5EF4-FFF2-40B4-BE49-F238E27FC236}">
                  <a16:creationId xmlns:a16="http://schemas.microsoft.com/office/drawing/2014/main" id="{FB22B882-8DF7-A231-DF44-7F525930584D}"/>
                </a:ext>
              </a:extLst>
            </p:cNvPr>
            <p:cNvGrpSpPr/>
            <p:nvPr/>
          </p:nvGrpSpPr>
          <p:grpSpPr>
            <a:xfrm>
              <a:off x="425760" y="5120756"/>
              <a:ext cx="596022" cy="238836"/>
              <a:chOff x="420736" y="5124734"/>
              <a:chExt cx="596022" cy="238836"/>
            </a:xfrm>
          </p:grpSpPr>
          <p:sp>
            <p:nvSpPr>
              <p:cNvPr id="20" name="화살표: 오각형 19">
                <a:extLst>
                  <a:ext uri="{FF2B5EF4-FFF2-40B4-BE49-F238E27FC236}">
                    <a16:creationId xmlns:a16="http://schemas.microsoft.com/office/drawing/2014/main" id="{77547838-D7FD-5983-A8CC-A2E1FAE69EA9}"/>
                  </a:ext>
                </a:extLst>
              </p:cNvPr>
              <p:cNvSpPr/>
              <p:nvPr/>
            </p:nvSpPr>
            <p:spPr>
              <a:xfrm>
                <a:off x="420736" y="5172501"/>
                <a:ext cx="596022" cy="191069"/>
              </a:xfrm>
              <a:prstGeom prst="homePlate">
                <a:avLst/>
              </a:prstGeom>
              <a:solidFill>
                <a:srgbClr val="6B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24" name="직각 삼각형 4123">
                <a:extLst>
                  <a:ext uri="{FF2B5EF4-FFF2-40B4-BE49-F238E27FC236}">
                    <a16:creationId xmlns:a16="http://schemas.microsoft.com/office/drawing/2014/main" id="{0BCC49A2-C6D3-5316-770D-3607F0D995DC}"/>
                  </a:ext>
                </a:extLst>
              </p:cNvPr>
              <p:cNvSpPr/>
              <p:nvPr/>
            </p:nvSpPr>
            <p:spPr>
              <a:xfrm flipH="1">
                <a:off x="420736" y="5124734"/>
                <a:ext cx="68212" cy="47767"/>
              </a:xfrm>
              <a:prstGeom prst="rtTriangle">
                <a:avLst/>
              </a:prstGeom>
              <a:solidFill>
                <a:srgbClr val="3B8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4116" name="TextBox 4115">
              <a:extLst>
                <a:ext uri="{FF2B5EF4-FFF2-40B4-BE49-F238E27FC236}">
                  <a16:creationId xmlns:a16="http://schemas.microsoft.com/office/drawing/2014/main" id="{7AE82BC0-4535-B4C0-B2F5-32E48B68A54D}"/>
                </a:ext>
              </a:extLst>
            </p:cNvPr>
            <p:cNvSpPr txBox="1"/>
            <p:nvPr/>
          </p:nvSpPr>
          <p:spPr>
            <a:xfrm>
              <a:off x="584482" y="5141934"/>
              <a:ext cx="743521" cy="246221"/>
            </a:xfrm>
            <a:prstGeom prst="rect">
              <a:avLst/>
            </a:prstGeom>
            <a:noFill/>
          </p:spPr>
          <p:txBody>
            <a:bodyPr wrap="square">
              <a:spAutoFit/>
            </a:bodyPr>
            <a:lstStyle/>
            <a:p>
              <a:pPr marL="0" marR="0" lvl="0" indent="0" algn="l" defTabSz="914400" eaLnBrk="1" fontAlgn="auto" latinLnBrk="0" hangingPunct="1">
                <a:lnSpc>
                  <a:spcPct val="100000"/>
                </a:lnSpc>
                <a:spcBef>
                  <a:spcPts val="500"/>
                </a:spcBef>
                <a:spcAft>
                  <a:spcPts val="0"/>
                </a:spcAft>
                <a:buClrTx/>
                <a:buSzTx/>
                <a:buFontTx/>
                <a:buNone/>
                <a:tabLst/>
                <a:defRPr/>
              </a:pPr>
              <a:r>
                <a:rPr kumimoji="0" lang="ko-KR" altLang="en-US" sz="1000" b="1" i="0" u="none" strike="noStrike" kern="0" cap="none" spc="0" normalizeH="0" baseline="0" noProof="0" dirty="0">
                  <a:ln>
                    <a:solidFill>
                      <a:sysClr val="window" lastClr="FFFFFF">
                        <a:lumMod val="75000"/>
                        <a:alpha val="0"/>
                      </a:sysClr>
                    </a:solidFill>
                  </a:ln>
                  <a:solidFill>
                    <a:srgbClr val="00338D"/>
                  </a:solidFill>
                  <a:effectLst/>
                  <a:uLnTx/>
                  <a:uFillTx/>
                  <a:latin typeface="KoPub돋움체 Medium" panose="00000600000000000000" pitchFamily="2" charset="-127"/>
                  <a:ea typeface="KoPub돋움체 Medium" panose="00000600000000000000" pitchFamily="2" charset="-127"/>
                </a:rPr>
                <a:t>결과</a:t>
              </a:r>
              <a:endParaRPr kumimoji="0" lang="en-US" altLang="ko-KR" sz="1000" b="1" i="0" u="none" strike="noStrike" kern="0" cap="none" spc="0" normalizeH="0" baseline="0" noProof="0" dirty="0">
                <a:ln>
                  <a:solidFill>
                    <a:sysClr val="window" lastClr="FFFFFF">
                      <a:lumMod val="75000"/>
                      <a:alpha val="0"/>
                    </a:sys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cxnSp>
          <p:nvCxnSpPr>
            <p:cNvPr id="4133" name="직선 연결선 4132">
              <a:extLst>
                <a:ext uri="{FF2B5EF4-FFF2-40B4-BE49-F238E27FC236}">
                  <a16:creationId xmlns:a16="http://schemas.microsoft.com/office/drawing/2014/main" id="{0889DB58-3DEC-FD82-E896-AF04645D7C4A}"/>
                </a:ext>
              </a:extLst>
            </p:cNvPr>
            <p:cNvCxnSpPr>
              <a:cxnSpLocks/>
            </p:cNvCxnSpPr>
            <p:nvPr/>
          </p:nvCxnSpPr>
          <p:spPr>
            <a:xfrm>
              <a:off x="488948" y="5124734"/>
              <a:ext cx="4284002" cy="0"/>
            </a:xfrm>
            <a:prstGeom prst="line">
              <a:avLst/>
            </a:prstGeom>
            <a:ln w="12700">
              <a:solidFill>
                <a:srgbClr val="3B81FF"/>
              </a:solidFill>
            </a:ln>
          </p:spPr>
          <p:style>
            <a:lnRef idx="1">
              <a:schemeClr val="accent1"/>
            </a:lnRef>
            <a:fillRef idx="0">
              <a:schemeClr val="accent1"/>
            </a:fillRef>
            <a:effectRef idx="0">
              <a:schemeClr val="accent1"/>
            </a:effectRef>
            <a:fontRef idx="minor">
              <a:schemeClr val="tx1"/>
            </a:fontRef>
          </p:style>
        </p:cxnSp>
      </p:grpSp>
      <p:sp>
        <p:nvSpPr>
          <p:cNvPr id="4135" name="사각형: 모서리가 접힌 도형 4134">
            <a:extLst>
              <a:ext uri="{FF2B5EF4-FFF2-40B4-BE49-F238E27FC236}">
                <a16:creationId xmlns:a16="http://schemas.microsoft.com/office/drawing/2014/main" id="{3399445D-B33F-0C9A-6899-D85459DD9E3B}"/>
              </a:ext>
            </a:extLst>
          </p:cNvPr>
          <p:cNvSpPr/>
          <p:nvPr/>
        </p:nvSpPr>
        <p:spPr>
          <a:xfrm>
            <a:off x="2827294" y="3729162"/>
            <a:ext cx="1895781" cy="1351721"/>
          </a:xfrm>
          <a:prstGeom prst="foldedCorner">
            <a:avLst>
              <a:gd name="adj" fmla="val 0"/>
            </a:avLst>
          </a:prstGeom>
          <a:gradFill>
            <a:gsLst>
              <a:gs pos="25000">
                <a:schemeClr val="bg1">
                  <a:lumMod val="85000"/>
                  <a:alpha val="80000"/>
                </a:schemeClr>
              </a:gs>
              <a:gs pos="25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a:lnSpc>
                <a:spcPct val="114000"/>
              </a:lnSpc>
              <a:spcBef>
                <a:spcPts val="200"/>
              </a:spcBef>
              <a:spcAft>
                <a:spcPts val="300"/>
              </a:spcAft>
              <a:defRPr/>
            </a:pPr>
            <a:endParaRPr lang="en-US" altLang="ko-KR" sz="900" b="1"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4137" name="TextBox 4136">
            <a:extLst>
              <a:ext uri="{FF2B5EF4-FFF2-40B4-BE49-F238E27FC236}">
                <a16:creationId xmlns:a16="http://schemas.microsoft.com/office/drawing/2014/main" id="{0FEDD25A-F07F-1CB2-6F73-5F6E7DEA0997}"/>
              </a:ext>
            </a:extLst>
          </p:cNvPr>
          <p:cNvSpPr txBox="1"/>
          <p:nvPr/>
        </p:nvSpPr>
        <p:spPr>
          <a:xfrm>
            <a:off x="2838824" y="4059359"/>
            <a:ext cx="1897366" cy="961151"/>
          </a:xfrm>
          <a:prstGeom prst="rect">
            <a:avLst/>
          </a:prstGeom>
          <a:noFill/>
          <a:ln w="12700">
            <a:noFill/>
            <a:prstDash val="sysDash"/>
          </a:ln>
        </p:spPr>
        <p:txBody>
          <a:bodyPr wrap="square" lIns="72000" tIns="72000" rIns="72000" bIns="0">
            <a:spAutoFit/>
          </a:bodyPr>
          <a:lstStyle/>
          <a:p>
            <a:pPr marL="88900" indent="-88900">
              <a:spcBef>
                <a:spcPts val="200"/>
              </a:spcBef>
              <a:buFont typeface="Arial" panose="020B0604020202020204" pitchFamily="34" charset="0"/>
              <a:buChar char="•"/>
              <a:defRPr/>
            </a:pP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확전 여부에 따라 대</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對</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유럽 해상물류가 완전히 단절될 수 있는 우려 제기</a:t>
            </a:r>
            <a:endPar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88900" indent="-88900">
              <a:spcBef>
                <a:spcPts val="200"/>
              </a:spcBef>
              <a:buFont typeface="Arial" panose="020B0604020202020204" pitchFamily="34" charset="0"/>
              <a:buChar char="•"/>
              <a:defRPr/>
            </a:pP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무력충돌이 이스라엘과 인접한 홍해와 수에즈운하로 번질 경우</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아시아와 유럽을 잇는 최대 수로가 마비되면서 사실상 유럽과의 물류가 단절될 수 있음</a:t>
            </a:r>
            <a:endPar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88900" indent="-88900">
              <a:spcBef>
                <a:spcPts val="200"/>
              </a:spcBef>
              <a:buFont typeface="Arial" panose="020B0604020202020204" pitchFamily="34" charset="0"/>
              <a:buChar char="•"/>
              <a:defRPr/>
            </a:pP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a:t>
            </a:r>
            <a:r>
              <a:rPr lang="ko-KR" altLang="en-US" sz="680" kern="0" spc="-30" dirty="0" err="1">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해운사</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중 </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HMM</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 </a:t>
            </a:r>
            <a:r>
              <a:rPr lang="ko-KR" altLang="en-US" sz="680" kern="0" spc="-30" dirty="0" err="1">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유럽항</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노선을 보유 중이며</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b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b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총 </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척의 선박이 연간 </a:t>
            </a:r>
            <a:r>
              <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100</a:t>
            </a:r>
            <a:r>
              <a:rPr lang="ko-KR" altLang="en-US"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여 차례 수에즈운하를 이용</a:t>
            </a:r>
            <a:endParaRPr lang="en-US" altLang="ko-KR" sz="680" kern="0" spc="-3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4138" name="TextBox 4137">
            <a:extLst>
              <a:ext uri="{FF2B5EF4-FFF2-40B4-BE49-F238E27FC236}">
                <a16:creationId xmlns:a16="http://schemas.microsoft.com/office/drawing/2014/main" id="{30466A03-19D6-5FCA-6A94-4D0425C95513}"/>
              </a:ext>
            </a:extLst>
          </p:cNvPr>
          <p:cNvSpPr txBox="1"/>
          <p:nvPr/>
        </p:nvSpPr>
        <p:spPr>
          <a:xfrm>
            <a:off x="2868942" y="3759462"/>
            <a:ext cx="1897366" cy="322845"/>
          </a:xfrm>
          <a:prstGeom prst="rect">
            <a:avLst/>
          </a:prstGeom>
          <a:noFill/>
        </p:spPr>
        <p:txBody>
          <a:bodyPr wrap="square">
            <a:spAutoFit/>
          </a:bodyPr>
          <a:lstStyle/>
          <a:p>
            <a:pPr algn="ctr">
              <a:lnSpc>
                <a:spcPct val="110000"/>
              </a:lnSpc>
              <a:defRPr/>
            </a:pPr>
            <a:r>
              <a:rPr lang="ko-KR" altLang="en-US"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이스라엘 </a:t>
            </a:r>
            <a:r>
              <a:rPr lang="en-US" altLang="ko-KR"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Vs. </a:t>
            </a:r>
            <a:r>
              <a:rPr lang="ko-KR" altLang="en-US"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하마스</a:t>
            </a:r>
            <a:r>
              <a:rPr lang="en-US" altLang="ko-KR"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 </a:t>
            </a:r>
            <a:r>
              <a:rPr lang="ko-KR" altLang="en-US"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무력충돌</a:t>
            </a:r>
            <a:r>
              <a:rPr lang="en-US" altLang="ko-KR"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 </a:t>
            </a:r>
          </a:p>
          <a:p>
            <a:pPr algn="ctr">
              <a:lnSpc>
                <a:spcPct val="110000"/>
              </a:lnSpc>
              <a:defRPr/>
            </a:pPr>
            <a:r>
              <a:rPr lang="ko-KR" altLang="en-US"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rPr>
              <a:t>수에즈 운하 이용 리스크 상존</a:t>
            </a:r>
            <a:endParaRPr lang="en-US" altLang="ko-KR" sz="700" b="1" kern="0" dirty="0">
              <a:ln>
                <a:solidFill>
                  <a:sysClr val="window" lastClr="FFFFFF">
                    <a:lumMod val="75000"/>
                    <a:alpha val="0"/>
                  </a:sysClr>
                </a:solidFill>
              </a:ln>
              <a:solidFill>
                <a:schemeClr val="tx2"/>
              </a:solidFill>
              <a:latin typeface="KoPub돋움체 Medium" panose="00000600000000000000" pitchFamily="2" charset="-127"/>
              <a:ea typeface="KoPub돋움체 Medium" panose="00000600000000000000" pitchFamily="2" charset="-127"/>
            </a:endParaRPr>
          </a:p>
        </p:txBody>
      </p:sp>
      <p:grpSp>
        <p:nvGrpSpPr>
          <p:cNvPr id="1088" name="그룹 1087">
            <a:extLst>
              <a:ext uri="{FF2B5EF4-FFF2-40B4-BE49-F238E27FC236}">
                <a16:creationId xmlns:a16="http://schemas.microsoft.com/office/drawing/2014/main" id="{B774FA84-9A48-1B8A-6E25-61A32D35E16B}"/>
              </a:ext>
            </a:extLst>
          </p:cNvPr>
          <p:cNvGrpSpPr/>
          <p:nvPr/>
        </p:nvGrpSpPr>
        <p:grpSpPr>
          <a:xfrm>
            <a:off x="2976685" y="3827674"/>
            <a:ext cx="220599" cy="176479"/>
            <a:chOff x="5219795" y="1555303"/>
            <a:chExt cx="501249" cy="432112"/>
          </a:xfrm>
        </p:grpSpPr>
        <p:grpSp>
          <p:nvGrpSpPr>
            <p:cNvPr id="1089" name="그룹 1088">
              <a:extLst>
                <a:ext uri="{FF2B5EF4-FFF2-40B4-BE49-F238E27FC236}">
                  <a16:creationId xmlns:a16="http://schemas.microsoft.com/office/drawing/2014/main" id="{15B2BC64-633B-F078-4422-352BF3B791C2}"/>
                </a:ext>
              </a:extLst>
            </p:cNvPr>
            <p:cNvGrpSpPr/>
            <p:nvPr/>
          </p:nvGrpSpPr>
          <p:grpSpPr>
            <a:xfrm>
              <a:off x="5219795" y="1555303"/>
              <a:ext cx="501249" cy="432112"/>
              <a:chOff x="10267432" y="3562887"/>
              <a:chExt cx="1238768" cy="1067904"/>
            </a:xfrm>
          </p:grpSpPr>
          <p:sp>
            <p:nvSpPr>
              <p:cNvPr id="1092" name="이등변 삼각형 1091">
                <a:extLst>
                  <a:ext uri="{FF2B5EF4-FFF2-40B4-BE49-F238E27FC236}">
                    <a16:creationId xmlns:a16="http://schemas.microsoft.com/office/drawing/2014/main" id="{09F06B71-3D16-6C62-5C45-D385EED8699E}"/>
                  </a:ext>
                </a:extLst>
              </p:cNvPr>
              <p:cNvSpPr/>
              <p:nvPr/>
            </p:nvSpPr>
            <p:spPr>
              <a:xfrm>
                <a:off x="10267432" y="3562887"/>
                <a:ext cx="1238768" cy="1067904"/>
              </a:xfrm>
              <a:prstGeom prst="triangle">
                <a:avLst/>
              </a:prstGeom>
              <a:solidFill>
                <a:srgbClr val="FDD200"/>
              </a:solidFill>
              <a:ln w="22225" cap="rnd">
                <a:solidFill>
                  <a:srgbClr val="EAAA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093" name="이등변 삼각형 1092">
                <a:extLst>
                  <a:ext uri="{FF2B5EF4-FFF2-40B4-BE49-F238E27FC236}">
                    <a16:creationId xmlns:a16="http://schemas.microsoft.com/office/drawing/2014/main" id="{41CA5146-CCFD-62B2-918B-D0EB9E3F34DE}"/>
                  </a:ext>
                </a:extLst>
              </p:cNvPr>
              <p:cNvSpPr/>
              <p:nvPr/>
            </p:nvSpPr>
            <p:spPr>
              <a:xfrm>
                <a:off x="10404584" y="3687069"/>
                <a:ext cx="966693" cy="871205"/>
              </a:xfrm>
              <a:prstGeom prst="triangle">
                <a:avLst/>
              </a:prstGeom>
              <a:solidFill>
                <a:srgbClr val="EAAA00"/>
              </a:solid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ko-KR" altLang="en-US" sz="36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sp>
          <p:nvSpPr>
            <p:cNvPr id="1090" name="직사각형 1089">
              <a:extLst>
                <a:ext uri="{FF2B5EF4-FFF2-40B4-BE49-F238E27FC236}">
                  <a16:creationId xmlns:a16="http://schemas.microsoft.com/office/drawing/2014/main" id="{E9E27F42-CCA9-3CDA-1645-0639CB84847E}"/>
                </a:ext>
              </a:extLst>
            </p:cNvPr>
            <p:cNvSpPr/>
            <p:nvPr/>
          </p:nvSpPr>
          <p:spPr>
            <a:xfrm>
              <a:off x="5465566" y="1882037"/>
              <a:ext cx="28719" cy="3951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091" name="사다리꼴 1090">
              <a:extLst>
                <a:ext uri="{FF2B5EF4-FFF2-40B4-BE49-F238E27FC236}">
                  <a16:creationId xmlns:a16="http://schemas.microsoft.com/office/drawing/2014/main" id="{F51C3E7A-426A-3E0B-F383-F879576F436F}"/>
                </a:ext>
              </a:extLst>
            </p:cNvPr>
            <p:cNvSpPr/>
            <p:nvPr/>
          </p:nvSpPr>
          <p:spPr>
            <a:xfrm flipV="1">
              <a:off x="5449799" y="1735326"/>
              <a:ext cx="60256" cy="138291"/>
            </a:xfrm>
            <a:prstGeom prst="trapezoid">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sp>
        <p:nvSpPr>
          <p:cNvPr id="1105" name="텍스트 개체 틀 7">
            <a:extLst>
              <a:ext uri="{FF2B5EF4-FFF2-40B4-BE49-F238E27FC236}">
                <a16:creationId xmlns:a16="http://schemas.microsoft.com/office/drawing/2014/main" id="{9A5A905A-CE64-6DB6-DEBB-B5EB80DB29E1}"/>
              </a:ext>
            </a:extLst>
          </p:cNvPr>
          <p:cNvSpPr txBox="1">
            <a:spLocks/>
          </p:cNvSpPr>
          <p:nvPr/>
        </p:nvSpPr>
        <p:spPr>
          <a:xfrm>
            <a:off x="5136333" y="4117302"/>
            <a:ext cx="4280056" cy="1013775"/>
          </a:xfrm>
          <a:prstGeom prst="rect">
            <a:avLst/>
          </a:prstGeom>
          <a:solidFill>
            <a:srgbClr val="F2F2F2"/>
          </a:solidFill>
          <a:ln w="6350">
            <a:noFill/>
          </a:ln>
        </p:spPr>
        <p:txBody>
          <a:bodyPr lIns="108000" tIns="90000" rIns="36000" bIns="0" anchor="t" anchorCtr="0"/>
          <a:lstStyle>
            <a:defPPr>
              <a:defRPr lang="en-US"/>
            </a:defPPr>
            <a:lvl1pPr marL="88900" marR="0" lvl="0" indent="-88900" fontAlgn="auto">
              <a:lnSpc>
                <a:spcPct val="100000"/>
              </a:lnSpc>
              <a:spcBef>
                <a:spcPts val="300"/>
              </a:spcBef>
              <a:spcAft>
                <a:spcPts val="0"/>
              </a:spcAft>
              <a:buClrTx/>
              <a:buSzTx/>
              <a:buFont typeface="Arial" panose="020B0604020202020204" pitchFamily="34" charset="0"/>
              <a:buChar char="•"/>
              <a:tabLst/>
              <a:defRPr sz="750" b="0" i="0" kern="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a:spcBef>
                <a:spcPts val="400"/>
              </a:spcBef>
            </a:pPr>
            <a:r>
              <a:rPr lang="ko-KR" altLang="en-US" sz="700" dirty="0"/>
              <a:t>지난 코로나</a:t>
            </a:r>
            <a:r>
              <a:rPr lang="en-US" altLang="ko-KR" sz="700" dirty="0"/>
              <a:t>19 </a:t>
            </a:r>
            <a:r>
              <a:rPr lang="ko-KR" altLang="en-US" sz="700" dirty="0"/>
              <a:t>팬데믹 기간 동안 </a:t>
            </a:r>
            <a:r>
              <a:rPr lang="ko-KR" altLang="en-US" sz="700" dirty="0" err="1"/>
              <a:t>미서부</a:t>
            </a:r>
            <a:r>
              <a:rPr lang="ko-KR" altLang="en-US" sz="700" dirty="0"/>
              <a:t> 항만에서 벌어진 극심한 물류 적체현상을 겪은 화주는 </a:t>
            </a:r>
            <a:br>
              <a:rPr lang="ko-KR" altLang="en-US" sz="700" dirty="0"/>
            </a:br>
            <a:r>
              <a:rPr lang="ko-KR" altLang="en-US" sz="700" dirty="0"/>
              <a:t>공급망 리스크를 줄이기 위해 새로운 항만 이용을 모색 중</a:t>
            </a:r>
          </a:p>
          <a:p>
            <a:pPr>
              <a:spcBef>
                <a:spcPts val="400"/>
              </a:spcBef>
            </a:pPr>
            <a:r>
              <a:rPr lang="ko-KR" altLang="en-US" sz="700" dirty="0"/>
              <a:t>미</a:t>
            </a:r>
            <a:r>
              <a:rPr lang="en-US" altLang="ko-KR" sz="700" dirty="0"/>
              <a:t>·</a:t>
            </a:r>
            <a:r>
              <a:rPr lang="ko-KR" altLang="en-US" sz="700" dirty="0"/>
              <a:t>중 갈등에 따른 유럽 상품 수입 확대로 유럽과 가까운 미국 동부 항구의 이용률 증가</a:t>
            </a:r>
            <a:br>
              <a:rPr lang="ko-KR" altLang="en-US" sz="700" dirty="0"/>
            </a:br>
            <a:r>
              <a:rPr lang="en-US" altLang="ko-KR" sz="700" dirty="0"/>
              <a:t>- </a:t>
            </a:r>
            <a:r>
              <a:rPr lang="ko-KR" altLang="en-US" sz="700" dirty="0"/>
              <a:t>미국 수출 증감률</a:t>
            </a:r>
            <a:r>
              <a:rPr lang="en-US" altLang="ko-KR" sz="700" dirty="0"/>
              <a:t>: </a:t>
            </a:r>
            <a:r>
              <a:rPr lang="ko-KR" altLang="en-US" sz="700" dirty="0"/>
              <a:t>對중국 ’</a:t>
            </a:r>
            <a:r>
              <a:rPr lang="en-US" altLang="ko-KR" sz="700" dirty="0"/>
              <a:t>21</a:t>
            </a:r>
            <a:r>
              <a:rPr lang="ko-KR" altLang="en-US" sz="700" dirty="0"/>
              <a:t>년 </a:t>
            </a:r>
            <a:r>
              <a:rPr lang="en-US" altLang="ko-KR" sz="700" dirty="0"/>
              <a:t>21.2%→’22</a:t>
            </a:r>
            <a:r>
              <a:rPr lang="ko-KR" altLang="en-US" sz="700" dirty="0"/>
              <a:t>년 </a:t>
            </a:r>
            <a:r>
              <a:rPr lang="en-US" altLang="ko-KR" sz="700" dirty="0"/>
              <a:t>1.8%, </a:t>
            </a:r>
            <a:r>
              <a:rPr lang="ko-KR" altLang="en-US" sz="700" dirty="0"/>
              <a:t>對영국 ’</a:t>
            </a:r>
            <a:r>
              <a:rPr lang="en-US" altLang="ko-KR" sz="700" dirty="0"/>
              <a:t>21</a:t>
            </a:r>
            <a:r>
              <a:rPr lang="ko-KR" altLang="en-US" sz="700" dirty="0"/>
              <a:t>년 </a:t>
            </a:r>
            <a:r>
              <a:rPr lang="en-US" altLang="ko-KR" sz="700" dirty="0"/>
              <a:t>4.2%→’22</a:t>
            </a:r>
            <a:r>
              <a:rPr lang="ko-KR" altLang="en-US" sz="700" dirty="0"/>
              <a:t>년 </a:t>
            </a:r>
            <a:r>
              <a:rPr lang="en-US" altLang="ko-KR" sz="700" dirty="0"/>
              <a:t>25.8%</a:t>
            </a:r>
          </a:p>
          <a:p>
            <a:pPr>
              <a:spcBef>
                <a:spcPts val="400"/>
              </a:spcBef>
            </a:pPr>
            <a:r>
              <a:rPr lang="en-US" altLang="ko-KR" sz="700" dirty="0"/>
              <a:t>13</a:t>
            </a:r>
            <a:r>
              <a:rPr lang="ko-KR" altLang="en-US" sz="700" dirty="0"/>
              <a:t>개월간 이어진 서부 항만노조의 파업</a:t>
            </a:r>
            <a:r>
              <a:rPr lang="en-US" altLang="ko-KR" sz="700" dirty="0"/>
              <a:t>(</a:t>
            </a:r>
            <a:r>
              <a:rPr lang="ko-KR" altLang="en-US" sz="700" dirty="0"/>
              <a:t>임금 인상 및 자동화에 따른 고용 불안정 해소 요구</a:t>
            </a:r>
            <a:r>
              <a:rPr lang="en-US" altLang="ko-KR" sz="700" dirty="0"/>
              <a:t>)</a:t>
            </a:r>
            <a:r>
              <a:rPr lang="ko-KR" altLang="en-US" sz="700" dirty="0"/>
              <a:t>은 ’</a:t>
            </a:r>
            <a:r>
              <a:rPr lang="en-US" altLang="ko-KR" sz="700" dirty="0"/>
              <a:t>23</a:t>
            </a:r>
            <a:r>
              <a:rPr lang="ko-KR" altLang="en-US" sz="700" dirty="0"/>
              <a:t>년 </a:t>
            </a:r>
            <a:r>
              <a:rPr lang="en-US" altLang="ko-KR" sz="700" dirty="0"/>
              <a:t>6</a:t>
            </a:r>
            <a:r>
              <a:rPr lang="ko-KR" altLang="en-US" sz="700" dirty="0"/>
              <a:t>월 잠정 타결되었으나</a:t>
            </a:r>
            <a:r>
              <a:rPr lang="en-US" altLang="ko-KR" sz="700" dirty="0"/>
              <a:t>, </a:t>
            </a:r>
            <a:r>
              <a:rPr lang="ko-KR" altLang="en-US" sz="700" dirty="0"/>
              <a:t>파업으로 인한 화주의 손실과 재발의 우려로 항만 거점 이동을 고려 중</a:t>
            </a:r>
          </a:p>
        </p:txBody>
      </p:sp>
      <p:sp>
        <p:nvSpPr>
          <p:cNvPr id="1106" name="텍스트 개체 틀 7">
            <a:extLst>
              <a:ext uri="{FF2B5EF4-FFF2-40B4-BE49-F238E27FC236}">
                <a16:creationId xmlns:a16="http://schemas.microsoft.com/office/drawing/2014/main" id="{18E33AA2-975C-C982-62CF-88558D348F56}"/>
              </a:ext>
            </a:extLst>
          </p:cNvPr>
          <p:cNvSpPr txBox="1">
            <a:spLocks/>
          </p:cNvSpPr>
          <p:nvPr/>
        </p:nvSpPr>
        <p:spPr>
          <a:xfrm>
            <a:off x="5136332" y="5157746"/>
            <a:ext cx="4281344" cy="721764"/>
          </a:xfrm>
          <a:prstGeom prst="rect">
            <a:avLst/>
          </a:prstGeom>
          <a:solidFill>
            <a:srgbClr val="FFE7F4"/>
          </a:solidFill>
          <a:ln w="6350">
            <a:noFill/>
          </a:ln>
        </p:spPr>
        <p:txBody>
          <a:bodyPr lIns="108000" tIns="108000" rIns="36000" bIns="36000" anchor="t"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algn="l">
              <a:lnSpc>
                <a:spcPct val="100000"/>
              </a:lnSpc>
              <a:spcBef>
                <a:spcPts val="500"/>
              </a:spcBef>
              <a:spcAft>
                <a:spcPts val="0"/>
              </a:spcAft>
              <a:defRPr/>
            </a:pPr>
            <a:endParaRPr lang="en-US" altLang="ko-KR" sz="750" kern="0" dirty="0">
              <a:ln>
                <a:solidFill>
                  <a:sysClr val="window" lastClr="FFFFFF">
                    <a:lumMod val="75000"/>
                    <a:alpha val="0"/>
                  </a:sysClr>
                </a:solidFill>
              </a:ln>
              <a:solidFill>
                <a:srgbClr val="000000">
                  <a:lumMod val="85000"/>
                  <a:lumOff val="15000"/>
                </a:srgbClr>
              </a:solidFill>
            </a:endParaRPr>
          </a:p>
        </p:txBody>
      </p:sp>
      <p:grpSp>
        <p:nvGrpSpPr>
          <p:cNvPr id="1107" name="그룹 1106">
            <a:extLst>
              <a:ext uri="{FF2B5EF4-FFF2-40B4-BE49-F238E27FC236}">
                <a16:creationId xmlns:a16="http://schemas.microsoft.com/office/drawing/2014/main" id="{0065CCC1-E7D7-B781-A975-12D344F63571}"/>
              </a:ext>
            </a:extLst>
          </p:cNvPr>
          <p:cNvGrpSpPr/>
          <p:nvPr/>
        </p:nvGrpSpPr>
        <p:grpSpPr>
          <a:xfrm>
            <a:off x="5069823" y="5157568"/>
            <a:ext cx="4347190" cy="273009"/>
            <a:chOff x="425760" y="5120756"/>
            <a:chExt cx="4347190" cy="273009"/>
          </a:xfrm>
        </p:grpSpPr>
        <p:grpSp>
          <p:nvGrpSpPr>
            <p:cNvPr id="1108" name="그룹 1107">
              <a:extLst>
                <a:ext uri="{FF2B5EF4-FFF2-40B4-BE49-F238E27FC236}">
                  <a16:creationId xmlns:a16="http://schemas.microsoft.com/office/drawing/2014/main" id="{490A74E6-60DA-9FC2-F566-CE1211B5D6AD}"/>
                </a:ext>
              </a:extLst>
            </p:cNvPr>
            <p:cNvGrpSpPr/>
            <p:nvPr/>
          </p:nvGrpSpPr>
          <p:grpSpPr>
            <a:xfrm>
              <a:off x="425760" y="5120756"/>
              <a:ext cx="596022" cy="238836"/>
              <a:chOff x="420736" y="5124734"/>
              <a:chExt cx="596022" cy="238836"/>
            </a:xfrm>
          </p:grpSpPr>
          <p:sp>
            <p:nvSpPr>
              <p:cNvPr id="1111" name="화살표: 오각형 1110">
                <a:extLst>
                  <a:ext uri="{FF2B5EF4-FFF2-40B4-BE49-F238E27FC236}">
                    <a16:creationId xmlns:a16="http://schemas.microsoft.com/office/drawing/2014/main" id="{07214158-3877-F31D-74F9-ADFB9468E81F}"/>
                  </a:ext>
                </a:extLst>
              </p:cNvPr>
              <p:cNvSpPr/>
              <p:nvPr/>
            </p:nvSpPr>
            <p:spPr>
              <a:xfrm>
                <a:off x="420736" y="5172501"/>
                <a:ext cx="596022" cy="191069"/>
              </a:xfrm>
              <a:prstGeom prst="homePlate">
                <a:avLst/>
              </a:prstGeom>
              <a:solidFill>
                <a:srgbClr val="FF8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12" name="직각 삼각형 1111">
                <a:extLst>
                  <a:ext uri="{FF2B5EF4-FFF2-40B4-BE49-F238E27FC236}">
                    <a16:creationId xmlns:a16="http://schemas.microsoft.com/office/drawing/2014/main" id="{5659325E-40EF-6692-7B09-D980FFF6EB2C}"/>
                  </a:ext>
                </a:extLst>
              </p:cNvPr>
              <p:cNvSpPr/>
              <p:nvPr/>
            </p:nvSpPr>
            <p:spPr>
              <a:xfrm flipH="1">
                <a:off x="420736" y="5124734"/>
                <a:ext cx="68212" cy="47767"/>
              </a:xfrm>
              <a:prstGeom prst="rtTriangle">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1109" name="TextBox 1108">
              <a:extLst>
                <a:ext uri="{FF2B5EF4-FFF2-40B4-BE49-F238E27FC236}">
                  <a16:creationId xmlns:a16="http://schemas.microsoft.com/office/drawing/2014/main" id="{61B61551-479A-5371-49B1-27C34C831564}"/>
                </a:ext>
              </a:extLst>
            </p:cNvPr>
            <p:cNvSpPr txBox="1"/>
            <p:nvPr/>
          </p:nvSpPr>
          <p:spPr>
            <a:xfrm>
              <a:off x="584482" y="5147544"/>
              <a:ext cx="743521" cy="246221"/>
            </a:xfrm>
            <a:prstGeom prst="rect">
              <a:avLst/>
            </a:prstGeom>
            <a:noFill/>
          </p:spPr>
          <p:txBody>
            <a:bodyPr wrap="square">
              <a:spAutoFit/>
            </a:bodyPr>
            <a:lstStyle/>
            <a:p>
              <a:pPr marL="0" marR="0" lvl="0" indent="0" algn="l" defTabSz="914400" eaLnBrk="1" fontAlgn="auto" latinLnBrk="0" hangingPunct="1">
                <a:lnSpc>
                  <a:spcPct val="100000"/>
                </a:lnSpc>
                <a:spcBef>
                  <a:spcPts val="500"/>
                </a:spcBef>
                <a:spcAft>
                  <a:spcPts val="0"/>
                </a:spcAft>
                <a:buClrTx/>
                <a:buSzTx/>
                <a:buFontTx/>
                <a:buNone/>
                <a:tabLst/>
                <a:defRPr/>
              </a:pPr>
              <a:r>
                <a:rPr kumimoji="0" lang="ko-KR" altLang="en-US" sz="1000" b="1" i="0" u="none" strike="noStrike" kern="0" cap="none" spc="0" normalizeH="0" baseline="0" noProof="0" dirty="0">
                  <a:ln>
                    <a:solidFill>
                      <a:sysClr val="window" lastClr="FFFFFF">
                        <a:lumMod val="75000"/>
                        <a:alpha val="0"/>
                      </a:sysClr>
                    </a:solidFill>
                  </a:ln>
                  <a:solidFill>
                    <a:srgbClr val="EC027D"/>
                  </a:solidFill>
                  <a:effectLst/>
                  <a:uLnTx/>
                  <a:uFillTx/>
                  <a:latin typeface="KoPub돋움체 Medium" panose="00000600000000000000" pitchFamily="2" charset="-127"/>
                  <a:ea typeface="KoPub돋움체 Medium" panose="00000600000000000000" pitchFamily="2" charset="-127"/>
                </a:rPr>
                <a:t>결과</a:t>
              </a:r>
              <a:endParaRPr kumimoji="0" lang="en-US" altLang="ko-KR" sz="1000" b="1" i="0" u="none" strike="noStrike" kern="0" cap="none" spc="0" normalizeH="0" baseline="0" noProof="0" dirty="0">
                <a:ln>
                  <a:solidFill>
                    <a:sysClr val="window" lastClr="FFFFFF">
                      <a:lumMod val="75000"/>
                      <a:alpha val="0"/>
                    </a:sysClr>
                  </a:solidFill>
                </a:ln>
                <a:solidFill>
                  <a:srgbClr val="EC027D"/>
                </a:solidFill>
                <a:effectLst/>
                <a:uLnTx/>
                <a:uFillTx/>
                <a:latin typeface="KoPub돋움체 Medium" panose="00000600000000000000" pitchFamily="2" charset="-127"/>
                <a:ea typeface="KoPub돋움체 Medium" panose="00000600000000000000" pitchFamily="2" charset="-127"/>
              </a:endParaRPr>
            </a:p>
          </p:txBody>
        </p:sp>
        <p:cxnSp>
          <p:nvCxnSpPr>
            <p:cNvPr id="1110" name="직선 연결선 1109">
              <a:extLst>
                <a:ext uri="{FF2B5EF4-FFF2-40B4-BE49-F238E27FC236}">
                  <a16:creationId xmlns:a16="http://schemas.microsoft.com/office/drawing/2014/main" id="{CB321DD7-5174-1CA3-CED7-FFF01EA1E4C3}"/>
                </a:ext>
              </a:extLst>
            </p:cNvPr>
            <p:cNvCxnSpPr>
              <a:cxnSpLocks/>
            </p:cNvCxnSpPr>
            <p:nvPr/>
          </p:nvCxnSpPr>
          <p:spPr>
            <a:xfrm>
              <a:off x="488948" y="5124734"/>
              <a:ext cx="4284002" cy="0"/>
            </a:xfrm>
            <a:prstGeom prst="line">
              <a:avLst/>
            </a:prstGeom>
            <a:ln w="12700">
              <a:solidFill>
                <a:srgbClr val="FD349C"/>
              </a:solidFill>
            </a:ln>
          </p:spPr>
          <p:style>
            <a:lnRef idx="1">
              <a:schemeClr val="accent1"/>
            </a:lnRef>
            <a:fillRef idx="0">
              <a:schemeClr val="accent1"/>
            </a:fillRef>
            <a:effectRef idx="0">
              <a:schemeClr val="accent1"/>
            </a:effectRef>
            <a:fontRef idx="minor">
              <a:schemeClr val="tx1"/>
            </a:fontRef>
          </p:style>
        </p:cxnSp>
      </p:grpSp>
      <p:sp>
        <p:nvSpPr>
          <p:cNvPr id="1113" name="텍스트 개체 틀 7">
            <a:extLst>
              <a:ext uri="{FF2B5EF4-FFF2-40B4-BE49-F238E27FC236}">
                <a16:creationId xmlns:a16="http://schemas.microsoft.com/office/drawing/2014/main" id="{E0BE68D6-7A13-860F-7F8D-E9E6EBDD1ABE}"/>
              </a:ext>
            </a:extLst>
          </p:cNvPr>
          <p:cNvSpPr txBox="1">
            <a:spLocks/>
          </p:cNvSpPr>
          <p:nvPr/>
        </p:nvSpPr>
        <p:spPr>
          <a:xfrm>
            <a:off x="5610365" y="5131078"/>
            <a:ext cx="3869876" cy="773053"/>
          </a:xfrm>
          <a:prstGeom prst="rect">
            <a:avLst/>
          </a:prstGeom>
          <a:noFill/>
          <a:ln w="6350">
            <a:noFill/>
          </a:ln>
        </p:spPr>
        <p:txBody>
          <a:bodyPr lIns="108000" tIns="108000" rIns="36000" bIns="36000" anchor="t"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87313" indent="-87313" algn="l">
              <a:lnSpc>
                <a:spcPct val="100000"/>
              </a:lnSpc>
              <a:spcBef>
                <a:spcPts val="8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주요 기업 미국 동남부를 중심으로 생산공장 증설 중</a:t>
            </a:r>
            <a:br>
              <a:rPr lang="ko-KR" altLang="en-US" sz="700" kern="0" dirty="0">
                <a:ln>
                  <a:solidFill>
                    <a:sysClr val="window" lastClr="FFFFFF">
                      <a:lumMod val="75000"/>
                      <a:alpha val="0"/>
                    </a:sysClr>
                  </a:solidFill>
                </a:ln>
                <a:solidFill>
                  <a:srgbClr val="000000">
                    <a:lumMod val="85000"/>
                    <a:lumOff val="15000"/>
                  </a:srgbClr>
                </a:solidFill>
              </a:rPr>
            </a:br>
            <a:r>
              <a:rPr lang="en-US" altLang="ko-KR" sz="700" kern="0" dirty="0">
                <a:ln>
                  <a:solidFill>
                    <a:sysClr val="window" lastClr="FFFFFF">
                      <a:lumMod val="75000"/>
                      <a:alpha val="0"/>
                    </a:sysClr>
                  </a:solidFill>
                </a:ln>
                <a:solidFill>
                  <a:srgbClr val="000000">
                    <a:lumMod val="85000"/>
                    <a:lumOff val="15000"/>
                  </a:srgbClr>
                </a:solidFill>
              </a:rPr>
              <a:t>- SK, </a:t>
            </a:r>
            <a:r>
              <a:rPr lang="ko-KR" altLang="en-US" sz="700" kern="0" dirty="0">
                <a:ln>
                  <a:solidFill>
                    <a:sysClr val="window" lastClr="FFFFFF">
                      <a:lumMod val="75000"/>
                      <a:alpha val="0"/>
                    </a:sysClr>
                  </a:solidFill>
                </a:ln>
                <a:solidFill>
                  <a:srgbClr val="000000">
                    <a:lumMod val="85000"/>
                    <a:lumOff val="15000"/>
                  </a:srgbClr>
                </a:solidFill>
              </a:rPr>
              <a:t>현대차</a:t>
            </a:r>
            <a:r>
              <a:rPr lang="en-US" altLang="ko-KR" sz="700" kern="0" dirty="0">
                <a:ln>
                  <a:solidFill>
                    <a:sysClr val="window" lastClr="FFFFFF">
                      <a:lumMod val="75000"/>
                      <a:alpha val="0"/>
                    </a:sysClr>
                  </a:solidFill>
                </a:ln>
                <a:solidFill>
                  <a:srgbClr val="000000">
                    <a:lumMod val="85000"/>
                    <a:lumOff val="15000"/>
                  </a:srgbClr>
                </a:solidFill>
              </a:rPr>
              <a:t>, LG, </a:t>
            </a:r>
            <a:r>
              <a:rPr lang="ko-KR" altLang="en-US" sz="700" kern="0" dirty="0">
                <a:ln>
                  <a:solidFill>
                    <a:sysClr val="window" lastClr="FFFFFF">
                      <a:lumMod val="75000"/>
                      <a:alpha val="0"/>
                    </a:sysClr>
                  </a:solidFill>
                </a:ln>
                <a:solidFill>
                  <a:srgbClr val="000000">
                    <a:lumMod val="85000"/>
                    <a:lumOff val="15000"/>
                  </a:srgbClr>
                </a:solidFill>
              </a:rPr>
              <a:t>한화그룹은 미국 조지아주에 전기차용 배터리 공장을 비롯한 대규모 투자를 진행</a:t>
            </a:r>
            <a:br>
              <a:rPr lang="ko-KR" altLang="en-US" sz="700" kern="0" dirty="0">
                <a:ln>
                  <a:solidFill>
                    <a:sysClr val="window" lastClr="FFFFFF">
                      <a:lumMod val="75000"/>
                      <a:alpha val="0"/>
                    </a:sysClr>
                  </a:solidFill>
                </a:ln>
                <a:solidFill>
                  <a:srgbClr val="000000">
                    <a:lumMod val="85000"/>
                    <a:lumOff val="15000"/>
                  </a:srgbClr>
                </a:solidFill>
              </a:rPr>
            </a:b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현재까지 한국 투자 금액은 </a:t>
            </a:r>
            <a:r>
              <a:rPr lang="en-US" altLang="ko-KR" sz="700" kern="0" dirty="0">
                <a:ln>
                  <a:solidFill>
                    <a:sysClr val="window" lastClr="FFFFFF">
                      <a:lumMod val="75000"/>
                      <a:alpha val="0"/>
                    </a:sysClr>
                  </a:solidFill>
                </a:ln>
                <a:solidFill>
                  <a:srgbClr val="000000">
                    <a:lumMod val="85000"/>
                    <a:lumOff val="15000"/>
                  </a:srgbClr>
                </a:solidFill>
              </a:rPr>
              <a:t>236</a:t>
            </a:r>
            <a:r>
              <a:rPr lang="ko-KR" altLang="en-US" sz="700" kern="0" dirty="0">
                <a:ln>
                  <a:solidFill>
                    <a:sysClr val="window" lastClr="FFFFFF">
                      <a:lumMod val="75000"/>
                      <a:alpha val="0"/>
                    </a:sysClr>
                  </a:solidFill>
                </a:ln>
                <a:solidFill>
                  <a:srgbClr val="000000">
                    <a:lumMod val="85000"/>
                    <a:lumOff val="15000"/>
                  </a:srgbClr>
                </a:solidFill>
              </a:rPr>
              <a:t>억 달러 넘어 섰으며</a:t>
            </a: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현재 </a:t>
            </a:r>
            <a:r>
              <a:rPr lang="en-US" altLang="ko-KR" sz="700" kern="0" dirty="0">
                <a:ln>
                  <a:solidFill>
                    <a:sysClr val="window" lastClr="FFFFFF">
                      <a:lumMod val="75000"/>
                      <a:alpha val="0"/>
                    </a:sysClr>
                  </a:solidFill>
                </a:ln>
                <a:solidFill>
                  <a:srgbClr val="000000">
                    <a:lumMod val="85000"/>
                    <a:lumOff val="15000"/>
                  </a:srgbClr>
                </a:solidFill>
              </a:rPr>
              <a:t>144</a:t>
            </a:r>
            <a:r>
              <a:rPr lang="ko-KR" altLang="en-US" sz="700" kern="0" dirty="0">
                <a:ln>
                  <a:solidFill>
                    <a:sysClr val="window" lastClr="FFFFFF">
                      <a:lumMod val="75000"/>
                      <a:alpha val="0"/>
                    </a:sysClr>
                  </a:solidFill>
                </a:ln>
                <a:solidFill>
                  <a:srgbClr val="000000">
                    <a:lumMod val="85000"/>
                    <a:lumOff val="15000"/>
                  </a:srgbClr>
                </a:solidFill>
              </a:rPr>
              <a:t>개 공장 설비 운영 중</a:t>
            </a:r>
          </a:p>
          <a:p>
            <a:pPr marL="88900" indent="-88900" algn="l">
              <a:lnSpc>
                <a:spcPct val="100000"/>
              </a:lnSpc>
              <a:spcBef>
                <a:spcPts val="4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물류 중심축 변화를 감지한 주요 동남부 항만들은 향후 급증할 물동량을 대비하여 투자를 확대 중</a:t>
            </a:r>
            <a:br>
              <a:rPr lang="ko-KR" altLang="en-US" sz="700" kern="0" dirty="0">
                <a:ln>
                  <a:solidFill>
                    <a:sysClr val="window" lastClr="FFFFFF">
                      <a:lumMod val="75000"/>
                      <a:alpha val="0"/>
                    </a:sysClr>
                  </a:solidFill>
                </a:ln>
                <a:solidFill>
                  <a:srgbClr val="000000">
                    <a:lumMod val="85000"/>
                    <a:lumOff val="15000"/>
                  </a:srgbClr>
                </a:solidFill>
              </a:rPr>
            </a:b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조지아주 </a:t>
            </a:r>
            <a:r>
              <a:rPr lang="ko-KR" altLang="en-US" sz="700" kern="0" dirty="0" err="1">
                <a:ln>
                  <a:solidFill>
                    <a:sysClr val="window" lastClr="FFFFFF">
                      <a:lumMod val="75000"/>
                      <a:alpha val="0"/>
                    </a:sysClr>
                  </a:solidFill>
                </a:ln>
                <a:solidFill>
                  <a:srgbClr val="000000">
                    <a:lumMod val="85000"/>
                    <a:lumOff val="15000"/>
                  </a:srgbClr>
                </a:solidFill>
              </a:rPr>
              <a:t>서배너항은</a:t>
            </a:r>
            <a:r>
              <a:rPr lang="ko-KR" altLang="en-US" sz="700" kern="0" dirty="0">
                <a:ln>
                  <a:solidFill>
                    <a:sysClr val="window" lastClr="FFFFFF">
                      <a:lumMod val="75000"/>
                      <a:alpha val="0"/>
                    </a:sysClr>
                  </a:solidFill>
                </a:ln>
                <a:solidFill>
                  <a:srgbClr val="000000">
                    <a:lumMod val="85000"/>
                    <a:lumOff val="15000"/>
                  </a:srgbClr>
                </a:solidFill>
              </a:rPr>
              <a:t> 대형 컨테이너 처리량을 </a:t>
            </a:r>
            <a:r>
              <a:rPr lang="en-US" altLang="ko-KR" sz="700" kern="0" dirty="0">
                <a:ln>
                  <a:solidFill>
                    <a:sysClr val="window" lastClr="FFFFFF">
                      <a:lumMod val="75000"/>
                      <a:alpha val="0"/>
                    </a:sysClr>
                  </a:solidFill>
                </a:ln>
                <a:solidFill>
                  <a:srgbClr val="000000">
                    <a:lumMod val="85000"/>
                    <a:lumOff val="15000"/>
                  </a:srgbClr>
                </a:solidFill>
              </a:rPr>
              <a:t>2</a:t>
            </a:r>
            <a:r>
              <a:rPr lang="ko-KR" altLang="en-US" sz="700" kern="0" dirty="0">
                <a:ln>
                  <a:solidFill>
                    <a:sysClr val="window" lastClr="FFFFFF">
                      <a:lumMod val="75000"/>
                      <a:alpha val="0"/>
                    </a:sysClr>
                  </a:solidFill>
                </a:ln>
                <a:solidFill>
                  <a:srgbClr val="000000">
                    <a:lumMod val="85000"/>
                    <a:lumOff val="15000"/>
                  </a:srgbClr>
                </a:solidFill>
              </a:rPr>
              <a:t>배로 늘리기 위해 </a:t>
            </a:r>
            <a:r>
              <a:rPr lang="en-US" altLang="ko-KR" sz="700" kern="0" dirty="0">
                <a:ln>
                  <a:solidFill>
                    <a:sysClr val="window" lastClr="FFFFFF">
                      <a:lumMod val="75000"/>
                      <a:alpha val="0"/>
                    </a:sysClr>
                  </a:solidFill>
                </a:ln>
                <a:solidFill>
                  <a:srgbClr val="000000">
                    <a:lumMod val="85000"/>
                    <a:lumOff val="15000"/>
                  </a:srgbClr>
                </a:solidFill>
              </a:rPr>
              <a:t>13</a:t>
            </a:r>
            <a:r>
              <a:rPr lang="ko-KR" altLang="en-US" sz="700" kern="0" dirty="0">
                <a:ln>
                  <a:solidFill>
                    <a:sysClr val="window" lastClr="FFFFFF">
                      <a:lumMod val="75000"/>
                      <a:alpha val="0"/>
                    </a:sysClr>
                  </a:solidFill>
                </a:ln>
                <a:solidFill>
                  <a:srgbClr val="000000">
                    <a:lumMod val="85000"/>
                    <a:lumOff val="15000"/>
                  </a:srgbClr>
                </a:solidFill>
              </a:rPr>
              <a:t>억 달러 이상을 투입</a:t>
            </a:r>
          </a:p>
        </p:txBody>
      </p:sp>
      <p:sp>
        <p:nvSpPr>
          <p:cNvPr id="1115" name="텍스트 개체 틀 7">
            <a:extLst>
              <a:ext uri="{FF2B5EF4-FFF2-40B4-BE49-F238E27FC236}">
                <a16:creationId xmlns:a16="http://schemas.microsoft.com/office/drawing/2014/main" id="{2CC46BA1-A308-852A-AF2C-003DC1C61E76}"/>
              </a:ext>
            </a:extLst>
          </p:cNvPr>
          <p:cNvSpPr txBox="1">
            <a:spLocks/>
          </p:cNvSpPr>
          <p:nvPr/>
        </p:nvSpPr>
        <p:spPr>
          <a:xfrm>
            <a:off x="988720" y="5129498"/>
            <a:ext cx="3774882" cy="652918"/>
          </a:xfrm>
          <a:prstGeom prst="rect">
            <a:avLst/>
          </a:prstGeom>
          <a:noFill/>
          <a:ln w="6350">
            <a:noFill/>
          </a:ln>
        </p:spPr>
        <p:txBody>
          <a:bodyPr lIns="108000" tIns="108000" rIns="36000" bIns="36000" anchor="t"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88900" indent="-88900" algn="l">
              <a:lnSpc>
                <a:spcPct val="100000"/>
              </a:lnSpc>
              <a:spcBef>
                <a:spcPts val="8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해운 업체들은 운하 통과를 위해 </a:t>
            </a:r>
            <a:r>
              <a:rPr lang="en-US" altLang="ko-KR" sz="700" kern="0" dirty="0">
                <a:ln>
                  <a:solidFill>
                    <a:sysClr val="window" lastClr="FFFFFF">
                      <a:lumMod val="75000"/>
                      <a:alpha val="0"/>
                    </a:sysClr>
                  </a:solidFill>
                </a:ln>
                <a:solidFill>
                  <a:srgbClr val="000000">
                    <a:lumMod val="85000"/>
                    <a:lumOff val="15000"/>
                  </a:srgbClr>
                </a:solidFill>
              </a:rPr>
              <a:t>1</a:t>
            </a:r>
            <a:r>
              <a:rPr lang="ko-KR" altLang="en-US" sz="700" kern="0" dirty="0">
                <a:ln>
                  <a:solidFill>
                    <a:sysClr val="window" lastClr="FFFFFF">
                      <a:lumMod val="75000"/>
                      <a:alpha val="0"/>
                    </a:sysClr>
                  </a:solidFill>
                </a:ln>
                <a:solidFill>
                  <a:srgbClr val="000000">
                    <a:lumMod val="85000"/>
                    <a:lumOff val="15000"/>
                  </a:srgbClr>
                </a:solidFill>
              </a:rPr>
              <a:t>척 당 화물 규모를 줄이고 있으며 </a:t>
            </a:r>
            <a:r>
              <a:rPr lang="ko-KR" altLang="en-US" sz="7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운항 리스크를 관리하기 위하여</a:t>
            </a:r>
            <a:r>
              <a:rPr lang="en-US" altLang="ko-KR" sz="7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7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수에즈 운하 통과</a:t>
            </a:r>
            <a:r>
              <a:rPr lang="en-US" altLang="ko-KR" sz="7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700" kern="0" dirty="0">
                <a:ln>
                  <a:solidFill>
                    <a:sysClr val="window" lastClr="FFFFFF">
                      <a:lumMod val="75000"/>
                      <a:alpha val="0"/>
                    </a:sysClr>
                  </a:solidFill>
                </a:ln>
                <a:solidFill>
                  <a:srgbClr val="000000">
                    <a:lumMod val="85000"/>
                    <a:lumOff val="15000"/>
                  </a:srgbClr>
                </a:solidFill>
              </a:rPr>
              <a:t>남미 대륙을 돌아가는 방안까지 검토 중</a:t>
            </a:r>
            <a:endParaRPr lang="en-US" altLang="ko-KR" sz="700" kern="0" dirty="0">
              <a:ln>
                <a:solidFill>
                  <a:sysClr val="window" lastClr="FFFFFF">
                    <a:lumMod val="75000"/>
                    <a:alpha val="0"/>
                  </a:sysClr>
                </a:solidFill>
              </a:ln>
              <a:solidFill>
                <a:srgbClr val="000000">
                  <a:lumMod val="85000"/>
                  <a:lumOff val="15000"/>
                </a:srgbClr>
              </a:solidFill>
            </a:endParaRPr>
          </a:p>
          <a:p>
            <a:pPr marL="88900" indent="-88900" algn="l">
              <a:lnSpc>
                <a:spcPct val="100000"/>
              </a:lnSpc>
              <a:spcBef>
                <a:spcPts val="500"/>
              </a:spcBef>
              <a:spcAft>
                <a:spcPts val="0"/>
              </a:spcAft>
              <a:buFont typeface="Arial" panose="020B0604020202020204" pitchFamily="34" charset="0"/>
              <a:buChar char="•"/>
              <a:defRPr/>
            </a:pPr>
            <a:r>
              <a:rPr lang="ko-KR" altLang="en-US" sz="700" kern="0" dirty="0">
                <a:ln>
                  <a:solidFill>
                    <a:sysClr val="window" lastClr="FFFFFF">
                      <a:lumMod val="75000"/>
                      <a:alpha val="0"/>
                    </a:sysClr>
                  </a:solidFill>
                </a:ln>
                <a:solidFill>
                  <a:srgbClr val="000000">
                    <a:lumMod val="85000"/>
                    <a:lumOff val="15000"/>
                  </a:srgbClr>
                </a:solidFill>
              </a:rPr>
              <a:t>그 외에도 해상</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철도</a:t>
            </a:r>
            <a:r>
              <a:rPr lang="en-US" altLang="ko-KR" sz="700" kern="0" dirty="0">
                <a:ln>
                  <a:solidFill>
                    <a:sysClr val="window" lastClr="FFFFFF">
                      <a:lumMod val="75000"/>
                      <a:alpha val="0"/>
                    </a:sysClr>
                  </a:solidFill>
                </a:ln>
                <a:solidFill>
                  <a:srgbClr val="000000">
                    <a:lumMod val="85000"/>
                    <a:lumOff val="15000"/>
                  </a:srgbClr>
                </a:solidFill>
              </a:rPr>
              <a:t>-</a:t>
            </a:r>
            <a:r>
              <a:rPr lang="ko-KR" altLang="en-US" sz="700" kern="0" dirty="0">
                <a:ln>
                  <a:solidFill>
                    <a:sysClr val="window" lastClr="FFFFFF">
                      <a:lumMod val="75000"/>
                      <a:alpha val="0"/>
                    </a:sysClr>
                  </a:solidFill>
                </a:ln>
                <a:solidFill>
                  <a:srgbClr val="000000">
                    <a:lumMod val="85000"/>
                    <a:lumOff val="15000"/>
                  </a:srgbClr>
                </a:solidFill>
              </a:rPr>
              <a:t>해상운송으로 연결되는 </a:t>
            </a:r>
            <a:r>
              <a:rPr lang="ko-KR" altLang="en-US" sz="700" kern="0" dirty="0" err="1">
                <a:ln>
                  <a:solidFill>
                    <a:sysClr val="window" lastClr="FFFFFF">
                      <a:lumMod val="75000"/>
                      <a:alpha val="0"/>
                    </a:sysClr>
                  </a:solidFill>
                </a:ln>
                <a:solidFill>
                  <a:srgbClr val="000000">
                    <a:lumMod val="85000"/>
                    <a:lumOff val="15000"/>
                  </a:srgbClr>
                </a:solidFill>
              </a:rPr>
              <a:t>환적</a:t>
            </a:r>
            <a:r>
              <a:rPr lang="ko-KR" altLang="en-US" sz="700" kern="0" dirty="0">
                <a:ln>
                  <a:solidFill>
                    <a:sysClr val="window" lastClr="FFFFFF">
                      <a:lumMod val="75000"/>
                      <a:alpha val="0"/>
                    </a:sysClr>
                  </a:solidFill>
                </a:ln>
                <a:solidFill>
                  <a:srgbClr val="000000">
                    <a:lumMod val="85000"/>
                    <a:lumOff val="15000"/>
                  </a:srgbClr>
                </a:solidFill>
              </a:rPr>
              <a:t> 기반의 운송 루트</a:t>
            </a:r>
            <a:r>
              <a:rPr lang="en-US" altLang="ko-KR" sz="700" kern="0" dirty="0">
                <a:ln>
                  <a:solidFill>
                    <a:sysClr val="window" lastClr="FFFFFF">
                      <a:lumMod val="75000"/>
                      <a:alpha val="0"/>
                    </a:sysClr>
                  </a:solidFill>
                </a:ln>
                <a:solidFill>
                  <a:srgbClr val="000000">
                    <a:lumMod val="85000"/>
                    <a:lumOff val="15000"/>
                  </a:srgbClr>
                </a:solidFill>
              </a:rPr>
              <a:t> </a:t>
            </a:r>
            <a:r>
              <a:rPr lang="ko-KR" altLang="en-US" sz="700" kern="0" dirty="0">
                <a:ln>
                  <a:solidFill>
                    <a:sysClr val="window" lastClr="FFFFFF">
                      <a:lumMod val="75000"/>
                      <a:alpha val="0"/>
                    </a:sysClr>
                  </a:solidFill>
                </a:ln>
                <a:solidFill>
                  <a:srgbClr val="000000">
                    <a:lumMod val="85000"/>
                    <a:lumOff val="15000"/>
                  </a:srgbClr>
                </a:solidFill>
              </a:rPr>
              <a:t>또한 고려되고 있음</a:t>
            </a:r>
            <a:endParaRPr lang="en-US" altLang="ko-KR" sz="700" kern="0" dirty="0">
              <a:ln>
                <a:solidFill>
                  <a:sysClr val="window" lastClr="FFFFFF">
                    <a:lumMod val="75000"/>
                    <a:alpha val="0"/>
                  </a:sysClr>
                </a:solidFill>
              </a:ln>
              <a:solidFill>
                <a:srgbClr val="000000">
                  <a:lumMod val="85000"/>
                  <a:lumOff val="15000"/>
                </a:srgbClr>
              </a:solidFill>
            </a:endParaRPr>
          </a:p>
        </p:txBody>
      </p:sp>
    </p:spTree>
    <p:extLst>
      <p:ext uri="{BB962C8B-B14F-4D97-AF65-F5344CB8AC3E}">
        <p14:creationId xmlns:p14="http://schemas.microsoft.com/office/powerpoint/2010/main" val="417902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a:t>I. </a:t>
            </a:r>
            <a:r>
              <a:rPr lang="ko-KR" altLang="en-US"/>
              <a:t>글로벌 주요 경제 지표</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a:t>글로벌 주요 경제지표 추이 및 전망</a:t>
            </a:r>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지난 </a:t>
            </a:r>
            <a:r>
              <a:rPr lang="en-US" altLang="ko-KR" dirty="0"/>
              <a:t>10</a:t>
            </a:r>
            <a:r>
              <a:rPr lang="ko-KR" altLang="en-US" dirty="0"/>
              <a:t>월 </a:t>
            </a:r>
            <a:r>
              <a:rPr lang="en-US" altLang="ko-KR" dirty="0"/>
              <a:t>IMF</a:t>
            </a:r>
            <a:r>
              <a:rPr lang="ko-KR" altLang="en-US" dirty="0"/>
              <a:t>는 </a:t>
            </a:r>
            <a:r>
              <a:rPr lang="en-US" altLang="ko-KR" dirty="0"/>
              <a:t>’24</a:t>
            </a:r>
            <a:r>
              <a:rPr lang="ko-KR" altLang="en-US" dirty="0"/>
              <a:t>년 글로벌 경제성장률을 </a:t>
            </a:r>
            <a:r>
              <a:rPr lang="en-US" altLang="ko-KR" dirty="0"/>
              <a:t>2.9%</a:t>
            </a:r>
            <a:r>
              <a:rPr lang="ko-KR" altLang="en-US" dirty="0"/>
              <a:t>로 하향 조정</a:t>
            </a:r>
            <a:r>
              <a:rPr lang="en-US" altLang="ko-KR" dirty="0"/>
              <a:t>. </a:t>
            </a:r>
            <a:r>
              <a:rPr lang="ko-KR" altLang="en-US" dirty="0"/>
              <a:t>중국 경제의 더딘 회복 속도와</a:t>
            </a:r>
            <a:r>
              <a:rPr lang="en-US" altLang="ko-KR" dirty="0"/>
              <a:t> </a:t>
            </a:r>
            <a:r>
              <a:rPr lang="ko-KR" altLang="en-US" dirty="0"/>
              <a:t>미국 경제 침체 가능성에 대한 불확실성은 여전히 높은 상황</a:t>
            </a:r>
            <a:r>
              <a:rPr lang="en-US" altLang="ko-KR" dirty="0"/>
              <a:t>. </a:t>
            </a:r>
            <a:r>
              <a:rPr lang="ko-KR" altLang="en-US" dirty="0"/>
              <a:t>특히 지속되는 물가 상승과 고금리 기조로 인해 소비심리는 위축되고 있으며</a:t>
            </a:r>
            <a:r>
              <a:rPr lang="en-US" altLang="ko-KR" dirty="0"/>
              <a:t>, </a:t>
            </a:r>
            <a:r>
              <a:rPr lang="ko-KR" altLang="en-US" dirty="0"/>
              <a:t>이는 향후 해운산업에 부정적인 영향을 끼칠 우려가 있음</a:t>
            </a:r>
          </a:p>
        </p:txBody>
      </p:sp>
      <p:grpSp>
        <p:nvGrpSpPr>
          <p:cNvPr id="16" name="그룹 15">
            <a:extLst>
              <a:ext uri="{FF2B5EF4-FFF2-40B4-BE49-F238E27FC236}">
                <a16:creationId xmlns:a16="http://schemas.microsoft.com/office/drawing/2014/main" id="{FDF58276-D312-81B2-E3B0-F0D2AF533232}"/>
              </a:ext>
            </a:extLst>
          </p:cNvPr>
          <p:cNvGrpSpPr/>
          <p:nvPr/>
        </p:nvGrpSpPr>
        <p:grpSpPr>
          <a:xfrm>
            <a:off x="488949" y="2171179"/>
            <a:ext cx="2677766" cy="276837"/>
            <a:chOff x="4129193" y="2171179"/>
            <a:chExt cx="5229958" cy="276837"/>
          </a:xfrm>
          <a:noFill/>
        </p:grpSpPr>
        <p:sp>
          <p:nvSpPr>
            <p:cNvPr id="17" name="TextBox 16">
              <a:extLst>
                <a:ext uri="{FF2B5EF4-FFF2-40B4-BE49-F238E27FC236}">
                  <a16:creationId xmlns:a16="http://schemas.microsoft.com/office/drawing/2014/main" id="{DDD91F6B-7551-B11B-9C39-EADE43743E19}"/>
                </a:ext>
              </a:extLst>
            </p:cNvPr>
            <p:cNvSpPr txBox="1"/>
            <p:nvPr/>
          </p:nvSpPr>
          <p:spPr>
            <a:xfrm>
              <a:off x="4129193" y="2204735"/>
              <a:ext cx="3030300" cy="200055"/>
            </a:xfrm>
            <a:prstGeom prst="rect">
              <a:avLst/>
            </a:prstGeom>
            <a:grpFill/>
            <a:ln>
              <a:no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2024</a:t>
              </a:r>
              <a:r>
                <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년 경제성장률 전망 </a:t>
              </a:r>
            </a:p>
          </p:txBody>
        </p:sp>
        <p:cxnSp>
          <p:nvCxnSpPr>
            <p:cNvPr id="18" name="직선 연결선 17">
              <a:extLst>
                <a:ext uri="{FF2B5EF4-FFF2-40B4-BE49-F238E27FC236}">
                  <a16:creationId xmlns:a16="http://schemas.microsoft.com/office/drawing/2014/main" id="{2C50A720-6391-3581-F08C-3D7ABCC250FC}"/>
                </a:ext>
              </a:extLst>
            </p:cNvPr>
            <p:cNvCxnSpPr>
              <a:cxnSpLocks/>
            </p:cNvCxnSpPr>
            <p:nvPr/>
          </p:nvCxnSpPr>
          <p:spPr>
            <a:xfrm>
              <a:off x="4129193" y="2171179"/>
              <a:ext cx="5229958"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5BA6DF8-5546-4313-86CA-8A0A92506AE8}"/>
                </a:ext>
              </a:extLst>
            </p:cNvPr>
            <p:cNvCxnSpPr/>
            <p:nvPr/>
          </p:nvCxnSpPr>
          <p:spPr>
            <a:xfrm>
              <a:off x="4129193" y="2448016"/>
              <a:ext cx="5229958"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8407517A-E2C0-8DD0-22F7-4CB3DE461B1B}"/>
              </a:ext>
            </a:extLst>
          </p:cNvPr>
          <p:cNvGrpSpPr/>
          <p:nvPr/>
        </p:nvGrpSpPr>
        <p:grpSpPr>
          <a:xfrm>
            <a:off x="3509555" y="2171179"/>
            <a:ext cx="2803933" cy="276837"/>
            <a:chOff x="4129193" y="2171179"/>
            <a:chExt cx="5229958" cy="276837"/>
          </a:xfrm>
          <a:noFill/>
        </p:grpSpPr>
        <p:sp>
          <p:nvSpPr>
            <p:cNvPr id="25" name="TextBox 24">
              <a:extLst>
                <a:ext uri="{FF2B5EF4-FFF2-40B4-BE49-F238E27FC236}">
                  <a16:creationId xmlns:a16="http://schemas.microsoft.com/office/drawing/2014/main" id="{ADAB5D64-32A7-7F9F-B0AF-4555EF75517E}"/>
                </a:ext>
              </a:extLst>
            </p:cNvPr>
            <p:cNvSpPr txBox="1"/>
            <p:nvPr/>
          </p:nvSpPr>
          <p:spPr>
            <a:xfrm>
              <a:off x="4129193" y="2204735"/>
              <a:ext cx="4183195" cy="200055"/>
            </a:xfrm>
            <a:prstGeom prst="rect">
              <a:avLst/>
            </a:prstGeom>
            <a:grp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한국과 미국의 소비자물가지수 추이</a:t>
              </a:r>
            </a:p>
          </p:txBody>
        </p:sp>
        <p:cxnSp>
          <p:nvCxnSpPr>
            <p:cNvPr id="26" name="직선 연결선 25">
              <a:extLst>
                <a:ext uri="{FF2B5EF4-FFF2-40B4-BE49-F238E27FC236}">
                  <a16:creationId xmlns:a16="http://schemas.microsoft.com/office/drawing/2014/main" id="{089C66A5-943E-68EF-931E-C672DDA78FC7}"/>
                </a:ext>
              </a:extLst>
            </p:cNvPr>
            <p:cNvCxnSpPr>
              <a:cxnSpLocks/>
            </p:cNvCxnSpPr>
            <p:nvPr/>
          </p:nvCxnSpPr>
          <p:spPr>
            <a:xfrm>
              <a:off x="4129193" y="2171179"/>
              <a:ext cx="5229958"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BFF6CECF-7B1A-C41D-FCA6-1C1C7BE6301C}"/>
                </a:ext>
              </a:extLst>
            </p:cNvPr>
            <p:cNvCxnSpPr/>
            <p:nvPr/>
          </p:nvCxnSpPr>
          <p:spPr>
            <a:xfrm>
              <a:off x="4129193" y="2448016"/>
              <a:ext cx="5229958"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차트 2">
            <a:extLst>
              <a:ext uri="{FF2B5EF4-FFF2-40B4-BE49-F238E27FC236}">
                <a16:creationId xmlns:a16="http://schemas.microsoft.com/office/drawing/2014/main" id="{4379AADF-39BD-ABDA-20F0-4B00B38EED8B}"/>
              </a:ext>
            </a:extLst>
          </p:cNvPr>
          <p:cNvGraphicFramePr/>
          <p:nvPr>
            <p:extLst>
              <p:ext uri="{D42A27DB-BD31-4B8C-83A1-F6EECF244321}">
                <p14:modId xmlns:p14="http://schemas.microsoft.com/office/powerpoint/2010/main" val="888910663"/>
              </p:ext>
            </p:extLst>
          </p:nvPr>
        </p:nvGraphicFramePr>
        <p:xfrm>
          <a:off x="3509554" y="2498493"/>
          <a:ext cx="3013166" cy="389278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6D5EF4E-03FD-D143-31CE-CB0543A2C9FA}"/>
              </a:ext>
            </a:extLst>
          </p:cNvPr>
          <p:cNvSpPr txBox="1"/>
          <p:nvPr/>
        </p:nvSpPr>
        <p:spPr>
          <a:xfrm>
            <a:off x="3532628" y="2546567"/>
            <a:ext cx="753411" cy="129523"/>
          </a:xfrm>
          <a:prstGeom prst="rect">
            <a:avLst/>
          </a:prstGeom>
          <a:noFill/>
        </p:spPr>
        <p:txBody>
          <a:bodyPr wrap="none" lIns="0" tIns="0" rIns="0" bIns="0" rtlCol="0">
            <a:spAutoFit/>
          </a:bodyPr>
          <a:lstStyle/>
          <a:p>
            <a:pPr defTabSz="661751">
              <a:lnSpc>
                <a:spcPct val="110000"/>
              </a:lnSpc>
              <a:defRPr/>
            </a:pPr>
            <a:r>
              <a:rPr lang="en-US" altLang="ko-KR" sz="800" dirty="0">
                <a:ln>
                  <a:solidFill>
                    <a:srgbClr val="00338D">
                      <a:alpha val="0"/>
                    </a:srgbClr>
                  </a:solidFill>
                </a:ln>
                <a:solidFill>
                  <a:srgbClr val="000000">
                    <a:lumMod val="85000"/>
                    <a:lumOff val="15000"/>
                  </a:srgbClr>
                </a:solidFill>
                <a:cs typeface="Arial" panose="020B0604020202020204" pitchFamily="34" charset="0"/>
              </a:rPr>
              <a:t>(%, </a:t>
            </a:r>
            <a:r>
              <a:rPr lang="ko-KR" altLang="en-US" sz="800" dirty="0">
                <a:ln>
                  <a:solidFill>
                    <a:srgbClr val="00338D">
                      <a:alpha val="0"/>
                    </a:srgbClr>
                  </a:solidFill>
                </a:ln>
                <a:solidFill>
                  <a:srgbClr val="000000">
                    <a:lumMod val="85000"/>
                    <a:lumOff val="15000"/>
                  </a:srgbClr>
                </a:solidFill>
                <a:cs typeface="Arial" panose="020B0604020202020204" pitchFamily="34" charset="0"/>
              </a:rPr>
              <a:t>전년동기대비</a:t>
            </a:r>
            <a:r>
              <a:rPr lang="en-US" altLang="ko-KR" sz="800" dirty="0">
                <a:ln>
                  <a:solidFill>
                    <a:srgbClr val="00338D">
                      <a:alpha val="0"/>
                    </a:srgbClr>
                  </a:solidFill>
                </a:ln>
                <a:solidFill>
                  <a:srgbClr val="000000">
                    <a:lumMod val="85000"/>
                    <a:lumOff val="15000"/>
                  </a:srgbClr>
                </a:solidFill>
                <a:cs typeface="Arial" panose="020B0604020202020204" pitchFamily="34" charset="0"/>
              </a:rPr>
              <a:t>)</a:t>
            </a:r>
          </a:p>
        </p:txBody>
      </p:sp>
      <p:sp>
        <p:nvSpPr>
          <p:cNvPr id="5" name="TextBox 4">
            <a:extLst>
              <a:ext uri="{FF2B5EF4-FFF2-40B4-BE49-F238E27FC236}">
                <a16:creationId xmlns:a16="http://schemas.microsoft.com/office/drawing/2014/main" id="{F16A7311-51EB-A9A0-19F2-C2975682F805}"/>
              </a:ext>
            </a:extLst>
          </p:cNvPr>
          <p:cNvSpPr txBox="1"/>
          <p:nvPr/>
        </p:nvSpPr>
        <p:spPr>
          <a:xfrm>
            <a:off x="3593591" y="5916686"/>
            <a:ext cx="2646494"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Source: OECD  Note: </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미국 </a:t>
            </a: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CPI</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는 </a:t>
            </a: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’23</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년 </a:t>
            </a: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8</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월 기준</a:t>
            </a:r>
          </a:p>
        </p:txBody>
      </p:sp>
      <p:sp>
        <p:nvSpPr>
          <p:cNvPr id="7" name="TextBox 6">
            <a:extLst>
              <a:ext uri="{FF2B5EF4-FFF2-40B4-BE49-F238E27FC236}">
                <a16:creationId xmlns:a16="http://schemas.microsoft.com/office/drawing/2014/main" id="{DD88F0F6-D325-0672-DF2D-EB2B96A0D368}"/>
              </a:ext>
            </a:extLst>
          </p:cNvPr>
          <p:cNvSpPr txBox="1"/>
          <p:nvPr/>
        </p:nvSpPr>
        <p:spPr>
          <a:xfrm>
            <a:off x="681277" y="2552241"/>
            <a:ext cx="2261838" cy="161583"/>
          </a:xfrm>
          <a:prstGeom prst="rect">
            <a:avLst/>
          </a:prstGeom>
          <a:noFill/>
        </p:spPr>
        <p:txBody>
          <a:bodyPr wrap="none" lIns="0" tIns="0" rIns="0" bIns="0" rtlCol="0">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(2023</a:t>
            </a: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년 </a:t>
            </a: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4</a:t>
            </a: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월 전망 </a:t>
            </a: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vs. 2023</a:t>
            </a: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년 </a:t>
            </a: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10</a:t>
            </a:r>
            <a:r>
              <a:rPr kumimoji="0" lang="ko-KR" altLang="en-US"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월 전망</a:t>
            </a:r>
            <a:r>
              <a:rPr kumimoji="0" lang="en-US" altLang="ko-KR" sz="1050" b="1" i="0" u="none" strike="noStrike" kern="0" cap="none" spc="0" normalizeH="0" baseline="0" noProof="0" dirty="0">
                <a:ln>
                  <a:solidFill>
                    <a:srgbClr val="7213EA">
                      <a:alpha val="0"/>
                    </a:srgbClr>
                  </a:solidFill>
                </a:ln>
                <a:solidFill>
                  <a:srgbClr val="000000">
                    <a:lumMod val="85000"/>
                    <a:lumOff val="15000"/>
                  </a:srgbClr>
                </a:solidFill>
                <a:effectLst/>
                <a:uLnTx/>
                <a:uFillTx/>
              </a:rPr>
              <a:t>) </a:t>
            </a:r>
          </a:p>
        </p:txBody>
      </p:sp>
      <p:grpSp>
        <p:nvGrpSpPr>
          <p:cNvPr id="103" name="그룹 102">
            <a:extLst>
              <a:ext uri="{FF2B5EF4-FFF2-40B4-BE49-F238E27FC236}">
                <a16:creationId xmlns:a16="http://schemas.microsoft.com/office/drawing/2014/main" id="{D4C98DB6-3F91-545E-881D-167A3893857F}"/>
              </a:ext>
            </a:extLst>
          </p:cNvPr>
          <p:cNvGrpSpPr/>
          <p:nvPr/>
        </p:nvGrpSpPr>
        <p:grpSpPr>
          <a:xfrm>
            <a:off x="510744" y="2864519"/>
            <a:ext cx="2655972" cy="2854983"/>
            <a:chOff x="562995" y="2725455"/>
            <a:chExt cx="2717423" cy="2568318"/>
          </a:xfrm>
        </p:grpSpPr>
        <p:sp>
          <p:nvSpPr>
            <p:cNvPr id="8" name="직사각형 7">
              <a:extLst>
                <a:ext uri="{FF2B5EF4-FFF2-40B4-BE49-F238E27FC236}">
                  <a16:creationId xmlns:a16="http://schemas.microsoft.com/office/drawing/2014/main" id="{B0825A66-9BD8-FF96-4CD2-C3535A1B863B}"/>
                </a:ext>
              </a:extLst>
            </p:cNvPr>
            <p:cNvSpPr/>
            <p:nvPr/>
          </p:nvSpPr>
          <p:spPr>
            <a:xfrm rot="5400000" flipH="1" flipV="1">
              <a:off x="1100455" y="3125251"/>
              <a:ext cx="2558733" cy="1778310"/>
            </a:xfrm>
            <a:prstGeom prst="rect">
              <a:avLst/>
            </a:prstGeom>
            <a:solidFill>
              <a:srgbClr val="CDF2FF"/>
            </a:solidFill>
            <a:ln w="12700" cap="flat" cmpd="sng" algn="ctr">
              <a:noFill/>
              <a:prstDash val="solid"/>
              <a:miter lim="800000"/>
            </a:ln>
            <a:effectLst/>
          </p:spPr>
          <p:txBody>
            <a:bodyPr lIns="54000" tIns="54000" rIns="54000" bIns="54000" rtlCol="0" anchor="ctr"/>
            <a:lstStyle/>
            <a:p>
              <a:pPr marL="0" marR="0" lvl="0" indent="0" algn="ctr" defTabSz="684163"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Arial"/>
              </a:endParaRPr>
            </a:p>
          </p:txBody>
        </p:sp>
        <p:sp>
          <p:nvSpPr>
            <p:cNvPr id="10" name="TextBox 9">
              <a:extLst>
                <a:ext uri="{FF2B5EF4-FFF2-40B4-BE49-F238E27FC236}">
                  <a16:creationId xmlns:a16="http://schemas.microsoft.com/office/drawing/2014/main" id="{6BD2D913-AE26-CA2A-7327-21D801CFC3FD}"/>
                </a:ext>
              </a:extLst>
            </p:cNvPr>
            <p:cNvSpPr txBox="1"/>
            <p:nvPr/>
          </p:nvSpPr>
          <p:spPr>
            <a:xfrm>
              <a:off x="2823588" y="4570843"/>
              <a:ext cx="359180"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1.4%</a:t>
              </a:r>
            </a:p>
          </p:txBody>
        </p:sp>
        <p:sp>
          <p:nvSpPr>
            <p:cNvPr id="11" name="TextBox 10">
              <a:extLst>
                <a:ext uri="{FF2B5EF4-FFF2-40B4-BE49-F238E27FC236}">
                  <a16:creationId xmlns:a16="http://schemas.microsoft.com/office/drawing/2014/main" id="{6F03F504-C76B-5FC8-6988-A559DE2D8903}"/>
                </a:ext>
              </a:extLst>
            </p:cNvPr>
            <p:cNvSpPr txBox="1"/>
            <p:nvPr/>
          </p:nvSpPr>
          <p:spPr>
            <a:xfrm>
              <a:off x="2789148" y="4936377"/>
              <a:ext cx="393622"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4.0%</a:t>
              </a:r>
            </a:p>
          </p:txBody>
        </p:sp>
        <p:sp>
          <p:nvSpPr>
            <p:cNvPr id="12" name="TextBox 11">
              <a:extLst>
                <a:ext uri="{FF2B5EF4-FFF2-40B4-BE49-F238E27FC236}">
                  <a16:creationId xmlns:a16="http://schemas.microsoft.com/office/drawing/2014/main" id="{480D3CB8-AC89-FA93-1892-007110577DF1}"/>
                </a:ext>
              </a:extLst>
            </p:cNvPr>
            <p:cNvSpPr txBox="1"/>
            <p:nvPr/>
          </p:nvSpPr>
          <p:spPr>
            <a:xfrm>
              <a:off x="2802267" y="2743174"/>
              <a:ext cx="380502"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72DA"/>
                  </a:solidFill>
                  <a:effectLst/>
                  <a:uLnTx/>
                  <a:uFillTx/>
                  <a:latin typeface="KPMG Bold" panose="020B0803030202040204" pitchFamily="34" charset="0"/>
                </a:rPr>
                <a:t>2.9%</a:t>
              </a:r>
            </a:p>
          </p:txBody>
        </p:sp>
        <p:sp>
          <p:nvSpPr>
            <p:cNvPr id="15" name="TextBox 14">
              <a:extLst>
                <a:ext uri="{FF2B5EF4-FFF2-40B4-BE49-F238E27FC236}">
                  <a16:creationId xmlns:a16="http://schemas.microsoft.com/office/drawing/2014/main" id="{029B413E-6180-8F34-80E0-3004E6EE5819}"/>
                </a:ext>
              </a:extLst>
            </p:cNvPr>
            <p:cNvSpPr txBox="1"/>
            <p:nvPr/>
          </p:nvSpPr>
          <p:spPr>
            <a:xfrm>
              <a:off x="2828509" y="3108708"/>
              <a:ext cx="354260"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1.5%</a:t>
              </a:r>
            </a:p>
          </p:txBody>
        </p:sp>
        <p:sp>
          <p:nvSpPr>
            <p:cNvPr id="28" name="TextBox 27">
              <a:extLst>
                <a:ext uri="{FF2B5EF4-FFF2-40B4-BE49-F238E27FC236}">
                  <a16:creationId xmlns:a16="http://schemas.microsoft.com/office/drawing/2014/main" id="{FA12A863-A012-301F-5FDE-1D3A0ACD5833}"/>
                </a:ext>
              </a:extLst>
            </p:cNvPr>
            <p:cNvSpPr txBox="1"/>
            <p:nvPr/>
          </p:nvSpPr>
          <p:spPr>
            <a:xfrm>
              <a:off x="2800627" y="3839775"/>
              <a:ext cx="382142"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4.2%</a:t>
              </a:r>
            </a:p>
          </p:txBody>
        </p:sp>
        <p:sp>
          <p:nvSpPr>
            <p:cNvPr id="29" name="TextBox 28">
              <a:extLst>
                <a:ext uri="{FF2B5EF4-FFF2-40B4-BE49-F238E27FC236}">
                  <a16:creationId xmlns:a16="http://schemas.microsoft.com/office/drawing/2014/main" id="{9C589A95-6ACD-24F6-F278-959DA311F426}"/>
                </a:ext>
              </a:extLst>
            </p:cNvPr>
            <p:cNvSpPr txBox="1"/>
            <p:nvPr/>
          </p:nvSpPr>
          <p:spPr>
            <a:xfrm>
              <a:off x="2835069" y="3474242"/>
              <a:ext cx="347700"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1.2%</a:t>
              </a:r>
            </a:p>
          </p:txBody>
        </p:sp>
        <p:sp>
          <p:nvSpPr>
            <p:cNvPr id="33" name="TextBox 32">
              <a:extLst>
                <a:ext uri="{FF2B5EF4-FFF2-40B4-BE49-F238E27FC236}">
                  <a16:creationId xmlns:a16="http://schemas.microsoft.com/office/drawing/2014/main" id="{43B48A9B-CB3E-5F44-6CE2-3DD3008BD9E5}"/>
                </a:ext>
              </a:extLst>
            </p:cNvPr>
            <p:cNvSpPr txBox="1"/>
            <p:nvPr/>
          </p:nvSpPr>
          <p:spPr>
            <a:xfrm>
              <a:off x="2812108" y="4205309"/>
              <a:ext cx="370661" cy="276874"/>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72DA"/>
                  </a:solidFill>
                  <a:effectLst/>
                  <a:uLnTx/>
                  <a:uFillTx/>
                  <a:latin typeface="KPMG Bold" panose="020B0803030202040204" pitchFamily="34" charset="0"/>
                </a:rPr>
                <a:t>2.2%</a:t>
              </a:r>
            </a:p>
          </p:txBody>
        </p:sp>
        <p:sp>
          <p:nvSpPr>
            <p:cNvPr id="34" name="TextBox 33">
              <a:extLst>
                <a:ext uri="{FF2B5EF4-FFF2-40B4-BE49-F238E27FC236}">
                  <a16:creationId xmlns:a16="http://schemas.microsoft.com/office/drawing/2014/main" id="{3B1177E3-44D6-BA88-D7B5-A076D8475EFA}"/>
                </a:ext>
              </a:extLst>
            </p:cNvPr>
            <p:cNvSpPr txBox="1"/>
            <p:nvPr/>
          </p:nvSpPr>
          <p:spPr>
            <a:xfrm>
              <a:off x="1718015" y="4553124"/>
              <a:ext cx="441222"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1.4%</a:t>
              </a:r>
            </a:p>
          </p:txBody>
        </p:sp>
        <p:sp>
          <p:nvSpPr>
            <p:cNvPr id="35" name="TextBox 34">
              <a:extLst>
                <a:ext uri="{FF2B5EF4-FFF2-40B4-BE49-F238E27FC236}">
                  <a16:creationId xmlns:a16="http://schemas.microsoft.com/office/drawing/2014/main" id="{211EF8FE-F39F-929C-E1FC-50E8086F7DFB}"/>
                </a:ext>
              </a:extLst>
            </p:cNvPr>
            <p:cNvSpPr txBox="1"/>
            <p:nvPr/>
          </p:nvSpPr>
          <p:spPr>
            <a:xfrm>
              <a:off x="1689809" y="4918658"/>
              <a:ext cx="469428"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4.2%</a:t>
              </a:r>
            </a:p>
          </p:txBody>
        </p:sp>
        <p:sp>
          <p:nvSpPr>
            <p:cNvPr id="37" name="TextBox 36">
              <a:extLst>
                <a:ext uri="{FF2B5EF4-FFF2-40B4-BE49-F238E27FC236}">
                  <a16:creationId xmlns:a16="http://schemas.microsoft.com/office/drawing/2014/main" id="{DCD21758-B762-DE5A-01BA-C572204C7257}"/>
                </a:ext>
              </a:extLst>
            </p:cNvPr>
            <p:cNvSpPr txBox="1"/>
            <p:nvPr/>
          </p:nvSpPr>
          <p:spPr>
            <a:xfrm>
              <a:off x="1683768" y="2725455"/>
              <a:ext cx="475472"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3.0%</a:t>
              </a:r>
            </a:p>
          </p:txBody>
        </p:sp>
        <p:sp>
          <p:nvSpPr>
            <p:cNvPr id="38" name="TextBox 37">
              <a:extLst>
                <a:ext uri="{FF2B5EF4-FFF2-40B4-BE49-F238E27FC236}">
                  <a16:creationId xmlns:a16="http://schemas.microsoft.com/office/drawing/2014/main" id="{0AD3BFCF-D671-E206-0E82-2EE60C7D3CD1}"/>
                </a:ext>
              </a:extLst>
            </p:cNvPr>
            <p:cNvSpPr txBox="1"/>
            <p:nvPr/>
          </p:nvSpPr>
          <p:spPr>
            <a:xfrm>
              <a:off x="1760325" y="3090989"/>
              <a:ext cx="398914"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1.1%</a:t>
              </a:r>
            </a:p>
          </p:txBody>
        </p:sp>
        <p:sp>
          <p:nvSpPr>
            <p:cNvPr id="39" name="TextBox 38">
              <a:extLst>
                <a:ext uri="{FF2B5EF4-FFF2-40B4-BE49-F238E27FC236}">
                  <a16:creationId xmlns:a16="http://schemas.microsoft.com/office/drawing/2014/main" id="{CDE64CCE-A0B8-F8C3-F229-63D043B6B2AC}"/>
                </a:ext>
              </a:extLst>
            </p:cNvPr>
            <p:cNvSpPr txBox="1"/>
            <p:nvPr/>
          </p:nvSpPr>
          <p:spPr>
            <a:xfrm>
              <a:off x="1681750" y="3822055"/>
              <a:ext cx="477487"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4.5%</a:t>
              </a:r>
            </a:p>
          </p:txBody>
        </p:sp>
        <p:sp>
          <p:nvSpPr>
            <p:cNvPr id="40" name="TextBox 39">
              <a:extLst>
                <a:ext uri="{FF2B5EF4-FFF2-40B4-BE49-F238E27FC236}">
                  <a16:creationId xmlns:a16="http://schemas.microsoft.com/office/drawing/2014/main" id="{243489A1-8E2C-AE65-BEBD-FB422C0BBCA0}"/>
                </a:ext>
              </a:extLst>
            </p:cNvPr>
            <p:cNvSpPr txBox="1"/>
            <p:nvPr/>
          </p:nvSpPr>
          <p:spPr>
            <a:xfrm>
              <a:off x="1718015" y="3456522"/>
              <a:ext cx="441222"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1.4%</a:t>
              </a:r>
            </a:p>
          </p:txBody>
        </p:sp>
        <p:sp>
          <p:nvSpPr>
            <p:cNvPr id="45" name="TextBox 44">
              <a:extLst>
                <a:ext uri="{FF2B5EF4-FFF2-40B4-BE49-F238E27FC236}">
                  <a16:creationId xmlns:a16="http://schemas.microsoft.com/office/drawing/2014/main" id="{DD74946F-856A-5BCD-6117-5D604E944550}"/>
                </a:ext>
              </a:extLst>
            </p:cNvPr>
            <p:cNvSpPr txBox="1"/>
            <p:nvPr/>
          </p:nvSpPr>
          <p:spPr>
            <a:xfrm>
              <a:off x="1689810" y="4187589"/>
              <a:ext cx="469428" cy="312313"/>
            </a:xfrm>
            <a:prstGeom prst="rect">
              <a:avLst/>
            </a:prstGeom>
            <a:noFill/>
          </p:spPr>
          <p:txBody>
            <a:bodyPr wrap="none" lIns="0" tIns="0" rIns="0" bIns="0" rtlCol="0" anchor="ctr">
              <a:spAutoFit/>
            </a:bodyPr>
            <a:lstStyle/>
            <a:p>
              <a:pPr marL="0" marR="0" lvl="0" indent="0" algn="r" defTabSz="684163"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a:ln>
                    <a:solidFill>
                      <a:srgbClr val="7213EA">
                        <a:alpha val="0"/>
                      </a:srgbClr>
                    </a:solidFill>
                  </a:ln>
                  <a:solidFill>
                    <a:srgbClr val="000000">
                      <a:lumMod val="50000"/>
                      <a:lumOff val="50000"/>
                    </a:srgbClr>
                  </a:solidFill>
                  <a:effectLst/>
                  <a:uLnTx/>
                  <a:uFillTx/>
                  <a:latin typeface="KPMG Bold" panose="020B0803030202040204" pitchFamily="34" charset="0"/>
                </a:rPr>
                <a:t>2.4%</a:t>
              </a:r>
            </a:p>
          </p:txBody>
        </p:sp>
        <p:grpSp>
          <p:nvGrpSpPr>
            <p:cNvPr id="53" name="그룹 52">
              <a:extLst>
                <a:ext uri="{FF2B5EF4-FFF2-40B4-BE49-F238E27FC236}">
                  <a16:creationId xmlns:a16="http://schemas.microsoft.com/office/drawing/2014/main" id="{06651EF5-9C71-EF00-F4AC-4189F715AF94}"/>
                </a:ext>
              </a:extLst>
            </p:cNvPr>
            <p:cNvGrpSpPr/>
            <p:nvPr/>
          </p:nvGrpSpPr>
          <p:grpSpPr>
            <a:xfrm>
              <a:off x="2466155" y="2844882"/>
              <a:ext cx="114473" cy="2339062"/>
              <a:chOff x="5154802" y="2160775"/>
              <a:chExt cx="94578" cy="2221033"/>
            </a:xfrm>
          </p:grpSpPr>
          <p:sp>
            <p:nvSpPr>
              <p:cNvPr id="54" name="TextBox 53">
                <a:extLst>
                  <a:ext uri="{FF2B5EF4-FFF2-40B4-BE49-F238E27FC236}">
                    <a16:creationId xmlns:a16="http://schemas.microsoft.com/office/drawing/2014/main" id="{B1A1FE0C-CAD8-2B93-B7B7-72A232C5A715}"/>
                  </a:ext>
                </a:extLst>
              </p:cNvPr>
              <p:cNvSpPr txBox="1"/>
              <p:nvPr/>
            </p:nvSpPr>
            <p:spPr>
              <a:xfrm>
                <a:off x="5154802" y="3896220"/>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sp>
            <p:nvSpPr>
              <p:cNvPr id="55" name="TextBox 54">
                <a:extLst>
                  <a:ext uri="{FF2B5EF4-FFF2-40B4-BE49-F238E27FC236}">
                    <a16:creationId xmlns:a16="http://schemas.microsoft.com/office/drawing/2014/main" id="{D0107CCF-B3B4-4B07-3258-3B047D0B084F}"/>
                  </a:ext>
                </a:extLst>
              </p:cNvPr>
              <p:cNvSpPr txBox="1"/>
              <p:nvPr/>
            </p:nvSpPr>
            <p:spPr>
              <a:xfrm>
                <a:off x="5154802" y="4243309"/>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sp>
            <p:nvSpPr>
              <p:cNvPr id="56" name="TextBox 55">
                <a:extLst>
                  <a:ext uri="{FF2B5EF4-FFF2-40B4-BE49-F238E27FC236}">
                    <a16:creationId xmlns:a16="http://schemas.microsoft.com/office/drawing/2014/main" id="{2E2C22D1-4E95-7592-93AE-906D87471533}"/>
                  </a:ext>
                </a:extLst>
              </p:cNvPr>
              <p:cNvSpPr txBox="1"/>
              <p:nvPr/>
            </p:nvSpPr>
            <p:spPr>
              <a:xfrm>
                <a:off x="5154802" y="2160775"/>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ndParaRPr>
              </a:p>
            </p:txBody>
          </p:sp>
          <p:sp>
            <p:nvSpPr>
              <p:cNvPr id="57" name="TextBox 56">
                <a:extLst>
                  <a:ext uri="{FF2B5EF4-FFF2-40B4-BE49-F238E27FC236}">
                    <a16:creationId xmlns:a16="http://schemas.microsoft.com/office/drawing/2014/main" id="{082955F1-962D-A7CE-399F-63A486FB85CE}"/>
                  </a:ext>
                </a:extLst>
              </p:cNvPr>
              <p:cNvSpPr txBox="1"/>
              <p:nvPr/>
            </p:nvSpPr>
            <p:spPr>
              <a:xfrm>
                <a:off x="5154802" y="2507864"/>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sp>
            <p:nvSpPr>
              <p:cNvPr id="58" name="TextBox 57">
                <a:extLst>
                  <a:ext uri="{FF2B5EF4-FFF2-40B4-BE49-F238E27FC236}">
                    <a16:creationId xmlns:a16="http://schemas.microsoft.com/office/drawing/2014/main" id="{1BCA9FE4-BA7A-9A19-13EE-420307F0C550}"/>
                  </a:ext>
                </a:extLst>
              </p:cNvPr>
              <p:cNvSpPr txBox="1"/>
              <p:nvPr/>
            </p:nvSpPr>
            <p:spPr>
              <a:xfrm>
                <a:off x="5154802" y="3202042"/>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sp>
            <p:nvSpPr>
              <p:cNvPr id="59" name="TextBox 58">
                <a:extLst>
                  <a:ext uri="{FF2B5EF4-FFF2-40B4-BE49-F238E27FC236}">
                    <a16:creationId xmlns:a16="http://schemas.microsoft.com/office/drawing/2014/main" id="{EAFC895A-8BE5-4326-87DE-8F228656C788}"/>
                  </a:ext>
                </a:extLst>
              </p:cNvPr>
              <p:cNvSpPr txBox="1"/>
              <p:nvPr/>
            </p:nvSpPr>
            <p:spPr>
              <a:xfrm>
                <a:off x="5154802" y="2854953"/>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sp>
            <p:nvSpPr>
              <p:cNvPr id="60" name="TextBox 59">
                <a:extLst>
                  <a:ext uri="{FF2B5EF4-FFF2-40B4-BE49-F238E27FC236}">
                    <a16:creationId xmlns:a16="http://schemas.microsoft.com/office/drawing/2014/main" id="{B4D136B0-7671-4891-D925-D4C72021D5D8}"/>
                  </a:ext>
                </a:extLst>
              </p:cNvPr>
              <p:cNvSpPr txBox="1"/>
              <p:nvPr/>
            </p:nvSpPr>
            <p:spPr>
              <a:xfrm>
                <a:off x="5154802" y="3549131"/>
                <a:ext cx="94578" cy="138499"/>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a:ln>
                      <a:solidFill>
                        <a:srgbClr val="7213EA">
                          <a:alpha val="0"/>
                        </a:srgbClr>
                      </a:solidFill>
                    </a:ln>
                    <a:solidFill>
                      <a:srgbClr val="00B8F5"/>
                    </a:solidFill>
                    <a:effectLst/>
                    <a:uLnTx/>
                    <a:uFillTx/>
                    <a:latin typeface="Arial"/>
                  </a:rPr>
                  <a:t>▶</a:t>
                </a:r>
                <a:endParaRPr kumimoji="0" lang="en-US" altLang="ko-KR" sz="900" b="1" i="0" u="none" strike="noStrike" kern="0" cap="none" spc="0" normalizeH="0" baseline="0" noProof="0">
                  <a:ln>
                    <a:solidFill>
                      <a:srgbClr val="7213EA">
                        <a:alpha val="0"/>
                      </a:srgbClr>
                    </a:solidFill>
                  </a:ln>
                  <a:solidFill>
                    <a:srgbClr val="00B8F5"/>
                  </a:solidFill>
                  <a:effectLst/>
                  <a:uLnTx/>
                  <a:uFillTx/>
                  <a:latin typeface="Arial"/>
                </a:endParaRPr>
              </a:p>
            </p:txBody>
          </p:sp>
        </p:grpSp>
        <p:grpSp>
          <p:nvGrpSpPr>
            <p:cNvPr id="61" name="그룹 60">
              <a:extLst>
                <a:ext uri="{FF2B5EF4-FFF2-40B4-BE49-F238E27FC236}">
                  <a16:creationId xmlns:a16="http://schemas.microsoft.com/office/drawing/2014/main" id="{08291966-1D72-E703-C733-86901F3421EE}"/>
                </a:ext>
              </a:extLst>
            </p:cNvPr>
            <p:cNvGrpSpPr/>
            <p:nvPr/>
          </p:nvGrpSpPr>
          <p:grpSpPr>
            <a:xfrm>
              <a:off x="564869" y="2801117"/>
              <a:ext cx="831649" cy="251916"/>
              <a:chOff x="1838482" y="2104729"/>
              <a:chExt cx="687114" cy="270514"/>
            </a:xfrm>
          </p:grpSpPr>
          <p:sp>
            <p:nvSpPr>
              <p:cNvPr id="62" name="TextBox 61">
                <a:extLst>
                  <a:ext uri="{FF2B5EF4-FFF2-40B4-BE49-F238E27FC236}">
                    <a16:creationId xmlns:a16="http://schemas.microsoft.com/office/drawing/2014/main" id="{0AC4D850-E437-2731-7527-C57EEB42E41F}"/>
                  </a:ext>
                </a:extLst>
              </p:cNvPr>
              <p:cNvSpPr txBox="1"/>
              <p:nvPr/>
            </p:nvSpPr>
            <p:spPr>
              <a:xfrm>
                <a:off x="2140875" y="2149234"/>
                <a:ext cx="384721" cy="161583"/>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전</a:t>
                </a:r>
                <a:r>
                  <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rPr>
                  <a:t> </a:t>
                </a: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세계</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endParaRPr>
              </a:p>
            </p:txBody>
          </p:sp>
          <p:pic>
            <p:nvPicPr>
              <p:cNvPr id="63" name="그림 62">
                <a:extLst>
                  <a:ext uri="{FF2B5EF4-FFF2-40B4-BE49-F238E27FC236}">
                    <a16:creationId xmlns:a16="http://schemas.microsoft.com/office/drawing/2014/main" id="{A46ABC65-9A39-AC90-CDA6-78D1E2291338}"/>
                  </a:ext>
                </a:extLst>
              </p:cNvPr>
              <p:cNvPicPr preferRelativeResize="0">
                <a:picLocks/>
              </p:cNvPicPr>
              <p:nvPr/>
            </p:nvPicPr>
            <p:blipFill>
              <a:blip r:embed="rId3" cstate="hqprint">
                <a:extLst>
                  <a:ext uri="{28A0092B-C50C-407E-A947-70E740481C1C}">
                    <a14:useLocalDpi xmlns:a14="http://schemas.microsoft.com/office/drawing/2010/main"/>
                  </a:ext>
                </a:extLst>
              </a:blip>
              <a:stretch>
                <a:fillRect/>
              </a:stretch>
            </p:blipFill>
            <p:spPr>
              <a:xfrm>
                <a:off x="1838482" y="2104729"/>
                <a:ext cx="237947" cy="270514"/>
              </a:xfrm>
              <a:prstGeom prst="flowChartConnector">
                <a:avLst/>
              </a:prstGeom>
            </p:spPr>
          </p:pic>
        </p:grpSp>
        <p:grpSp>
          <p:nvGrpSpPr>
            <p:cNvPr id="64" name="그룹 63">
              <a:extLst>
                <a:ext uri="{FF2B5EF4-FFF2-40B4-BE49-F238E27FC236}">
                  <a16:creationId xmlns:a16="http://schemas.microsoft.com/office/drawing/2014/main" id="{3B73572A-E3C1-C5D7-3709-151DA2A0F854}"/>
                </a:ext>
              </a:extLst>
            </p:cNvPr>
            <p:cNvGrpSpPr/>
            <p:nvPr/>
          </p:nvGrpSpPr>
          <p:grpSpPr>
            <a:xfrm>
              <a:off x="564869" y="3166667"/>
              <a:ext cx="645388" cy="251916"/>
              <a:chOff x="1838482" y="2451818"/>
              <a:chExt cx="533224" cy="270512"/>
            </a:xfrm>
          </p:grpSpPr>
          <p:sp>
            <p:nvSpPr>
              <p:cNvPr id="65" name="TextBox 64">
                <a:extLst>
                  <a:ext uri="{FF2B5EF4-FFF2-40B4-BE49-F238E27FC236}">
                    <a16:creationId xmlns:a16="http://schemas.microsoft.com/office/drawing/2014/main" id="{B84801E5-66C5-C7E5-1C08-3937B6B82027}"/>
                  </a:ext>
                </a:extLst>
              </p:cNvPr>
              <p:cNvSpPr txBox="1"/>
              <p:nvPr/>
            </p:nvSpPr>
            <p:spPr>
              <a:xfrm>
                <a:off x="2140874" y="2496323"/>
                <a:ext cx="230832" cy="161583"/>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미국</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endParaRPr>
              </a:p>
            </p:txBody>
          </p:sp>
          <p:pic>
            <p:nvPicPr>
              <p:cNvPr id="66" name="그림 65">
                <a:extLst>
                  <a:ext uri="{FF2B5EF4-FFF2-40B4-BE49-F238E27FC236}">
                    <a16:creationId xmlns:a16="http://schemas.microsoft.com/office/drawing/2014/main" id="{4BEE778C-ACEC-34E1-2298-0195665E04F9}"/>
                  </a:ext>
                </a:extLst>
              </p:cNvPr>
              <p:cNvPicPr preferRelativeResize="0">
                <a:picLocks/>
              </p:cNvPicPr>
              <p:nvPr/>
            </p:nvPicPr>
            <p:blipFill rotWithShape="1">
              <a:blip r:embed="rId4"/>
              <a:srcRect l="15581" r="15581"/>
              <a:stretch/>
            </p:blipFill>
            <p:spPr>
              <a:xfrm>
                <a:off x="1838482" y="2451818"/>
                <a:ext cx="237947" cy="270512"/>
              </a:xfrm>
              <a:prstGeom prst="ellipse">
                <a:avLst/>
              </a:prstGeom>
            </p:spPr>
          </p:pic>
        </p:grpSp>
        <p:grpSp>
          <p:nvGrpSpPr>
            <p:cNvPr id="67" name="그룹 66">
              <a:extLst>
                <a:ext uri="{FF2B5EF4-FFF2-40B4-BE49-F238E27FC236}">
                  <a16:creationId xmlns:a16="http://schemas.microsoft.com/office/drawing/2014/main" id="{0D308FA6-B557-FECD-0404-979F3D63FDF1}"/>
                </a:ext>
              </a:extLst>
            </p:cNvPr>
            <p:cNvGrpSpPr/>
            <p:nvPr/>
          </p:nvGrpSpPr>
          <p:grpSpPr>
            <a:xfrm>
              <a:off x="564870" y="3897725"/>
              <a:ext cx="645388" cy="251916"/>
              <a:chOff x="1838483" y="3145995"/>
              <a:chExt cx="533224" cy="270513"/>
            </a:xfrm>
          </p:grpSpPr>
          <p:sp>
            <p:nvSpPr>
              <p:cNvPr id="68" name="TextBox 67">
                <a:extLst>
                  <a:ext uri="{FF2B5EF4-FFF2-40B4-BE49-F238E27FC236}">
                    <a16:creationId xmlns:a16="http://schemas.microsoft.com/office/drawing/2014/main" id="{D47E8662-0601-A6CE-1028-9455B3801CD0}"/>
                  </a:ext>
                </a:extLst>
              </p:cNvPr>
              <p:cNvSpPr txBox="1"/>
              <p:nvPr/>
            </p:nvSpPr>
            <p:spPr>
              <a:xfrm>
                <a:off x="2140875" y="3190501"/>
                <a:ext cx="230832" cy="161583"/>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중국</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endParaRPr>
              </a:p>
            </p:txBody>
          </p:sp>
          <p:pic>
            <p:nvPicPr>
              <p:cNvPr id="69" name="그림 68" descr="텍스트이(가) 표시된 사진&#10;&#10;자동 생성된 설명">
                <a:extLst>
                  <a:ext uri="{FF2B5EF4-FFF2-40B4-BE49-F238E27FC236}">
                    <a16:creationId xmlns:a16="http://schemas.microsoft.com/office/drawing/2014/main" id="{5ED9F918-FD6D-432D-447A-A604D57881A2}"/>
                  </a:ext>
                </a:extLst>
              </p:cNvPr>
              <p:cNvPicPr preferRelativeResize="0">
                <a:picLocks/>
              </p:cNvPicPr>
              <p:nvPr/>
            </p:nvPicPr>
            <p:blipFill rotWithShape="1">
              <a:blip r:embed="rId5"/>
              <a:srcRect r="31163"/>
              <a:stretch/>
            </p:blipFill>
            <p:spPr>
              <a:xfrm>
                <a:off x="1838483" y="3145995"/>
                <a:ext cx="237947" cy="270513"/>
              </a:xfrm>
              <a:prstGeom prst="ellipse">
                <a:avLst/>
              </a:prstGeom>
              <a:ln w="3175">
                <a:noFill/>
              </a:ln>
            </p:spPr>
          </p:pic>
        </p:grpSp>
        <p:grpSp>
          <p:nvGrpSpPr>
            <p:cNvPr id="70" name="그룹 69">
              <a:extLst>
                <a:ext uri="{FF2B5EF4-FFF2-40B4-BE49-F238E27FC236}">
                  <a16:creationId xmlns:a16="http://schemas.microsoft.com/office/drawing/2014/main" id="{33A12B95-8485-185C-F7E4-FDDB5EC8A29B}"/>
                </a:ext>
              </a:extLst>
            </p:cNvPr>
            <p:cNvGrpSpPr/>
            <p:nvPr/>
          </p:nvGrpSpPr>
          <p:grpSpPr>
            <a:xfrm>
              <a:off x="564871" y="4263279"/>
              <a:ext cx="645387" cy="251916"/>
              <a:chOff x="1838484" y="3493080"/>
              <a:chExt cx="533223" cy="270511"/>
            </a:xfrm>
          </p:grpSpPr>
          <p:sp>
            <p:nvSpPr>
              <p:cNvPr id="71" name="TextBox 70">
                <a:extLst>
                  <a:ext uri="{FF2B5EF4-FFF2-40B4-BE49-F238E27FC236}">
                    <a16:creationId xmlns:a16="http://schemas.microsoft.com/office/drawing/2014/main" id="{360580D8-B3EB-5A32-4049-3B3D2F858DAC}"/>
                  </a:ext>
                </a:extLst>
              </p:cNvPr>
              <p:cNvSpPr txBox="1"/>
              <p:nvPr/>
            </p:nvSpPr>
            <p:spPr>
              <a:xfrm>
                <a:off x="2140875" y="3537590"/>
                <a:ext cx="230832" cy="161583"/>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한국</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endParaRPr>
              </a:p>
            </p:txBody>
          </p:sp>
          <p:pic>
            <p:nvPicPr>
              <p:cNvPr id="72" name="그림 71" descr="텍스트이(가) 표시된 사진&#10;&#10;자동 생성된 설명">
                <a:extLst>
                  <a:ext uri="{FF2B5EF4-FFF2-40B4-BE49-F238E27FC236}">
                    <a16:creationId xmlns:a16="http://schemas.microsoft.com/office/drawing/2014/main" id="{99FD4B79-50E4-73B4-B484-58B973133603}"/>
                  </a:ext>
                </a:extLst>
              </p:cNvPr>
              <p:cNvPicPr preferRelativeResize="0">
                <a:picLocks/>
              </p:cNvPicPr>
              <p:nvPr/>
            </p:nvPicPr>
            <p:blipFill rotWithShape="1">
              <a:blip r:embed="rId6"/>
              <a:srcRect l="9943" t="7020" r="9943" b="7020"/>
              <a:stretch/>
            </p:blipFill>
            <p:spPr>
              <a:xfrm>
                <a:off x="1838484" y="3493080"/>
                <a:ext cx="237947" cy="270511"/>
              </a:xfrm>
              <a:prstGeom prst="ellipse">
                <a:avLst/>
              </a:prstGeom>
              <a:ln w="3175">
                <a:solidFill>
                  <a:sysClr val="window" lastClr="FFFFFF">
                    <a:lumMod val="75000"/>
                  </a:sysClr>
                </a:solidFill>
              </a:ln>
            </p:spPr>
          </p:pic>
        </p:grpSp>
        <p:sp>
          <p:nvSpPr>
            <p:cNvPr id="73" name="TextBox 72">
              <a:extLst>
                <a:ext uri="{FF2B5EF4-FFF2-40B4-BE49-F238E27FC236}">
                  <a16:creationId xmlns:a16="http://schemas.microsoft.com/office/drawing/2014/main" id="{BD7A5868-5352-7AE2-2647-EADC3C5E6F9D}"/>
                </a:ext>
              </a:extLst>
            </p:cNvPr>
            <p:cNvSpPr txBox="1"/>
            <p:nvPr/>
          </p:nvSpPr>
          <p:spPr>
            <a:xfrm>
              <a:off x="564872" y="4670240"/>
              <a:ext cx="419083" cy="150475"/>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cs typeface="Arial" panose="020B0604020202020204" pitchFamily="34" charset="0"/>
                </a:rPr>
                <a:t>선진국</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cs typeface="Arial" panose="020B0604020202020204" pitchFamily="34" charset="0"/>
              </a:endParaRPr>
            </a:p>
          </p:txBody>
        </p:sp>
        <p:sp>
          <p:nvSpPr>
            <p:cNvPr id="74" name="TextBox 73">
              <a:extLst>
                <a:ext uri="{FF2B5EF4-FFF2-40B4-BE49-F238E27FC236}">
                  <a16:creationId xmlns:a16="http://schemas.microsoft.com/office/drawing/2014/main" id="{FCAA39E7-99E0-18E1-1B2B-04E2A0FAA84C}"/>
                </a:ext>
              </a:extLst>
            </p:cNvPr>
            <p:cNvSpPr txBox="1"/>
            <p:nvPr/>
          </p:nvSpPr>
          <p:spPr>
            <a:xfrm>
              <a:off x="564872" y="5035769"/>
              <a:ext cx="419083" cy="150475"/>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cs typeface="Arial" panose="020B0604020202020204" pitchFamily="34" charset="0"/>
                </a:rPr>
                <a:t>신흥국</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cs typeface="Arial" panose="020B0604020202020204" pitchFamily="34" charset="0"/>
              </a:endParaRPr>
            </a:p>
          </p:txBody>
        </p:sp>
        <p:cxnSp>
          <p:nvCxnSpPr>
            <p:cNvPr id="75" name="직선 연결선 74">
              <a:extLst>
                <a:ext uri="{FF2B5EF4-FFF2-40B4-BE49-F238E27FC236}">
                  <a16:creationId xmlns:a16="http://schemas.microsoft.com/office/drawing/2014/main" id="{0E1570C8-FD63-4F2A-B46F-E70FFE09DC74}"/>
                </a:ext>
              </a:extLst>
            </p:cNvPr>
            <p:cNvCxnSpPr>
              <a:cxnSpLocks/>
            </p:cNvCxnSpPr>
            <p:nvPr/>
          </p:nvCxnSpPr>
          <p:spPr>
            <a:xfrm>
              <a:off x="564872" y="2735043"/>
              <a:ext cx="2715546" cy="0"/>
            </a:xfrm>
            <a:prstGeom prst="line">
              <a:avLst/>
            </a:prstGeom>
            <a:noFill/>
            <a:ln w="6350" cap="flat" cmpd="sng" algn="ctr">
              <a:solidFill>
                <a:sysClr val="window" lastClr="FFFFFF">
                  <a:lumMod val="75000"/>
                </a:sysClr>
              </a:solidFill>
              <a:prstDash val="solid"/>
              <a:miter lim="800000"/>
            </a:ln>
            <a:effectLst/>
          </p:spPr>
        </p:cxnSp>
        <p:cxnSp>
          <p:nvCxnSpPr>
            <p:cNvPr id="76" name="직선 연결선 75">
              <a:extLst>
                <a:ext uri="{FF2B5EF4-FFF2-40B4-BE49-F238E27FC236}">
                  <a16:creationId xmlns:a16="http://schemas.microsoft.com/office/drawing/2014/main" id="{8297399D-3526-533E-A6BA-7522866BD219}"/>
                </a:ext>
              </a:extLst>
            </p:cNvPr>
            <p:cNvCxnSpPr>
              <a:cxnSpLocks/>
            </p:cNvCxnSpPr>
            <p:nvPr/>
          </p:nvCxnSpPr>
          <p:spPr>
            <a:xfrm rot="5400000">
              <a:off x="1894660" y="3596577"/>
              <a:ext cx="0" cy="2663330"/>
            </a:xfrm>
            <a:prstGeom prst="line">
              <a:avLst/>
            </a:prstGeom>
            <a:noFill/>
            <a:ln w="6350" cap="flat" cmpd="sng" algn="ctr">
              <a:solidFill>
                <a:sysClr val="window" lastClr="FFFFFF">
                  <a:lumMod val="75000"/>
                </a:sysClr>
              </a:solidFill>
              <a:prstDash val="dash"/>
              <a:miter lim="800000"/>
            </a:ln>
            <a:effectLst/>
          </p:spPr>
        </p:cxnSp>
        <p:cxnSp>
          <p:nvCxnSpPr>
            <p:cNvPr id="77" name="직선 연결선 76">
              <a:extLst>
                <a:ext uri="{FF2B5EF4-FFF2-40B4-BE49-F238E27FC236}">
                  <a16:creationId xmlns:a16="http://schemas.microsoft.com/office/drawing/2014/main" id="{3A657AD2-D508-B90E-DD3E-5FE664EC2449}"/>
                </a:ext>
              </a:extLst>
            </p:cNvPr>
            <p:cNvCxnSpPr>
              <a:cxnSpLocks/>
            </p:cNvCxnSpPr>
            <p:nvPr/>
          </p:nvCxnSpPr>
          <p:spPr>
            <a:xfrm rot="5400000">
              <a:off x="1894660" y="3231048"/>
              <a:ext cx="0" cy="2663330"/>
            </a:xfrm>
            <a:prstGeom prst="line">
              <a:avLst/>
            </a:prstGeom>
            <a:noFill/>
            <a:ln w="6350" cap="flat" cmpd="sng" algn="ctr">
              <a:solidFill>
                <a:sysClr val="window" lastClr="FFFFFF">
                  <a:lumMod val="75000"/>
                </a:sysClr>
              </a:solidFill>
              <a:prstDash val="dash"/>
              <a:miter lim="800000"/>
            </a:ln>
            <a:effectLst/>
          </p:spPr>
        </p:cxnSp>
        <p:cxnSp>
          <p:nvCxnSpPr>
            <p:cNvPr id="78" name="직선 연결선 77">
              <a:extLst>
                <a:ext uri="{FF2B5EF4-FFF2-40B4-BE49-F238E27FC236}">
                  <a16:creationId xmlns:a16="http://schemas.microsoft.com/office/drawing/2014/main" id="{A09CE571-C470-ACF1-3CC4-700E67475B6A}"/>
                </a:ext>
              </a:extLst>
            </p:cNvPr>
            <p:cNvCxnSpPr>
              <a:cxnSpLocks/>
            </p:cNvCxnSpPr>
            <p:nvPr/>
          </p:nvCxnSpPr>
          <p:spPr>
            <a:xfrm rot="5400000">
              <a:off x="1894660" y="2865514"/>
              <a:ext cx="0" cy="2663330"/>
            </a:xfrm>
            <a:prstGeom prst="line">
              <a:avLst/>
            </a:prstGeom>
            <a:noFill/>
            <a:ln w="6350" cap="flat" cmpd="sng" algn="ctr">
              <a:solidFill>
                <a:sysClr val="window" lastClr="FFFFFF">
                  <a:lumMod val="75000"/>
                </a:sysClr>
              </a:solidFill>
              <a:prstDash val="dash"/>
              <a:miter lim="800000"/>
            </a:ln>
            <a:effectLst/>
          </p:spPr>
        </p:cxnSp>
        <p:grpSp>
          <p:nvGrpSpPr>
            <p:cNvPr id="79" name="그룹 78">
              <a:extLst>
                <a:ext uri="{FF2B5EF4-FFF2-40B4-BE49-F238E27FC236}">
                  <a16:creationId xmlns:a16="http://schemas.microsoft.com/office/drawing/2014/main" id="{637774FF-F33A-1B33-8D06-B262793D7464}"/>
                </a:ext>
              </a:extLst>
            </p:cNvPr>
            <p:cNvGrpSpPr/>
            <p:nvPr/>
          </p:nvGrpSpPr>
          <p:grpSpPr>
            <a:xfrm>
              <a:off x="564870" y="3532184"/>
              <a:ext cx="785082" cy="251916"/>
              <a:chOff x="1838483" y="2798907"/>
              <a:chExt cx="648640" cy="270514"/>
            </a:xfrm>
          </p:grpSpPr>
          <p:sp>
            <p:nvSpPr>
              <p:cNvPr id="80" name="TextBox 79">
                <a:extLst>
                  <a:ext uri="{FF2B5EF4-FFF2-40B4-BE49-F238E27FC236}">
                    <a16:creationId xmlns:a16="http://schemas.microsoft.com/office/drawing/2014/main" id="{B0E9F450-7323-1977-C1CF-6AEF5C93E497}"/>
                  </a:ext>
                </a:extLst>
              </p:cNvPr>
              <p:cNvSpPr txBox="1"/>
              <p:nvPr/>
            </p:nvSpPr>
            <p:spPr>
              <a:xfrm>
                <a:off x="2140874" y="2843412"/>
                <a:ext cx="346249" cy="161583"/>
              </a:xfrm>
              <a:prstGeom prst="rect">
                <a:avLst/>
              </a:prstGeom>
              <a:noFill/>
            </p:spPr>
            <p:txBody>
              <a:bodyPr wrap="none" lIns="0" tIns="0" rIns="0" bIns="0" rtlCol="0" anchor="ctr">
                <a:spAutoFit/>
              </a:bodyPr>
              <a:lstStyle/>
              <a:p>
                <a:pPr marL="0" marR="0" lvl="0" indent="0" defTabSz="684163"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a:ln>
                      <a:solidFill>
                        <a:srgbClr val="7213EA">
                          <a:alpha val="0"/>
                        </a:srgbClr>
                      </a:solidFill>
                    </a:ln>
                    <a:solidFill>
                      <a:srgbClr val="000000">
                        <a:lumMod val="85000"/>
                        <a:lumOff val="15000"/>
                      </a:srgbClr>
                    </a:solidFill>
                    <a:effectLst/>
                    <a:uLnTx/>
                    <a:uFillTx/>
                  </a:rPr>
                  <a:t>유로존</a:t>
                </a:r>
                <a:endParaRPr kumimoji="0" lang="en-US" altLang="ko-KR" sz="1050" b="1" i="0" u="none" strike="noStrike" kern="0" cap="none" spc="0" normalizeH="0" baseline="0" noProof="0">
                  <a:ln>
                    <a:solidFill>
                      <a:srgbClr val="7213EA">
                        <a:alpha val="0"/>
                      </a:srgbClr>
                    </a:solidFill>
                  </a:ln>
                  <a:solidFill>
                    <a:srgbClr val="000000">
                      <a:lumMod val="85000"/>
                      <a:lumOff val="15000"/>
                    </a:srgbClr>
                  </a:solidFill>
                  <a:effectLst/>
                  <a:uLnTx/>
                  <a:uFillTx/>
                </a:endParaRPr>
              </a:p>
            </p:txBody>
          </p:sp>
          <p:pic>
            <p:nvPicPr>
              <p:cNvPr id="81" name="그림 80">
                <a:extLst>
                  <a:ext uri="{FF2B5EF4-FFF2-40B4-BE49-F238E27FC236}">
                    <a16:creationId xmlns:a16="http://schemas.microsoft.com/office/drawing/2014/main" id="{2561F287-EF50-4FC8-0E9A-6BA00C150076}"/>
                  </a:ext>
                </a:extLst>
              </p:cNvPr>
              <p:cNvPicPr preferRelativeResize="0">
                <a:picLocks/>
              </p:cNvPicPr>
              <p:nvPr/>
            </p:nvPicPr>
            <p:blipFill>
              <a:blip r:embed="rId7"/>
              <a:stretch>
                <a:fillRect/>
              </a:stretch>
            </p:blipFill>
            <p:spPr>
              <a:xfrm>
                <a:off x="1838483" y="2798907"/>
                <a:ext cx="237947" cy="270514"/>
              </a:xfrm>
              <a:prstGeom prst="ellipse">
                <a:avLst/>
              </a:prstGeom>
            </p:spPr>
          </p:pic>
        </p:grpSp>
        <p:cxnSp>
          <p:nvCxnSpPr>
            <p:cNvPr id="82" name="직선 연결선 81">
              <a:extLst>
                <a:ext uri="{FF2B5EF4-FFF2-40B4-BE49-F238E27FC236}">
                  <a16:creationId xmlns:a16="http://schemas.microsoft.com/office/drawing/2014/main" id="{39B922AE-42B3-A0FB-916E-C00837E4C930}"/>
                </a:ext>
              </a:extLst>
            </p:cNvPr>
            <p:cNvCxnSpPr>
              <a:cxnSpLocks/>
            </p:cNvCxnSpPr>
            <p:nvPr/>
          </p:nvCxnSpPr>
          <p:spPr>
            <a:xfrm rot="5400000">
              <a:off x="1894660" y="2499980"/>
              <a:ext cx="0" cy="2663330"/>
            </a:xfrm>
            <a:prstGeom prst="line">
              <a:avLst/>
            </a:prstGeom>
            <a:noFill/>
            <a:ln w="6350" cap="flat" cmpd="sng" algn="ctr">
              <a:solidFill>
                <a:sysClr val="window" lastClr="FFFFFF">
                  <a:lumMod val="75000"/>
                </a:sysClr>
              </a:solidFill>
              <a:prstDash val="dash"/>
              <a:miter lim="800000"/>
            </a:ln>
            <a:effectLst/>
          </p:spPr>
        </p:cxnSp>
        <p:cxnSp>
          <p:nvCxnSpPr>
            <p:cNvPr id="83" name="직선 연결선 82">
              <a:extLst>
                <a:ext uri="{FF2B5EF4-FFF2-40B4-BE49-F238E27FC236}">
                  <a16:creationId xmlns:a16="http://schemas.microsoft.com/office/drawing/2014/main" id="{6C6D2624-E0AF-6401-B7D2-743E7FD47FC7}"/>
                </a:ext>
              </a:extLst>
            </p:cNvPr>
            <p:cNvCxnSpPr>
              <a:cxnSpLocks/>
            </p:cNvCxnSpPr>
            <p:nvPr/>
          </p:nvCxnSpPr>
          <p:spPr>
            <a:xfrm rot="5400000">
              <a:off x="1894660" y="2134447"/>
              <a:ext cx="0" cy="2663330"/>
            </a:xfrm>
            <a:prstGeom prst="line">
              <a:avLst/>
            </a:prstGeom>
            <a:noFill/>
            <a:ln w="6350" cap="flat" cmpd="sng" algn="ctr">
              <a:solidFill>
                <a:sysClr val="window" lastClr="FFFFFF">
                  <a:lumMod val="75000"/>
                </a:sysClr>
              </a:solidFill>
              <a:prstDash val="dash"/>
              <a:miter lim="800000"/>
            </a:ln>
            <a:effectLst/>
          </p:spPr>
        </p:cxnSp>
        <p:cxnSp>
          <p:nvCxnSpPr>
            <p:cNvPr id="84" name="직선 연결선 83">
              <a:extLst>
                <a:ext uri="{FF2B5EF4-FFF2-40B4-BE49-F238E27FC236}">
                  <a16:creationId xmlns:a16="http://schemas.microsoft.com/office/drawing/2014/main" id="{D8D6CF8C-B970-98CE-EA9B-9E5CE439CC60}"/>
                </a:ext>
              </a:extLst>
            </p:cNvPr>
            <p:cNvCxnSpPr>
              <a:cxnSpLocks/>
            </p:cNvCxnSpPr>
            <p:nvPr/>
          </p:nvCxnSpPr>
          <p:spPr>
            <a:xfrm rot="5400000">
              <a:off x="1894660" y="1768913"/>
              <a:ext cx="0" cy="2663330"/>
            </a:xfrm>
            <a:prstGeom prst="line">
              <a:avLst/>
            </a:prstGeom>
            <a:noFill/>
            <a:ln w="6350" cap="flat" cmpd="sng" algn="ctr">
              <a:solidFill>
                <a:sysClr val="window" lastClr="FFFFFF">
                  <a:lumMod val="75000"/>
                </a:sysClr>
              </a:solidFill>
              <a:prstDash val="dash"/>
              <a:miter lim="800000"/>
            </a:ln>
            <a:effectLst/>
          </p:spPr>
        </p:cxnSp>
        <p:cxnSp>
          <p:nvCxnSpPr>
            <p:cNvPr id="85" name="직선 연결선 84">
              <a:extLst>
                <a:ext uri="{FF2B5EF4-FFF2-40B4-BE49-F238E27FC236}">
                  <a16:creationId xmlns:a16="http://schemas.microsoft.com/office/drawing/2014/main" id="{305054DC-E7EC-1937-7449-896C0BE31394}"/>
                </a:ext>
              </a:extLst>
            </p:cNvPr>
            <p:cNvCxnSpPr>
              <a:cxnSpLocks/>
            </p:cNvCxnSpPr>
            <p:nvPr/>
          </p:nvCxnSpPr>
          <p:spPr>
            <a:xfrm>
              <a:off x="564872" y="5293773"/>
              <a:ext cx="2707194" cy="0"/>
            </a:xfrm>
            <a:prstGeom prst="line">
              <a:avLst/>
            </a:prstGeom>
            <a:noFill/>
            <a:ln w="6350" cap="flat" cmpd="sng" algn="ctr">
              <a:solidFill>
                <a:sysClr val="window" lastClr="FFFFFF">
                  <a:lumMod val="75000"/>
                </a:sysClr>
              </a:solidFill>
              <a:prstDash val="solid"/>
              <a:miter lim="800000"/>
            </a:ln>
            <a:effectLst/>
          </p:spPr>
        </p:cxnSp>
      </p:grpSp>
      <p:sp>
        <p:nvSpPr>
          <p:cNvPr id="105" name="TextBox 104">
            <a:extLst>
              <a:ext uri="{FF2B5EF4-FFF2-40B4-BE49-F238E27FC236}">
                <a16:creationId xmlns:a16="http://schemas.microsoft.com/office/drawing/2014/main" id="{DDF6988B-CEEB-8759-0C7B-86D6A6763166}"/>
              </a:ext>
            </a:extLst>
          </p:cNvPr>
          <p:cNvSpPr txBox="1"/>
          <p:nvPr/>
        </p:nvSpPr>
        <p:spPr>
          <a:xfrm>
            <a:off x="488949" y="5916686"/>
            <a:ext cx="2646494"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Source: IMF, World Economic Outlook</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kern="0">
                <a:solidFill>
                  <a:srgbClr val="FFFFFF">
                    <a:lumMod val="50000"/>
                  </a:srgbClr>
                </a:solidFill>
              </a:rPr>
              <a:t>Note: ’23</a:t>
            </a:r>
            <a:r>
              <a:rPr lang="ko-KR" altLang="en-US" kern="0">
                <a:solidFill>
                  <a:srgbClr val="FFFFFF">
                    <a:lumMod val="50000"/>
                  </a:srgbClr>
                </a:solidFill>
              </a:rPr>
              <a:t>년 </a:t>
            </a:r>
            <a:r>
              <a:rPr lang="en-US" altLang="ko-KR" kern="0">
                <a:solidFill>
                  <a:srgbClr val="FFFFFF">
                    <a:lumMod val="50000"/>
                  </a:srgbClr>
                </a:solidFill>
              </a:rPr>
              <a:t>10</a:t>
            </a:r>
            <a:r>
              <a:rPr lang="ko-KR" altLang="en-US" kern="0">
                <a:solidFill>
                  <a:srgbClr val="FFFFFF">
                    <a:lumMod val="50000"/>
                  </a:srgbClr>
                </a:solidFill>
              </a:rPr>
              <a:t>월 발표 기준</a:t>
            </a:r>
            <a:endPar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endParaRPr>
          </a:p>
        </p:txBody>
      </p:sp>
      <p:grpSp>
        <p:nvGrpSpPr>
          <p:cNvPr id="44" name="그룹 43">
            <a:extLst>
              <a:ext uri="{FF2B5EF4-FFF2-40B4-BE49-F238E27FC236}">
                <a16:creationId xmlns:a16="http://schemas.microsoft.com/office/drawing/2014/main" id="{B9B270CD-CC86-3072-EF25-2C5C00E392AF}"/>
              </a:ext>
            </a:extLst>
          </p:cNvPr>
          <p:cNvGrpSpPr/>
          <p:nvPr/>
        </p:nvGrpSpPr>
        <p:grpSpPr>
          <a:xfrm>
            <a:off x="6675612" y="2171179"/>
            <a:ext cx="2741438" cy="276837"/>
            <a:chOff x="6675612" y="2171179"/>
            <a:chExt cx="2741438" cy="276837"/>
          </a:xfrm>
        </p:grpSpPr>
        <p:sp>
          <p:nvSpPr>
            <p:cNvPr id="9" name="TextBox 8">
              <a:extLst>
                <a:ext uri="{FF2B5EF4-FFF2-40B4-BE49-F238E27FC236}">
                  <a16:creationId xmlns:a16="http://schemas.microsoft.com/office/drawing/2014/main" id="{A84A44AF-3D41-B799-568A-D26149DE282B}"/>
                </a:ext>
              </a:extLst>
            </p:cNvPr>
            <p:cNvSpPr txBox="1"/>
            <p:nvPr/>
          </p:nvSpPr>
          <p:spPr>
            <a:xfrm>
              <a:off x="6675612" y="2204735"/>
              <a:ext cx="1603003" cy="200055"/>
            </a:xfrm>
            <a:prstGeom prst="rect">
              <a:avLst/>
            </a:prstGeom>
            <a:noFill/>
            <a:ln w="12700" cap="flat" cmpd="sng" algn="ctr">
              <a:noFill/>
              <a:prstDash val="solid"/>
            </a:ln>
            <a:effectLst/>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한국과 미국의 금리 추이</a:t>
              </a:r>
              <a:endPar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endParaRPr>
            </a:p>
          </p:txBody>
        </p:sp>
        <p:grpSp>
          <p:nvGrpSpPr>
            <p:cNvPr id="13" name="그룹 12">
              <a:extLst>
                <a:ext uri="{FF2B5EF4-FFF2-40B4-BE49-F238E27FC236}">
                  <a16:creationId xmlns:a16="http://schemas.microsoft.com/office/drawing/2014/main" id="{21B4B8A7-9ED5-AA4B-711B-F3C24C13BE72}"/>
                </a:ext>
              </a:extLst>
            </p:cNvPr>
            <p:cNvGrpSpPr/>
            <p:nvPr/>
          </p:nvGrpSpPr>
          <p:grpSpPr>
            <a:xfrm>
              <a:off x="6681787" y="2171179"/>
              <a:ext cx="2735263" cy="276837"/>
              <a:chOff x="3563893" y="2171179"/>
              <a:chExt cx="2988000" cy="276837"/>
            </a:xfrm>
          </p:grpSpPr>
          <p:cxnSp>
            <p:nvCxnSpPr>
              <p:cNvPr id="14" name="직선 연결선 13">
                <a:extLst>
                  <a:ext uri="{FF2B5EF4-FFF2-40B4-BE49-F238E27FC236}">
                    <a16:creationId xmlns:a16="http://schemas.microsoft.com/office/drawing/2014/main" id="{1626E701-A555-D836-1182-61CE1977548E}"/>
                  </a:ext>
                </a:extLst>
              </p:cNvPr>
              <p:cNvCxnSpPr>
                <a:cxnSpLocks/>
              </p:cNvCxnSpPr>
              <p:nvPr/>
            </p:nvCxnSpPr>
            <p:spPr>
              <a:xfrm>
                <a:off x="3563893" y="2171179"/>
                <a:ext cx="2988000" cy="0"/>
              </a:xfrm>
              <a:prstGeom prst="line">
                <a:avLst/>
              </a:prstGeom>
              <a:noFill/>
              <a:ln w="12700" cap="flat" cmpd="sng" algn="ctr">
                <a:solidFill>
                  <a:schemeClr val="tx2"/>
                </a:solidFill>
                <a:prstDash val="solid"/>
              </a:ln>
              <a:effectLst/>
            </p:spPr>
          </p:cxnSp>
          <p:cxnSp>
            <p:nvCxnSpPr>
              <p:cNvPr id="36" name="직선 연결선 35">
                <a:extLst>
                  <a:ext uri="{FF2B5EF4-FFF2-40B4-BE49-F238E27FC236}">
                    <a16:creationId xmlns:a16="http://schemas.microsoft.com/office/drawing/2014/main" id="{BAF2FF4B-E6ED-D1A8-0CD9-1F1E6D6CF96D}"/>
                  </a:ext>
                </a:extLst>
              </p:cNvPr>
              <p:cNvCxnSpPr>
                <a:cxnSpLocks/>
              </p:cNvCxnSpPr>
              <p:nvPr/>
            </p:nvCxnSpPr>
            <p:spPr>
              <a:xfrm>
                <a:off x="3563893" y="2448016"/>
                <a:ext cx="2988000" cy="0"/>
              </a:xfrm>
              <a:prstGeom prst="line">
                <a:avLst/>
              </a:prstGeom>
              <a:noFill/>
              <a:ln w="12700" cap="flat" cmpd="sng" algn="ctr">
                <a:solidFill>
                  <a:schemeClr val="tx2"/>
                </a:solidFill>
                <a:prstDash val="solid"/>
              </a:ln>
              <a:effectLst/>
            </p:spPr>
          </p:cxnSp>
        </p:grpSp>
      </p:grpSp>
      <p:graphicFrame>
        <p:nvGraphicFramePr>
          <p:cNvPr id="41" name="차트 40">
            <a:extLst>
              <a:ext uri="{FF2B5EF4-FFF2-40B4-BE49-F238E27FC236}">
                <a16:creationId xmlns:a16="http://schemas.microsoft.com/office/drawing/2014/main" id="{29D1DAA9-D070-1B35-E797-547E93B1EB1A}"/>
              </a:ext>
            </a:extLst>
          </p:cNvPr>
          <p:cNvGraphicFramePr/>
          <p:nvPr>
            <p:extLst>
              <p:ext uri="{D42A27DB-BD31-4B8C-83A1-F6EECF244321}">
                <p14:modId xmlns:p14="http://schemas.microsoft.com/office/powerpoint/2010/main" val="4096428493"/>
              </p:ext>
            </p:extLst>
          </p:nvPr>
        </p:nvGraphicFramePr>
        <p:xfrm>
          <a:off x="6714309" y="2546120"/>
          <a:ext cx="2926080" cy="3536490"/>
        </p:xfrm>
        <a:graphic>
          <a:graphicData uri="http://schemas.openxmlformats.org/drawingml/2006/chart">
            <c:chart xmlns:c="http://schemas.openxmlformats.org/drawingml/2006/chart" xmlns:r="http://schemas.openxmlformats.org/officeDocument/2006/relationships" r:id="rId8"/>
          </a:graphicData>
        </a:graphic>
      </p:graphicFrame>
      <p:sp>
        <p:nvSpPr>
          <p:cNvPr id="42" name="TextBox 41">
            <a:extLst>
              <a:ext uri="{FF2B5EF4-FFF2-40B4-BE49-F238E27FC236}">
                <a16:creationId xmlns:a16="http://schemas.microsoft.com/office/drawing/2014/main" id="{726E3563-0935-62D2-6F6C-2255CC53FEC0}"/>
              </a:ext>
            </a:extLst>
          </p:cNvPr>
          <p:cNvSpPr txBox="1"/>
          <p:nvPr/>
        </p:nvSpPr>
        <p:spPr>
          <a:xfrm>
            <a:off x="6698197" y="2556092"/>
            <a:ext cx="753411" cy="129523"/>
          </a:xfrm>
          <a:prstGeom prst="rect">
            <a:avLst/>
          </a:prstGeom>
          <a:noFill/>
        </p:spPr>
        <p:txBody>
          <a:bodyPr wrap="none" lIns="0" tIns="0" rIns="0" bIns="0" rtlCol="0">
            <a:spAutoFit/>
          </a:bodyPr>
          <a:lstStyle/>
          <a:p>
            <a:pPr defTabSz="661751">
              <a:lnSpc>
                <a:spcPct val="110000"/>
              </a:lnSpc>
              <a:defRPr/>
            </a:pPr>
            <a:r>
              <a:rPr lang="en-US" altLang="ko-KR" sz="800" dirty="0">
                <a:ln>
                  <a:solidFill>
                    <a:srgbClr val="00338D">
                      <a:alpha val="0"/>
                    </a:srgbClr>
                  </a:solidFill>
                </a:ln>
                <a:solidFill>
                  <a:srgbClr val="000000">
                    <a:lumMod val="85000"/>
                    <a:lumOff val="15000"/>
                  </a:srgbClr>
                </a:solidFill>
                <a:cs typeface="Arial" panose="020B0604020202020204" pitchFamily="34" charset="0"/>
              </a:rPr>
              <a:t>(%, </a:t>
            </a:r>
            <a:r>
              <a:rPr lang="ko-KR" altLang="en-US" sz="800" dirty="0">
                <a:ln>
                  <a:solidFill>
                    <a:srgbClr val="00338D">
                      <a:alpha val="0"/>
                    </a:srgbClr>
                  </a:solidFill>
                </a:ln>
                <a:solidFill>
                  <a:srgbClr val="000000">
                    <a:lumMod val="85000"/>
                    <a:lumOff val="15000"/>
                  </a:srgbClr>
                </a:solidFill>
                <a:cs typeface="Arial" panose="020B0604020202020204" pitchFamily="34" charset="0"/>
              </a:rPr>
              <a:t>전년동기대비</a:t>
            </a:r>
            <a:r>
              <a:rPr lang="en-US" altLang="ko-KR" sz="800" dirty="0">
                <a:ln>
                  <a:solidFill>
                    <a:srgbClr val="00338D">
                      <a:alpha val="0"/>
                    </a:srgbClr>
                  </a:solidFill>
                </a:ln>
                <a:solidFill>
                  <a:srgbClr val="000000">
                    <a:lumMod val="85000"/>
                    <a:lumOff val="15000"/>
                  </a:srgbClr>
                </a:solidFill>
                <a:cs typeface="Arial" panose="020B0604020202020204" pitchFamily="34" charset="0"/>
              </a:rPr>
              <a:t>)</a:t>
            </a:r>
          </a:p>
        </p:txBody>
      </p:sp>
      <p:sp>
        <p:nvSpPr>
          <p:cNvPr id="43" name="TextBox 42">
            <a:extLst>
              <a:ext uri="{FF2B5EF4-FFF2-40B4-BE49-F238E27FC236}">
                <a16:creationId xmlns:a16="http://schemas.microsoft.com/office/drawing/2014/main" id="{4EEDF0C4-6617-E4CB-9564-9CD86015C9FB}"/>
              </a:ext>
            </a:extLst>
          </p:cNvPr>
          <p:cNvSpPr txBox="1"/>
          <p:nvPr/>
        </p:nvSpPr>
        <p:spPr>
          <a:xfrm>
            <a:off x="6605944" y="5916686"/>
            <a:ext cx="2646494"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Source: FRED, </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한국은행 </a:t>
            </a:r>
          </a:p>
        </p:txBody>
      </p:sp>
    </p:spTree>
    <p:extLst>
      <p:ext uri="{BB962C8B-B14F-4D97-AF65-F5344CB8AC3E}">
        <p14:creationId xmlns:p14="http://schemas.microsoft.com/office/powerpoint/2010/main" val="775588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a:t>Ⅳ. </a:t>
            </a:r>
            <a:r>
              <a:rPr lang="ko-KR" altLang="en-US" noProof="0"/>
              <a:t>해운산업</a:t>
            </a:r>
            <a:r>
              <a:rPr lang="en-US" altLang="ko-KR" noProof="0"/>
              <a:t> </a:t>
            </a:r>
            <a:r>
              <a:rPr lang="ko-KR" altLang="en-US" noProof="0"/>
              <a:t>주요 이슈</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a:t>④ 정부규제에 따른 </a:t>
            </a:r>
            <a:r>
              <a:rPr lang="ko-KR" altLang="en-US" err="1"/>
              <a:t>얼라이어스</a:t>
            </a:r>
            <a:r>
              <a:rPr lang="ko-KR" altLang="en-US"/>
              <a:t> 개편</a:t>
            </a:r>
            <a:endParaRPr lang="en-US" altLang="ko-KR"/>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해운 얼라이언스는 여러 정기선사가 모여 공동의 운항을 정하고 실행하는 보편적 운영 방식임</a:t>
            </a:r>
            <a:r>
              <a:rPr lang="en-US" altLang="ko-KR" dirty="0"/>
              <a:t>. </a:t>
            </a:r>
            <a:r>
              <a:rPr lang="ko-KR" altLang="en-US" dirty="0"/>
              <a:t>하지만</a:t>
            </a:r>
            <a:r>
              <a:rPr lang="en-US" altLang="ko-KR" dirty="0"/>
              <a:t> </a:t>
            </a:r>
            <a:r>
              <a:rPr lang="ko-KR" altLang="en-US" dirty="0"/>
              <a:t>코로나</a:t>
            </a:r>
            <a:r>
              <a:rPr lang="en-US" altLang="ko-KR" dirty="0"/>
              <a:t>19 </a:t>
            </a:r>
            <a:r>
              <a:rPr lang="ko-KR" altLang="en-US" dirty="0"/>
              <a:t>시기의 물류 대란과 운임 급등의 원인으로 얼라이언스 공동행위가 지목되며</a:t>
            </a:r>
            <a:r>
              <a:rPr lang="en-US" altLang="ko-KR" dirty="0"/>
              <a:t>,</a:t>
            </a:r>
            <a:r>
              <a:rPr lang="ko-KR" altLang="en-US" dirty="0"/>
              <a:t> 미국과 유럽을 중심으로 선사 공동행위 규제 법안이 발의되고 있음</a:t>
            </a:r>
            <a:r>
              <a:rPr lang="en-US" altLang="ko-KR" dirty="0"/>
              <a:t>. </a:t>
            </a:r>
            <a:r>
              <a:rPr lang="ko-KR" altLang="en-US" dirty="0"/>
              <a:t>이에 향후 해운 얼라이언스의 개편이 불가피해지고 있는 실정 </a:t>
            </a:r>
          </a:p>
        </p:txBody>
      </p:sp>
      <p:grpSp>
        <p:nvGrpSpPr>
          <p:cNvPr id="27" name="그룹 26">
            <a:extLst>
              <a:ext uri="{FF2B5EF4-FFF2-40B4-BE49-F238E27FC236}">
                <a16:creationId xmlns:a16="http://schemas.microsoft.com/office/drawing/2014/main" id="{69CFA7AD-1580-68FA-8D28-2D9841CD3CF8}"/>
              </a:ext>
            </a:extLst>
          </p:cNvPr>
          <p:cNvGrpSpPr/>
          <p:nvPr/>
        </p:nvGrpSpPr>
        <p:grpSpPr>
          <a:xfrm>
            <a:off x="489000" y="2176483"/>
            <a:ext cx="4284613" cy="276837"/>
            <a:chOff x="704850" y="2013298"/>
            <a:chExt cx="4140200" cy="276837"/>
          </a:xfrm>
        </p:grpSpPr>
        <p:sp>
          <p:nvSpPr>
            <p:cNvPr id="28" name="TextBox 27">
              <a:extLst>
                <a:ext uri="{FF2B5EF4-FFF2-40B4-BE49-F238E27FC236}">
                  <a16:creationId xmlns:a16="http://schemas.microsoft.com/office/drawing/2014/main" id="{2C9C7BAC-FD58-46F9-8006-69F8BFDFBD3F}"/>
                </a:ext>
              </a:extLst>
            </p:cNvPr>
            <p:cNvSpPr txBox="1"/>
            <p:nvPr/>
          </p:nvSpPr>
          <p:spPr>
            <a:xfrm>
              <a:off x="704850" y="2046854"/>
              <a:ext cx="30034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컨테이너 선사 공동행위 개요 및 규제 주요 내용</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9" name="직선 연결선 28">
              <a:extLst>
                <a:ext uri="{FF2B5EF4-FFF2-40B4-BE49-F238E27FC236}">
                  <a16:creationId xmlns:a16="http://schemas.microsoft.com/office/drawing/2014/main" id="{EA9CB465-125F-D993-E20D-4DD7DB95403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BC922B69-8E63-7A11-80B1-361D459B5C3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4A768A5D-6664-4095-4E18-14F2514F7E67}"/>
              </a:ext>
            </a:extLst>
          </p:cNvPr>
          <p:cNvSpPr txBox="1"/>
          <p:nvPr/>
        </p:nvSpPr>
        <p:spPr>
          <a:xfrm>
            <a:off x="499303" y="5985091"/>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a:solidFill>
                  <a:schemeClr val="bg1">
                    <a:lumMod val="50000"/>
                  </a:schemeClr>
                </a:solidFill>
              </a:rPr>
              <a:t>Source: </a:t>
            </a:r>
            <a:r>
              <a:rPr lang="ko-KR" altLang="en-US">
                <a:solidFill>
                  <a:schemeClr val="bg1">
                    <a:lumMod val="50000"/>
                  </a:schemeClr>
                </a:solidFill>
              </a:rPr>
              <a:t>언론보도 종합</a:t>
            </a:r>
            <a:r>
              <a:rPr lang="en-US" altLang="ko-KR">
                <a:solidFill>
                  <a:schemeClr val="bg1">
                    <a:lumMod val="50000"/>
                  </a:schemeClr>
                </a:solidFill>
              </a:rPr>
              <a:t>, </a:t>
            </a:r>
            <a:r>
              <a:rPr lang="ko-KR" altLang="en-US">
                <a:solidFill>
                  <a:schemeClr val="bg1">
                    <a:lumMod val="50000"/>
                  </a:schemeClr>
                </a:solidFill>
              </a:rPr>
              <a:t>삼정</a:t>
            </a:r>
            <a:r>
              <a:rPr lang="en-US" altLang="ko-KR">
                <a:solidFill>
                  <a:schemeClr val="bg1">
                    <a:lumMod val="50000"/>
                  </a:schemeClr>
                </a:solidFill>
              </a:rPr>
              <a:t>KPMG </a:t>
            </a:r>
            <a:r>
              <a:rPr lang="ko-KR" altLang="en-US">
                <a:solidFill>
                  <a:schemeClr val="bg1">
                    <a:lumMod val="50000"/>
                  </a:schemeClr>
                </a:solidFill>
              </a:rPr>
              <a:t>경제연구원</a:t>
            </a:r>
          </a:p>
        </p:txBody>
      </p:sp>
      <p:grpSp>
        <p:nvGrpSpPr>
          <p:cNvPr id="35" name="그룹 34">
            <a:extLst>
              <a:ext uri="{FF2B5EF4-FFF2-40B4-BE49-F238E27FC236}">
                <a16:creationId xmlns:a16="http://schemas.microsoft.com/office/drawing/2014/main" id="{74C43E7F-C3EB-3EFE-1578-D348D483B68F}"/>
              </a:ext>
            </a:extLst>
          </p:cNvPr>
          <p:cNvGrpSpPr/>
          <p:nvPr/>
        </p:nvGrpSpPr>
        <p:grpSpPr>
          <a:xfrm>
            <a:off x="5132437" y="2176483"/>
            <a:ext cx="4284614" cy="276837"/>
            <a:chOff x="704850" y="2013298"/>
            <a:chExt cx="4140200" cy="276837"/>
          </a:xfrm>
        </p:grpSpPr>
        <p:sp>
          <p:nvSpPr>
            <p:cNvPr id="36" name="TextBox 35">
              <a:extLst>
                <a:ext uri="{FF2B5EF4-FFF2-40B4-BE49-F238E27FC236}">
                  <a16:creationId xmlns:a16="http://schemas.microsoft.com/office/drawing/2014/main" id="{A16C88B8-D3BD-FED7-09EA-641B8C1F1D5B}"/>
                </a:ext>
              </a:extLst>
            </p:cNvPr>
            <p:cNvSpPr txBox="1"/>
            <p:nvPr/>
          </p:nvSpPr>
          <p:spPr>
            <a:xfrm>
              <a:off x="704850" y="2046854"/>
              <a:ext cx="234669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글로벌 해운 얼라이언스 현황 및 이슈</a:t>
              </a:r>
              <a:endPar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7" name="직선 연결선 36">
              <a:extLst>
                <a:ext uri="{FF2B5EF4-FFF2-40B4-BE49-F238E27FC236}">
                  <a16:creationId xmlns:a16="http://schemas.microsoft.com/office/drawing/2014/main" id="{F6BABC7F-19B8-DD9D-330B-D6424FD8760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E8FC697-7339-4B38-8564-4E9E918A8F5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132" name="사각형: 모서리가 접힌 도형 5131">
            <a:extLst>
              <a:ext uri="{FF2B5EF4-FFF2-40B4-BE49-F238E27FC236}">
                <a16:creationId xmlns:a16="http://schemas.microsoft.com/office/drawing/2014/main" id="{CBF73CAE-0497-89FF-D6B5-6FA1914F06AB}"/>
              </a:ext>
            </a:extLst>
          </p:cNvPr>
          <p:cNvSpPr/>
          <p:nvPr/>
        </p:nvSpPr>
        <p:spPr>
          <a:xfrm>
            <a:off x="5132388" y="4268023"/>
            <a:ext cx="4284662" cy="1608902"/>
          </a:xfrm>
          <a:prstGeom prst="foldedCorner">
            <a:avLst/>
          </a:pr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algn="ctr">
              <a:lnSpc>
                <a:spcPct val="110000"/>
              </a:lnSpc>
              <a:spcBef>
                <a:spcPts val="200"/>
              </a:spcBef>
            </a:pPr>
            <a:r>
              <a:rPr lang="ko-KR" altLang="en-US" sz="9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해운시장 역사상 최대 해운동맹체로 꼽히는 ‘</a:t>
            </a:r>
            <a:r>
              <a:rPr lang="en-US" altLang="ko-KR" sz="9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2M’ </a:t>
            </a:r>
            <a:r>
              <a:rPr lang="ko-KR" altLang="en-US" sz="9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해체</a:t>
            </a:r>
            <a:br>
              <a:rPr lang="ko-KR" altLang="en-US" sz="9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br>
            <a:endPar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Bef>
                <a:spcPts val="200"/>
              </a:spcBef>
            </a:pPr>
            <a:r>
              <a:rPr lang="ko-KR" altLang="en-US" sz="800" b="1"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머스크와</a:t>
            </a:r>
            <a:r>
              <a:rPr lang="ko-KR" altLang="en-US"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MSC,</a:t>
            </a:r>
            <a:r>
              <a:rPr lang="ko-KR" altLang="en-US"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’25</a:t>
            </a:r>
            <a:r>
              <a:rPr lang="ko-KR" altLang="en-US"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월을 기점으로 ‘</a:t>
            </a:r>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2M </a:t>
            </a:r>
            <a:r>
              <a:rPr lang="ko-KR" altLang="en-US"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얼라이언스’ 해산을 발표</a:t>
            </a:r>
            <a:endPar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Bef>
                <a:spcPts val="200"/>
              </a:spcBef>
            </a:pPr>
            <a:br>
              <a:rPr lang="en-US" altLang="ko-KR" sz="4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br>
            <a:r>
              <a:rPr lang="en-US" altLang="ko-KR" sz="3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rgbClr val="40ADE3">
                      <a:alpha val="0"/>
                    </a:srgbClr>
                  </a:solidFill>
                </a:ln>
                <a:solidFill>
                  <a:srgbClr val="0072DA"/>
                </a:solidFill>
                <a:latin typeface="KoPub돋움체 Medium" panose="02020603020101020101" pitchFamily="18" charset="-127"/>
                <a:ea typeface="KoPub돋움체 Medium" panose="02020603020101020101" pitchFamily="18" charset="-127"/>
              </a:rPr>
              <a:t>글로벌 해운시장 경쟁이 가속화 될 것으로 전망</a:t>
            </a:r>
            <a:endParaRPr lang="en-US" altLang="ko-KR" sz="800" b="1" i="0" dirty="0">
              <a:solidFill>
                <a:srgbClr val="0072DA"/>
              </a:solidFill>
              <a:effectLst/>
              <a:latin typeface="HelveticaNeue"/>
            </a:endParaRPr>
          </a:p>
          <a:p>
            <a:pPr>
              <a:lnSpc>
                <a:spcPct val="110000"/>
              </a:lnSpc>
              <a:spcBef>
                <a:spcPts val="200"/>
              </a:spcBef>
            </a:pPr>
            <a:r>
              <a:rPr lang="en-US" altLang="ko-KR" sz="800" b="0" i="0" dirty="0">
                <a:solidFill>
                  <a:srgbClr val="222222"/>
                </a:solidFill>
                <a:effectLst/>
                <a:latin typeface="HelveticaNeue"/>
              </a:rPr>
              <a:t>  </a:t>
            </a:r>
            <a:r>
              <a:rPr lang="en-US" altLang="ko-KR" sz="700" b="0" i="0" dirty="0">
                <a:solidFill>
                  <a:srgbClr val="222222"/>
                </a:solidFill>
                <a:effectLst/>
                <a:latin typeface="HelveticaNeue"/>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선사 간 점유율을 확대하기 위한 운임 인하 경쟁이 치열하게 전개될 우려가 상존</a:t>
            </a:r>
            <a: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특히 컨테이너의 </a:t>
            </a:r>
            <a:b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br>
            <a: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수요 감소</a:t>
            </a:r>
            <a: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공급 과잉으로 수급 불균형이 장기화될 전망임에 따라 운임 하락세가 가팔라질 수 있음</a:t>
            </a:r>
            <a:endPar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Bef>
                <a:spcPts val="200"/>
              </a:spcBef>
            </a:pPr>
            <a:endParaRPr lang="ko-KR" altLang="en-US" sz="3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Bef>
                <a:spcPts val="200"/>
              </a:spcBef>
            </a:pPr>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rgbClr val="40ADE3">
                      <a:alpha val="0"/>
                    </a:srgbClr>
                  </a:solidFill>
                </a:ln>
                <a:solidFill>
                  <a:srgbClr val="0072DA"/>
                </a:solidFill>
                <a:latin typeface="KoPub돋움체 Medium" panose="02020603020101020101" pitchFamily="18" charset="-127"/>
                <a:ea typeface="KoPub돋움체 Medium" panose="02020603020101020101" pitchFamily="18" charset="-127"/>
              </a:rPr>
              <a:t>얼라이언스의 재편은 단기간 어려울 전망</a:t>
            </a:r>
            <a:endParaRPr lang="en-US" altLang="ko-KR" sz="800" b="1" dirty="0">
              <a:ln>
                <a:solidFill>
                  <a:srgbClr val="40ADE3">
                    <a:alpha val="0"/>
                  </a:srgbClr>
                </a:solidFill>
              </a:ln>
              <a:solidFill>
                <a:srgbClr val="0072DA"/>
              </a:solidFill>
              <a:latin typeface="KoPub돋움체 Medium" panose="02020603020101020101" pitchFamily="18" charset="-127"/>
              <a:ea typeface="KoPub돋움체 Medium" panose="02020603020101020101" pitchFamily="18" charset="-127"/>
            </a:endParaRPr>
          </a:p>
          <a:p>
            <a:pPr>
              <a:lnSpc>
                <a:spcPct val="110000"/>
              </a:lnSpc>
              <a:spcBef>
                <a:spcPts val="200"/>
              </a:spcBef>
            </a:pPr>
            <a:r>
              <a:rPr lang="en-US" altLang="ko-KR" sz="700" b="0" i="0" dirty="0">
                <a:solidFill>
                  <a:srgbClr val="222222"/>
                </a:solidFill>
                <a:effectLst/>
                <a:latin typeface="HelveticaNeue"/>
              </a:rPr>
              <a:t>  -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타 얼라이언스 합류 시 시장 점유율이 과도하게 높아지는 점과 현재 타 얼라이언스의 협약이 </a:t>
            </a:r>
            <a:b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br>
            <a: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여전히 유효한 부분을 고려할 경우</a:t>
            </a:r>
            <a:r>
              <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단기간에 영향을 끼치기는 어려울 것으로 전망</a:t>
            </a:r>
            <a:endParaRPr lang="en-US" altLang="ko-KR" sz="7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gn="ctr">
              <a:lnSpc>
                <a:spcPct val="110000"/>
              </a:lnSpc>
              <a:spcBef>
                <a:spcPts val="200"/>
              </a:spcBef>
            </a:pPr>
            <a:endParaRPr lang="en-US" altLang="ko-KR" sz="900" b="0" i="0" dirty="0">
              <a:solidFill>
                <a:srgbClr val="3C3E40"/>
              </a:solidFill>
              <a:effectLst/>
              <a:latin typeface="Malgun Gothic" panose="020B0503020000020004" pitchFamily="50" charset="-127"/>
              <a:ea typeface="Malgun Gothic" panose="020B0503020000020004" pitchFamily="50" charset="-127"/>
            </a:endParaRPr>
          </a:p>
        </p:txBody>
      </p:sp>
      <p:grpSp>
        <p:nvGrpSpPr>
          <p:cNvPr id="5134" name="그룹 5133">
            <a:extLst>
              <a:ext uri="{FF2B5EF4-FFF2-40B4-BE49-F238E27FC236}">
                <a16:creationId xmlns:a16="http://schemas.microsoft.com/office/drawing/2014/main" id="{A26A55CC-77D6-152D-1A21-A3FCFBB8E146}"/>
              </a:ext>
            </a:extLst>
          </p:cNvPr>
          <p:cNvGrpSpPr/>
          <p:nvPr/>
        </p:nvGrpSpPr>
        <p:grpSpPr>
          <a:xfrm>
            <a:off x="491537" y="3732673"/>
            <a:ext cx="2059200" cy="2137102"/>
            <a:chOff x="491537" y="3715063"/>
            <a:chExt cx="2059200" cy="2148164"/>
          </a:xfrm>
        </p:grpSpPr>
        <p:sp>
          <p:nvSpPr>
            <p:cNvPr id="41" name="직사각형 40">
              <a:extLst>
                <a:ext uri="{FF2B5EF4-FFF2-40B4-BE49-F238E27FC236}">
                  <a16:creationId xmlns:a16="http://schemas.microsoft.com/office/drawing/2014/main" id="{43E7525F-32C5-1313-AE08-8404CB23D129}"/>
                </a:ext>
              </a:extLst>
            </p:cNvPr>
            <p:cNvSpPr/>
            <p:nvPr/>
          </p:nvSpPr>
          <p:spPr>
            <a:xfrm>
              <a:off x="491537" y="3715063"/>
              <a:ext cx="2059200" cy="415498"/>
            </a:xfrm>
            <a:prstGeom prst="rect">
              <a:avLst/>
            </a:prstGeom>
            <a:solidFill>
              <a:srgbClr val="00338D"/>
            </a:solidFill>
            <a:ln>
              <a:solidFill>
                <a:srgbClr val="00338D"/>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글로벌 선사 공동행위 규제 법안 발의</a:t>
              </a:r>
              <a:endParaRPr kumimoji="0" lang="en-US" altLang="ko-KR"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33" name="직사각형 5132">
              <a:extLst>
                <a:ext uri="{FF2B5EF4-FFF2-40B4-BE49-F238E27FC236}">
                  <a16:creationId xmlns:a16="http://schemas.microsoft.com/office/drawing/2014/main" id="{A382D295-4430-BDBB-FECE-A1391F754048}"/>
                </a:ext>
              </a:extLst>
            </p:cNvPr>
            <p:cNvSpPr/>
            <p:nvPr/>
          </p:nvSpPr>
          <p:spPr>
            <a:xfrm>
              <a:off x="491537" y="4130561"/>
              <a:ext cx="2059200" cy="1732666"/>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marR="0" lvl="0" indent="-88900" algn="l" defTabSz="914400" rtl="0" eaLnBrk="1" fontAlgn="auto" latinLnBrk="0" hangingPunct="1">
                <a:lnSpc>
                  <a:spcPct val="114000"/>
                </a:lnSpc>
                <a:spcBef>
                  <a:spcPts val="200"/>
                </a:spcBef>
                <a:spcAft>
                  <a:spcPts val="300"/>
                </a:spcAft>
                <a:buClrTx/>
                <a:buSzTx/>
                <a:buFont typeface="Arial" panose="020B0604020202020204" pitchFamily="34" charset="0"/>
                <a:buChar char="•"/>
                <a:tabLst/>
                <a:defRPr/>
              </a:pP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바이든 대통령</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코로나</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19 </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시기의 물류 대란과 운임 급등의 원인으로 글로벌 컨테이너 선사 </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개 얼라이언스의 공동행위 지목</a:t>
              </a:r>
              <a:endPar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88900" marR="0" lvl="0" indent="-88900" algn="l" defTabSz="914400" rtl="0" eaLnBrk="1" fontAlgn="auto" latinLnBrk="0" hangingPunct="1">
                <a:lnSpc>
                  <a:spcPct val="114000"/>
                </a:lnSpc>
                <a:spcBef>
                  <a:spcPts val="200"/>
                </a:spcBef>
                <a:spcAft>
                  <a:spcPts val="300"/>
                </a:spcAft>
                <a:buClrTx/>
                <a:buSzTx/>
                <a:buFont typeface="Arial" panose="020B0604020202020204" pitchFamily="34" charset="0"/>
                <a:buChar char="•"/>
                <a:tabLst/>
                <a:defRPr/>
              </a:pP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‘Ocean Shipping Antitrust Enforcement’ </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법안 하원 제출 완료</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’22</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년에 첫 발의한 법안으로 외국 정기선사 대상 해운법상의 경쟁법 면제조항 삭제</a:t>
              </a:r>
              <a:endParaRPr lang="en-US" altLang="ko-KR" sz="95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pSp>
      <p:grpSp>
        <p:nvGrpSpPr>
          <p:cNvPr id="5135" name="그룹 5134">
            <a:extLst>
              <a:ext uri="{FF2B5EF4-FFF2-40B4-BE49-F238E27FC236}">
                <a16:creationId xmlns:a16="http://schemas.microsoft.com/office/drawing/2014/main" id="{D65BD7FC-51E4-1239-ADBA-E5CCFD809EF5}"/>
              </a:ext>
            </a:extLst>
          </p:cNvPr>
          <p:cNvGrpSpPr/>
          <p:nvPr/>
        </p:nvGrpSpPr>
        <p:grpSpPr>
          <a:xfrm>
            <a:off x="2714364" y="3740367"/>
            <a:ext cx="2059200" cy="2129408"/>
            <a:chOff x="491537" y="3722758"/>
            <a:chExt cx="2059200" cy="2140469"/>
          </a:xfrm>
        </p:grpSpPr>
        <p:sp>
          <p:nvSpPr>
            <p:cNvPr id="5136" name="직사각형 5135">
              <a:extLst>
                <a:ext uri="{FF2B5EF4-FFF2-40B4-BE49-F238E27FC236}">
                  <a16:creationId xmlns:a16="http://schemas.microsoft.com/office/drawing/2014/main" id="{D6CF577D-4796-4246-AC17-102A7F7981D6}"/>
                </a:ext>
              </a:extLst>
            </p:cNvPr>
            <p:cNvSpPr/>
            <p:nvPr/>
          </p:nvSpPr>
          <p:spPr>
            <a:xfrm>
              <a:off x="491537" y="3722758"/>
              <a:ext cx="2059200" cy="400110"/>
            </a:xfrm>
            <a:prstGeom prst="rect">
              <a:avLst/>
            </a:prstGeom>
            <a:solidFill>
              <a:srgbClr val="00338D"/>
            </a:solidFill>
            <a:ln>
              <a:solidFill>
                <a:srgbClr val="00338D"/>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정기선에 대한 경쟁법 적용 면제 폐지</a:t>
              </a:r>
              <a:endParaRPr kumimoji="0" lang="en-US" altLang="ko-KR" sz="1000" b="1" i="0" u="none" strike="noStrike" kern="1200" cap="none" spc="-20" normalizeH="0" baseline="0" noProof="0" dirty="0">
                <a:ln>
                  <a:solidFill>
                    <a:prstClr val="white">
                      <a:lumMod val="75000"/>
                      <a:alpha val="0"/>
                    </a:prst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37" name="직사각형 5136">
              <a:extLst>
                <a:ext uri="{FF2B5EF4-FFF2-40B4-BE49-F238E27FC236}">
                  <a16:creationId xmlns:a16="http://schemas.microsoft.com/office/drawing/2014/main" id="{2494F058-5A6E-8355-A28C-84BE489693AE}"/>
                </a:ext>
              </a:extLst>
            </p:cNvPr>
            <p:cNvSpPr/>
            <p:nvPr/>
          </p:nvSpPr>
          <p:spPr>
            <a:xfrm>
              <a:off x="491537" y="4130561"/>
              <a:ext cx="2059200" cy="1732666"/>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marR="0" lvl="0" indent="-88900" algn="l" defTabSz="914400" rtl="0" eaLnBrk="1" fontAlgn="auto" latinLnBrk="0" hangingPunct="1">
                <a:lnSpc>
                  <a:spcPct val="114000"/>
                </a:lnSpc>
                <a:spcBef>
                  <a:spcPts val="200"/>
                </a:spcBef>
                <a:spcAft>
                  <a:spcPts val="300"/>
                </a:spcAft>
                <a:buClrTx/>
                <a:buSzTx/>
                <a:buFont typeface="Arial" panose="020B0604020202020204" pitchFamily="34" charset="0"/>
                <a:buChar char="•"/>
                <a:tabLst/>
                <a:defRPr/>
              </a:pP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’08</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운임 담합에 대한 공정거래법 적용 면제 폐지</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lnSpc>
                  <a:spcPct val="114000"/>
                </a:lnSpc>
                <a:spcBef>
                  <a:spcPts val="200"/>
                </a:spcBef>
                <a:spcAft>
                  <a:spcPts val="300"/>
                </a:spcAft>
                <a:buFont typeface="Arial" panose="020B0604020202020204" pitchFamily="34" charset="0"/>
                <a:buChar char="•"/>
                <a:defRPr/>
              </a:pP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경쟁법 포괄 적용 제외 규정</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(CBER)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폐지 발표</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76213">
                <a:lnSpc>
                  <a:spcPct val="114000"/>
                </a:lnSpc>
                <a:spcBef>
                  <a:spcPts val="200"/>
                </a:spcBef>
                <a:spcAft>
                  <a:spcPts val="300"/>
                </a:spcAft>
                <a:buFontTx/>
                <a:buChar char="-"/>
                <a:defRPr/>
              </a:pP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24</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이후 해당 해운사의 시장 점유율이 </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30%</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넘은 경우</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EU</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반독점 규정에 따라 해체 또는 벌금 부과 가능</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sp>
        <p:nvSpPr>
          <p:cNvPr id="5138" name="직사각형 5137">
            <a:extLst>
              <a:ext uri="{FF2B5EF4-FFF2-40B4-BE49-F238E27FC236}">
                <a16:creationId xmlns:a16="http://schemas.microsoft.com/office/drawing/2014/main" id="{2E9270F0-8956-5A49-E7C6-C425A92C46C3}"/>
              </a:ext>
            </a:extLst>
          </p:cNvPr>
          <p:cNvSpPr/>
          <p:nvPr/>
        </p:nvSpPr>
        <p:spPr>
          <a:xfrm>
            <a:off x="1412116" y="2574542"/>
            <a:ext cx="3361448" cy="816898"/>
          </a:xfrm>
          <a:prstGeom prst="rect">
            <a:avLst/>
          </a:prstGeom>
          <a:noFill/>
          <a:ln w="9525">
            <a:solidFill>
              <a:srgbClr val="D1F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marR="0" lvl="0" indent="-88900" algn="l" defTabSz="914400" rtl="0" eaLnBrk="1" fontAlgn="auto" latinLnBrk="0" hangingPunct="1">
              <a:lnSpc>
                <a:spcPct val="114000"/>
              </a:lnSpc>
              <a:spcBef>
                <a:spcPts val="200"/>
              </a:spcBef>
              <a:spcAft>
                <a:spcPts val="300"/>
              </a:spcAft>
              <a:buClrTx/>
              <a:buSzTx/>
              <a:buFont typeface="Arial" panose="020B0604020202020204" pitchFamily="34" charset="0"/>
              <a:buChar char="•"/>
              <a:tabLst/>
              <a:defRPr/>
            </a:pP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복수의 정기선사가 모여 공동의 운항을 정하고 실행하는 행위로</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선박공동사용제도</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(VSA),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노선조종</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컨테이너 터미널 공동사용 제도 등 얼라이언스가 행하는 영업 방식</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marR="0" lvl="0" indent="-88900" algn="l" defTabSz="914400" rtl="0" eaLnBrk="1" fontAlgn="auto" latinLnBrk="0" hangingPunct="1">
              <a:lnSpc>
                <a:spcPct val="114000"/>
              </a:lnSpc>
              <a:spcBef>
                <a:spcPts val="200"/>
              </a:spcBef>
              <a:spcAft>
                <a:spcPts val="300"/>
              </a:spcAft>
              <a:buClrTx/>
              <a:buSzTx/>
              <a:buFont typeface="Arial" panose="020B0604020202020204" pitchFamily="34" charset="0"/>
              <a:buChar char="•"/>
              <a:tabLst/>
              <a:defRPr/>
            </a:pP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운임을 공동으로 정하는 </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운임공동행위</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구분됨</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5139" name="직사각형 5138">
            <a:extLst>
              <a:ext uri="{FF2B5EF4-FFF2-40B4-BE49-F238E27FC236}">
                <a16:creationId xmlns:a16="http://schemas.microsoft.com/office/drawing/2014/main" id="{D043F88B-9C1C-189A-35D3-081AA6945A0C}"/>
              </a:ext>
            </a:extLst>
          </p:cNvPr>
          <p:cNvSpPr/>
          <p:nvPr/>
        </p:nvSpPr>
        <p:spPr>
          <a:xfrm>
            <a:off x="488949" y="2567549"/>
            <a:ext cx="900001" cy="824838"/>
          </a:xfrm>
          <a:prstGeom prst="rect">
            <a:avLst/>
          </a:pr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운항공동행위</a:t>
            </a:r>
          </a:p>
        </p:txBody>
      </p:sp>
      <p:pic>
        <p:nvPicPr>
          <p:cNvPr id="2" name="그림 1">
            <a:extLst>
              <a:ext uri="{FF2B5EF4-FFF2-40B4-BE49-F238E27FC236}">
                <a16:creationId xmlns:a16="http://schemas.microsoft.com/office/drawing/2014/main" id="{E8A29A7F-F35C-01B1-8A47-E761D089A256}"/>
              </a:ext>
            </a:extLst>
          </p:cNvPr>
          <p:cNvPicPr preferRelativeResize="0">
            <a:picLocks/>
          </p:cNvPicPr>
          <p:nvPr/>
        </p:nvPicPr>
        <p:blipFill rotWithShape="1">
          <a:blip r:embed="rId2"/>
          <a:srcRect l="15581" r="15581"/>
          <a:stretch/>
        </p:blipFill>
        <p:spPr>
          <a:xfrm>
            <a:off x="1359137" y="3569725"/>
            <a:ext cx="324000" cy="324000"/>
          </a:xfrm>
          <a:prstGeom prst="ellipse">
            <a:avLst/>
          </a:prstGeom>
          <a:ln w="38100">
            <a:solidFill>
              <a:schemeClr val="tx2"/>
            </a:solidFill>
          </a:ln>
        </p:spPr>
      </p:pic>
      <p:pic>
        <p:nvPicPr>
          <p:cNvPr id="3" name="그림 2">
            <a:extLst>
              <a:ext uri="{FF2B5EF4-FFF2-40B4-BE49-F238E27FC236}">
                <a16:creationId xmlns:a16="http://schemas.microsoft.com/office/drawing/2014/main" id="{07779F08-BC59-9496-7593-A3E732DFF581}"/>
              </a:ext>
            </a:extLst>
          </p:cNvPr>
          <p:cNvPicPr preferRelativeResize="0">
            <a:picLocks/>
          </p:cNvPicPr>
          <p:nvPr/>
        </p:nvPicPr>
        <p:blipFill>
          <a:blip r:embed="rId3"/>
          <a:stretch>
            <a:fillRect/>
          </a:stretch>
        </p:blipFill>
        <p:spPr>
          <a:xfrm>
            <a:off x="3581964" y="3569725"/>
            <a:ext cx="324000" cy="324000"/>
          </a:xfrm>
          <a:prstGeom prst="ellipse">
            <a:avLst/>
          </a:prstGeom>
          <a:ln w="38100">
            <a:solidFill>
              <a:schemeClr val="tx2"/>
            </a:solidFill>
          </a:ln>
        </p:spPr>
      </p:pic>
      <p:graphicFrame>
        <p:nvGraphicFramePr>
          <p:cNvPr id="4" name="표 3">
            <a:extLst>
              <a:ext uri="{FF2B5EF4-FFF2-40B4-BE49-F238E27FC236}">
                <a16:creationId xmlns:a16="http://schemas.microsoft.com/office/drawing/2014/main" id="{29EDDB47-6375-CE58-F299-C5EE880D43AA}"/>
              </a:ext>
            </a:extLst>
          </p:cNvPr>
          <p:cNvGraphicFramePr>
            <a:graphicFrameLocks noGrp="1"/>
          </p:cNvGraphicFramePr>
          <p:nvPr>
            <p:extLst>
              <p:ext uri="{D42A27DB-BD31-4B8C-83A1-F6EECF244321}">
                <p14:modId xmlns:p14="http://schemas.microsoft.com/office/powerpoint/2010/main" val="1341081338"/>
              </p:ext>
            </p:extLst>
          </p:nvPr>
        </p:nvGraphicFramePr>
        <p:xfrm>
          <a:off x="5132437" y="2558637"/>
          <a:ext cx="4284614" cy="1611752"/>
        </p:xfrm>
        <a:graphic>
          <a:graphicData uri="http://schemas.openxmlformats.org/drawingml/2006/table">
            <a:tbl>
              <a:tblPr firstRow="1" bandRow="1">
                <a:tableStyleId>{5C22544A-7EE6-4342-B048-85BDC9FD1C3A}</a:tableStyleId>
              </a:tblPr>
              <a:tblGrid>
                <a:gridCol w="684725">
                  <a:extLst>
                    <a:ext uri="{9D8B030D-6E8A-4147-A177-3AD203B41FA5}">
                      <a16:colId xmlns:a16="http://schemas.microsoft.com/office/drawing/2014/main" val="1868029357"/>
                    </a:ext>
                  </a:extLst>
                </a:gridCol>
                <a:gridCol w="1430720">
                  <a:extLst>
                    <a:ext uri="{9D8B030D-6E8A-4147-A177-3AD203B41FA5}">
                      <a16:colId xmlns:a16="http://schemas.microsoft.com/office/drawing/2014/main" val="2142738906"/>
                    </a:ext>
                  </a:extLst>
                </a:gridCol>
                <a:gridCol w="695617">
                  <a:extLst>
                    <a:ext uri="{9D8B030D-6E8A-4147-A177-3AD203B41FA5}">
                      <a16:colId xmlns:a16="http://schemas.microsoft.com/office/drawing/2014/main" val="3455015126"/>
                    </a:ext>
                  </a:extLst>
                </a:gridCol>
                <a:gridCol w="858302">
                  <a:extLst>
                    <a:ext uri="{9D8B030D-6E8A-4147-A177-3AD203B41FA5}">
                      <a16:colId xmlns:a16="http://schemas.microsoft.com/office/drawing/2014/main" val="2794073378"/>
                    </a:ext>
                  </a:extLst>
                </a:gridCol>
                <a:gridCol w="615250">
                  <a:extLst>
                    <a:ext uri="{9D8B030D-6E8A-4147-A177-3AD203B41FA5}">
                      <a16:colId xmlns:a16="http://schemas.microsoft.com/office/drawing/2014/main" val="3355831025"/>
                    </a:ext>
                  </a:extLst>
                </a:gridCol>
              </a:tblGrid>
              <a:tr h="231209">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구분</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업체명</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항로 점유율</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협력항로</a:t>
                      </a:r>
                      <a:endParaRPr lang="en-US" altLang="ko-KR" sz="9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계약</a:t>
                      </a:r>
                      <a:endPar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0072DA"/>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56224512"/>
                  </a:ext>
                </a:extLst>
              </a:tr>
              <a:tr h="460181">
                <a:tc>
                  <a:txBody>
                    <a:bodyPr/>
                    <a:lstStyle/>
                    <a:p>
                      <a:pPr algn="ctr" latinLnBrk="1"/>
                      <a:endPar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덴마크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머스크</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스위스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MSC</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 </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 </a:t>
                      </a:r>
                    </a:p>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 </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33%</a:t>
                      </a:r>
                      <a:endPar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대서양</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800" b="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25</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endPar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해체</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6153216"/>
                  </a:ext>
                </a:extLst>
              </a:tr>
              <a:tr h="460181">
                <a:tc>
                  <a:txBody>
                    <a:bodyPr/>
                    <a:lstStyle/>
                    <a:p>
                      <a:pPr algn="ctr" latinLnBrk="1"/>
                      <a:endPar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프랑스</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CMA CGM·</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중국</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코스코</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대만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에버그린</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홍콩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OOCL</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 </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34%</a:t>
                      </a:r>
                    </a:p>
                    <a:p>
                      <a:pPr algn="ctr" latinLnBrk="1"/>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 </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36%</a:t>
                      </a:r>
                      <a:endPar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대서양</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b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중동</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800" b="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27</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년까지</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91189"/>
                  </a:ext>
                </a:extLst>
              </a:tr>
              <a:tr h="460181">
                <a:tc>
                  <a:txBody>
                    <a:bodyPr/>
                    <a:lstStyle/>
                    <a:p>
                      <a:pPr algn="ctr" latinLnBrk="1"/>
                      <a:endPar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latinLnBrk="1"/>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HMM·</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일본</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ONE·              </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독일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하파그로이드</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대만 </a:t>
                      </a:r>
                      <a:r>
                        <a:rPr lang="ko-KR" altLang="en-US" sz="800" dirty="0" err="1">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양밍</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27%</a:t>
                      </a:r>
                    </a:p>
                    <a:p>
                      <a:pPr algn="ctr" latinLnBrk="1"/>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 </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a:t>
                      </a:r>
                      <a:endPar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북미</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유럽</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대서양</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b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중동</a:t>
                      </a:r>
                      <a:r>
                        <a:rPr lang="en-US" altLang="ko-KR"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80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아시아</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800" b="1"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a:t>
                      </a:r>
                      <a:r>
                        <a:rPr lang="ko-KR" altLang="en-US" sz="8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년까지</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936982"/>
                  </a:ext>
                </a:extLst>
              </a:tr>
            </a:tbl>
          </a:graphicData>
        </a:graphic>
      </p:graphicFrame>
      <p:sp>
        <p:nvSpPr>
          <p:cNvPr id="5" name="직사각형 4">
            <a:extLst>
              <a:ext uri="{FF2B5EF4-FFF2-40B4-BE49-F238E27FC236}">
                <a16:creationId xmlns:a16="http://schemas.microsoft.com/office/drawing/2014/main" id="{A1282217-FD43-3D23-3BA9-757579CBBA89}"/>
              </a:ext>
            </a:extLst>
          </p:cNvPr>
          <p:cNvSpPr/>
          <p:nvPr/>
        </p:nvSpPr>
        <p:spPr>
          <a:xfrm>
            <a:off x="5132388" y="2837768"/>
            <a:ext cx="672403" cy="368160"/>
          </a:xfrm>
          <a:prstGeom prst="rect">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2M</a:t>
            </a:r>
            <a:endPar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22F1EBAE-E094-5F74-0730-70F21A0C19B9}"/>
              </a:ext>
            </a:extLst>
          </p:cNvPr>
          <p:cNvSpPr/>
          <p:nvPr/>
        </p:nvSpPr>
        <p:spPr>
          <a:xfrm>
            <a:off x="5132388" y="3297681"/>
            <a:ext cx="672403" cy="368160"/>
          </a:xfrm>
          <a:prstGeom prst="rect">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900" b="1" err="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오션</a:t>
            </a:r>
            <a:endParaRPr lang="en-US" altLang="ko-KR" sz="9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a:p>
            <a:pPr algn="ctr"/>
            <a:r>
              <a:rPr lang="ko-KR" altLang="en-US" sz="900" b="1">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얼라이언스</a:t>
            </a:r>
          </a:p>
        </p:txBody>
      </p:sp>
      <p:sp>
        <p:nvSpPr>
          <p:cNvPr id="7" name="직사각형 6">
            <a:extLst>
              <a:ext uri="{FF2B5EF4-FFF2-40B4-BE49-F238E27FC236}">
                <a16:creationId xmlns:a16="http://schemas.microsoft.com/office/drawing/2014/main" id="{22554C83-20ED-2729-491B-1960B7BC5B2A}"/>
              </a:ext>
            </a:extLst>
          </p:cNvPr>
          <p:cNvSpPr/>
          <p:nvPr/>
        </p:nvSpPr>
        <p:spPr>
          <a:xfrm>
            <a:off x="5132388" y="3757594"/>
            <a:ext cx="672403" cy="368160"/>
          </a:xfrm>
          <a:prstGeom prst="rect">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디 얼라이언스</a:t>
            </a:r>
          </a:p>
        </p:txBody>
      </p:sp>
      <p:sp>
        <p:nvSpPr>
          <p:cNvPr id="8" name="TextBox 7">
            <a:extLst>
              <a:ext uri="{FF2B5EF4-FFF2-40B4-BE49-F238E27FC236}">
                <a16:creationId xmlns:a16="http://schemas.microsoft.com/office/drawing/2014/main" id="{3B708D63-33C9-8C63-1E1C-DEE3D5E5FE5E}"/>
              </a:ext>
            </a:extLst>
          </p:cNvPr>
          <p:cNvSpPr txBox="1"/>
          <p:nvPr/>
        </p:nvSpPr>
        <p:spPr>
          <a:xfrm>
            <a:off x="5132437" y="5985091"/>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a:solidFill>
                  <a:schemeClr val="bg1">
                    <a:lumMod val="50000"/>
                  </a:schemeClr>
                </a:solidFill>
              </a:rPr>
              <a:t>Source: </a:t>
            </a:r>
            <a:r>
              <a:rPr lang="ko-KR" altLang="en-US">
                <a:solidFill>
                  <a:schemeClr val="bg1">
                    <a:lumMod val="50000"/>
                  </a:schemeClr>
                </a:solidFill>
              </a:rPr>
              <a:t>한국해양진흥공사</a:t>
            </a:r>
            <a:r>
              <a:rPr lang="en-US" altLang="ko-KR">
                <a:solidFill>
                  <a:schemeClr val="bg1">
                    <a:lumMod val="50000"/>
                  </a:schemeClr>
                </a:solidFill>
              </a:rPr>
              <a:t>, </a:t>
            </a:r>
            <a:r>
              <a:rPr lang="ko-KR" altLang="en-US">
                <a:solidFill>
                  <a:schemeClr val="bg1">
                    <a:lumMod val="50000"/>
                  </a:schemeClr>
                </a:solidFill>
              </a:rPr>
              <a:t>언론보도 종합</a:t>
            </a:r>
            <a:r>
              <a:rPr lang="en-US" altLang="ko-KR">
                <a:solidFill>
                  <a:schemeClr val="bg1">
                    <a:lumMod val="50000"/>
                  </a:schemeClr>
                </a:solidFill>
              </a:rPr>
              <a:t>, </a:t>
            </a:r>
            <a:r>
              <a:rPr lang="ko-KR" altLang="en-US">
                <a:solidFill>
                  <a:schemeClr val="bg1">
                    <a:lumMod val="50000"/>
                  </a:schemeClr>
                </a:solidFill>
              </a:rPr>
              <a:t>삼정</a:t>
            </a:r>
            <a:r>
              <a:rPr lang="en-US" altLang="ko-KR">
                <a:solidFill>
                  <a:schemeClr val="bg1">
                    <a:lumMod val="50000"/>
                  </a:schemeClr>
                </a:solidFill>
              </a:rPr>
              <a:t>KPMG </a:t>
            </a:r>
            <a:r>
              <a:rPr lang="ko-KR" altLang="en-US">
                <a:solidFill>
                  <a:schemeClr val="bg1">
                    <a:lumMod val="50000"/>
                  </a:schemeClr>
                </a:solidFill>
              </a:rPr>
              <a:t>경제연구원</a:t>
            </a:r>
          </a:p>
        </p:txBody>
      </p:sp>
      <p:sp>
        <p:nvSpPr>
          <p:cNvPr id="61" name="사각형: 둥근 모서리 60">
            <a:extLst>
              <a:ext uri="{FF2B5EF4-FFF2-40B4-BE49-F238E27FC236}">
                <a16:creationId xmlns:a16="http://schemas.microsoft.com/office/drawing/2014/main" id="{666A6696-5351-378D-A6DA-F9238BAA7ACE}"/>
              </a:ext>
            </a:extLst>
          </p:cNvPr>
          <p:cNvSpPr/>
          <p:nvPr/>
        </p:nvSpPr>
        <p:spPr>
          <a:xfrm>
            <a:off x="5242579" y="4863659"/>
            <a:ext cx="364471" cy="146491"/>
          </a:xfrm>
          <a:prstGeom prst="roundRect">
            <a:avLst/>
          </a:prstGeom>
          <a:solidFill>
            <a:srgbClr val="0072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영향 </a:t>
            </a:r>
            <a:r>
              <a:rPr lang="en-US" altLang="ko-KR"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1</a:t>
            </a:r>
            <a:endParaRPr lang="ko-KR" altLang="en-US"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3" name="사각형: 둥근 모서리 62">
            <a:extLst>
              <a:ext uri="{FF2B5EF4-FFF2-40B4-BE49-F238E27FC236}">
                <a16:creationId xmlns:a16="http://schemas.microsoft.com/office/drawing/2014/main" id="{DF0D3208-3551-3C30-A911-1303091943FC}"/>
              </a:ext>
            </a:extLst>
          </p:cNvPr>
          <p:cNvSpPr/>
          <p:nvPr/>
        </p:nvSpPr>
        <p:spPr>
          <a:xfrm>
            <a:off x="5242579" y="5371750"/>
            <a:ext cx="364471" cy="146491"/>
          </a:xfrm>
          <a:prstGeom prst="roundRect">
            <a:avLst/>
          </a:prstGeom>
          <a:solidFill>
            <a:srgbClr val="0072D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영향 </a:t>
            </a:r>
            <a:r>
              <a:rPr lang="en-US" altLang="ko-KR"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a:t>
            </a:r>
            <a:endParaRPr lang="ko-KR" altLang="en-US" sz="8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cxnSp>
        <p:nvCxnSpPr>
          <p:cNvPr id="11" name="직선 연결선 10">
            <a:extLst>
              <a:ext uri="{FF2B5EF4-FFF2-40B4-BE49-F238E27FC236}">
                <a16:creationId xmlns:a16="http://schemas.microsoft.com/office/drawing/2014/main" id="{E8CAC8E5-0984-46C5-0979-088D6800F01D}"/>
              </a:ext>
            </a:extLst>
          </p:cNvPr>
          <p:cNvCxnSpPr/>
          <p:nvPr/>
        </p:nvCxnSpPr>
        <p:spPr>
          <a:xfrm>
            <a:off x="5242579" y="4531057"/>
            <a:ext cx="4078842" cy="0"/>
          </a:xfrm>
          <a:prstGeom prst="line">
            <a:avLst/>
          </a:prstGeom>
          <a:ln w="3175">
            <a:solidFill>
              <a:srgbClr val="0072D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20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3" name="Table 24">
            <a:extLst>
              <a:ext uri="{FF2B5EF4-FFF2-40B4-BE49-F238E27FC236}">
                <a16:creationId xmlns:a16="http://schemas.microsoft.com/office/drawing/2014/main" id="{D550357E-4C79-3BBB-1C7E-87798C59BB10}"/>
              </a:ext>
            </a:extLst>
          </p:cNvPr>
          <p:cNvGraphicFramePr>
            <a:graphicFrameLocks/>
          </p:cNvGraphicFramePr>
          <p:nvPr>
            <p:extLst>
              <p:ext uri="{D42A27DB-BD31-4B8C-83A1-F6EECF244321}">
                <p14:modId xmlns:p14="http://schemas.microsoft.com/office/powerpoint/2010/main" val="381431701"/>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글로벌 주요 경제 지표</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개요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Ⅲ.</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해운산업 현황 및 전망</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벌크선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탱커선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가스선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컨테이너선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9</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51681"/>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Ⅳ.</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kumimoji="0" lang="en-US" altLang="ko-KR"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32</a:t>
                      </a:r>
                      <a:endParaRPr kumimoji="0" lang="en-GB" altLang="ko-KR"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746396"/>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noProof="0">
                          <a:ln>
                            <a:solidFill>
                              <a:schemeClr val="accent1">
                                <a:alpha val="0"/>
                              </a:schemeClr>
                            </a:solidFill>
                          </a:ln>
                          <a:solidFill>
                            <a:schemeClr val="bg1"/>
                          </a:solidFill>
                          <a:effectLst/>
                          <a:uLnTx/>
                          <a:uFillTx/>
                          <a:latin typeface="+mj-ea"/>
                          <a:ea typeface="+mj-ea"/>
                          <a:cs typeface="+mn-cs"/>
                        </a:rPr>
                        <a:t>Ⅴ.</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bg1"/>
                          </a:solidFill>
                          <a:effectLst/>
                          <a:uLnTx/>
                          <a:uFillTx/>
                          <a:latin typeface="+mj-ea"/>
                          <a:ea typeface="+mj-ea"/>
                          <a:cs typeface="+mn-cs"/>
                        </a:rPr>
                        <a:t>결론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n-ea"/>
                          <a:cs typeface="+mn-cs"/>
                        </a:rPr>
                        <a:t>40</a:t>
                      </a:r>
                      <a:endParaRPr kumimoji="0" lang="en-GB" altLang="ko-KR" sz="1500" b="0" i="0" u="none" strike="noStrike" kern="1200" cap="none" spc="0" normalizeH="0" baseline="0" dirty="0">
                        <a:ln>
                          <a:solidFill>
                            <a:schemeClr val="accent1">
                              <a:alpha val="0"/>
                            </a:schemeClr>
                          </a:solidFill>
                        </a:ln>
                        <a:solidFill>
                          <a:schemeClr val="bg1"/>
                        </a:solidFill>
                        <a:effectLst/>
                        <a:uLnTx/>
                        <a:uFillTx/>
                        <a:latin typeface="+mj-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3889476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28">
            <a:extLst>
              <a:ext uri="{FF2B5EF4-FFF2-40B4-BE49-F238E27FC236}">
                <a16:creationId xmlns:a16="http://schemas.microsoft.com/office/drawing/2014/main" id="{B54C5F47-AD10-4060-8882-15DA46CCDB54}"/>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r>
              <a:rPr lang="ko-KR" altLang="en-US"/>
              <a:t>글로벌 해운시장 동향</a:t>
            </a:r>
            <a:endParaRPr lang="ko-KR" altLang="en-US">
              <a:latin typeface="KoPub돋움체 Medium" panose="02020603020101020101" pitchFamily="18" charset="-127"/>
              <a:ea typeface="KoPub돋움체 Medium" panose="02020603020101020101" pitchFamily="18" charset="-127"/>
            </a:endParaRPr>
          </a:p>
        </p:txBody>
      </p:sp>
      <p:sp>
        <p:nvSpPr>
          <p:cNvPr id="6" name="텍스트 개체 틀 27">
            <a:extLst>
              <a:ext uri="{FF2B5EF4-FFF2-40B4-BE49-F238E27FC236}">
                <a16:creationId xmlns:a16="http://schemas.microsoft.com/office/drawing/2014/main" id="{1D1A418D-8AA2-439A-9307-530816334A5F}"/>
              </a:ext>
            </a:extLst>
          </p:cNvPr>
          <p:cNvSpPr>
            <a:spLocks noGrp="1"/>
          </p:cNvSpPr>
          <p:nvPr>
            <p:ph type="body" sz="quarter" idx="10"/>
          </p:nvPr>
        </p:nvSpPr>
        <p:spPr>
          <a:xfrm>
            <a:off x="488949" y="333149"/>
            <a:ext cx="8928101" cy="184666"/>
          </a:xfrm>
        </p:spPr>
        <p:txBody>
          <a:bodyPr/>
          <a:lstStyle/>
          <a:p>
            <a:r>
              <a:rPr lang="en-US" altLang="ko-KR"/>
              <a:t>Ⅴ. </a:t>
            </a:r>
            <a:r>
              <a:rPr lang="ko-KR" altLang="en-US"/>
              <a:t>결론</a:t>
            </a:r>
          </a:p>
        </p:txBody>
      </p:sp>
      <p:sp>
        <p:nvSpPr>
          <p:cNvPr id="106" name="TextBox 105">
            <a:extLst>
              <a:ext uri="{FF2B5EF4-FFF2-40B4-BE49-F238E27FC236}">
                <a16:creationId xmlns:a16="http://schemas.microsoft.com/office/drawing/2014/main" id="{A4C81661-1246-7E43-0B90-A3667AA2B6B9}"/>
              </a:ext>
            </a:extLst>
          </p:cNvPr>
          <p:cNvSpPr txBox="1"/>
          <p:nvPr/>
        </p:nvSpPr>
        <p:spPr>
          <a:xfrm>
            <a:off x="488950" y="5968610"/>
            <a:ext cx="270495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rPr>
              <a:t>Source: </a:t>
            </a:r>
            <a:r>
              <a:rPr kumimoji="0" lang="ko-KR" altLang="en-US" sz="800" b="0" i="0" u="none" strike="noStrike" kern="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rPr>
              <a:t>삼정</a:t>
            </a:r>
            <a:r>
              <a:rPr kumimoji="0" lang="en-US" altLang="ko-KR" sz="800" b="0" i="0" u="none" strike="noStrike" kern="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rPr>
              <a:t>KPMG </a:t>
            </a:r>
            <a:r>
              <a:rPr kumimoji="0" lang="ko-KR" altLang="en-US" sz="800" b="0" i="0" u="none" strike="noStrike" kern="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rPr>
              <a:t>경제연구원</a:t>
            </a:r>
            <a:endParaRPr kumimoji="0" lang="en-US" altLang="ko-KR" sz="800" b="0" i="0" u="none" strike="noStrike" kern="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endParaRPr>
          </a:p>
        </p:txBody>
      </p:sp>
      <p:grpSp>
        <p:nvGrpSpPr>
          <p:cNvPr id="9" name="그룹 8">
            <a:extLst>
              <a:ext uri="{FF2B5EF4-FFF2-40B4-BE49-F238E27FC236}">
                <a16:creationId xmlns:a16="http://schemas.microsoft.com/office/drawing/2014/main" id="{AD573017-8AD0-6FE1-46B1-02C0233938F7}"/>
              </a:ext>
            </a:extLst>
          </p:cNvPr>
          <p:cNvGrpSpPr/>
          <p:nvPr/>
        </p:nvGrpSpPr>
        <p:grpSpPr>
          <a:xfrm>
            <a:off x="488950" y="1196977"/>
            <a:ext cx="8928100" cy="276837"/>
            <a:chOff x="704850" y="2013298"/>
            <a:chExt cx="4140200" cy="276837"/>
          </a:xfrm>
        </p:grpSpPr>
        <p:sp>
          <p:nvSpPr>
            <p:cNvPr id="10" name="TextBox 9">
              <a:extLst>
                <a:ext uri="{FF2B5EF4-FFF2-40B4-BE49-F238E27FC236}">
                  <a16:creationId xmlns:a16="http://schemas.microsoft.com/office/drawing/2014/main" id="{A0C945F9-1557-F3AC-A687-B40985E21799}"/>
                </a:ext>
              </a:extLst>
            </p:cNvPr>
            <p:cNvSpPr txBox="1"/>
            <p:nvPr/>
          </p:nvSpPr>
          <p:spPr>
            <a:xfrm>
              <a:off x="704850" y="2046854"/>
              <a:ext cx="77255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선종별</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수요 및 공급 동향</a:t>
              </a:r>
            </a:p>
          </p:txBody>
        </p:sp>
        <p:cxnSp>
          <p:nvCxnSpPr>
            <p:cNvPr id="11" name="직선 연결선 10">
              <a:extLst>
                <a:ext uri="{FF2B5EF4-FFF2-40B4-BE49-F238E27FC236}">
                  <a16:creationId xmlns:a16="http://schemas.microsoft.com/office/drawing/2014/main" id="{EC6454BC-8869-C2A7-97EE-5CF01BA62DF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A43E5350-AC64-680A-D010-01A8CF958FE9}"/>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1" name="직사각형 100">
            <a:extLst>
              <a:ext uri="{FF2B5EF4-FFF2-40B4-BE49-F238E27FC236}">
                <a16:creationId xmlns:a16="http://schemas.microsoft.com/office/drawing/2014/main" id="{0643F9BA-40CB-D348-9525-B2D00FB0645B}"/>
              </a:ext>
            </a:extLst>
          </p:cNvPr>
          <p:cNvSpPr/>
          <p:nvPr/>
        </p:nvSpPr>
        <p:spPr>
          <a:xfrm>
            <a:off x="488950" y="1924050"/>
            <a:ext cx="520700" cy="1405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전체</a:t>
            </a:r>
            <a:endParaRPr lang="en-US" altLang="ko-KR" sz="11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1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동향</a:t>
            </a:r>
          </a:p>
        </p:txBody>
      </p:sp>
      <p:sp>
        <p:nvSpPr>
          <p:cNvPr id="102" name="직사각형 101">
            <a:extLst>
              <a:ext uri="{FF2B5EF4-FFF2-40B4-BE49-F238E27FC236}">
                <a16:creationId xmlns:a16="http://schemas.microsoft.com/office/drawing/2014/main" id="{DA4CC904-83B4-786C-6128-022F607DE82F}"/>
              </a:ext>
            </a:extLst>
          </p:cNvPr>
          <p:cNvSpPr/>
          <p:nvPr/>
        </p:nvSpPr>
        <p:spPr>
          <a:xfrm>
            <a:off x="488950" y="3571215"/>
            <a:ext cx="520700" cy="10250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수요</a:t>
            </a:r>
          </a:p>
        </p:txBody>
      </p:sp>
      <p:sp>
        <p:nvSpPr>
          <p:cNvPr id="103" name="직사각형 102">
            <a:extLst>
              <a:ext uri="{FF2B5EF4-FFF2-40B4-BE49-F238E27FC236}">
                <a16:creationId xmlns:a16="http://schemas.microsoft.com/office/drawing/2014/main" id="{564CF349-4C78-CE6A-B0B9-A53544FA70ED}"/>
              </a:ext>
            </a:extLst>
          </p:cNvPr>
          <p:cNvSpPr/>
          <p:nvPr/>
        </p:nvSpPr>
        <p:spPr>
          <a:xfrm>
            <a:off x="488950" y="4837411"/>
            <a:ext cx="520700" cy="10395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공급</a:t>
            </a:r>
          </a:p>
        </p:txBody>
      </p:sp>
      <p:grpSp>
        <p:nvGrpSpPr>
          <p:cNvPr id="16" name="그룹 15">
            <a:extLst>
              <a:ext uri="{FF2B5EF4-FFF2-40B4-BE49-F238E27FC236}">
                <a16:creationId xmlns:a16="http://schemas.microsoft.com/office/drawing/2014/main" id="{165B7BF1-FC3A-9432-8739-BB30D9682700}"/>
              </a:ext>
            </a:extLst>
          </p:cNvPr>
          <p:cNvGrpSpPr/>
          <p:nvPr/>
        </p:nvGrpSpPr>
        <p:grpSpPr>
          <a:xfrm>
            <a:off x="503177" y="3450629"/>
            <a:ext cx="506473" cy="1266198"/>
            <a:chOff x="503177" y="3450629"/>
            <a:chExt cx="8712000" cy="1266198"/>
          </a:xfrm>
        </p:grpSpPr>
        <p:cxnSp>
          <p:nvCxnSpPr>
            <p:cNvPr id="150" name="직선 연결선 149">
              <a:extLst>
                <a:ext uri="{FF2B5EF4-FFF2-40B4-BE49-F238E27FC236}">
                  <a16:creationId xmlns:a16="http://schemas.microsoft.com/office/drawing/2014/main" id="{E6B4FD80-E56A-FCAE-D0A4-3ECC27000F92}"/>
                </a:ext>
              </a:extLst>
            </p:cNvPr>
            <p:cNvCxnSpPr>
              <a:cxnSpLocks/>
            </p:cNvCxnSpPr>
            <p:nvPr/>
          </p:nvCxnSpPr>
          <p:spPr>
            <a:xfrm rot="5400000">
              <a:off x="4859177" y="360827"/>
              <a:ext cx="0" cy="8712000"/>
            </a:xfrm>
            <a:prstGeom prst="line">
              <a:avLst/>
            </a:prstGeom>
            <a:noFill/>
            <a:ln w="6350" cap="flat" cmpd="sng" algn="ctr">
              <a:solidFill>
                <a:sysClr val="window" lastClr="FFFFFF">
                  <a:lumMod val="75000"/>
                </a:sysClr>
              </a:solidFill>
              <a:prstDash val="dash"/>
              <a:miter lim="800000"/>
            </a:ln>
            <a:effectLst/>
          </p:spPr>
        </p:cxnSp>
        <p:cxnSp>
          <p:nvCxnSpPr>
            <p:cNvPr id="152" name="직선 연결선 151">
              <a:extLst>
                <a:ext uri="{FF2B5EF4-FFF2-40B4-BE49-F238E27FC236}">
                  <a16:creationId xmlns:a16="http://schemas.microsoft.com/office/drawing/2014/main" id="{9C34F7E2-6C7D-4834-3F0A-CF78330466E1}"/>
                </a:ext>
              </a:extLst>
            </p:cNvPr>
            <p:cNvCxnSpPr>
              <a:cxnSpLocks/>
            </p:cNvCxnSpPr>
            <p:nvPr/>
          </p:nvCxnSpPr>
          <p:spPr>
            <a:xfrm rot="5400000">
              <a:off x="4859177" y="-905371"/>
              <a:ext cx="0" cy="8712000"/>
            </a:xfrm>
            <a:prstGeom prst="line">
              <a:avLst/>
            </a:prstGeom>
            <a:noFill/>
            <a:ln w="6350" cap="flat" cmpd="sng" algn="ctr">
              <a:solidFill>
                <a:sysClr val="window" lastClr="FFFFFF">
                  <a:lumMod val="75000"/>
                </a:sysClr>
              </a:solidFill>
              <a:prstDash val="dash"/>
              <a:miter lim="800000"/>
            </a:ln>
            <a:effectLst/>
          </p:spPr>
        </p:cxnSp>
      </p:grpSp>
      <p:sp>
        <p:nvSpPr>
          <p:cNvPr id="14" name="텍스트 개체 틀 7">
            <a:extLst>
              <a:ext uri="{FF2B5EF4-FFF2-40B4-BE49-F238E27FC236}">
                <a16:creationId xmlns:a16="http://schemas.microsoft.com/office/drawing/2014/main" id="{164BF499-E760-B2AE-BBCD-93335ABCFB41}"/>
              </a:ext>
            </a:extLst>
          </p:cNvPr>
          <p:cNvSpPr txBox="1">
            <a:spLocks/>
          </p:cNvSpPr>
          <p:nvPr/>
        </p:nvSpPr>
        <p:spPr>
          <a:xfrm>
            <a:off x="1137169" y="1924050"/>
            <a:ext cx="1987031" cy="3952876"/>
          </a:xfrm>
          <a:prstGeom prst="rect">
            <a:avLst/>
          </a:prstGeom>
          <a:solidFill>
            <a:srgbClr val="E5F8FF"/>
          </a:solidFill>
          <a:ln w="6350">
            <a:solidFill>
              <a:srgbClr val="B7ECFF"/>
            </a:solidFill>
            <a:miter lim="800000"/>
          </a:ln>
        </p:spPr>
        <p:txBody>
          <a:bodyPr lIns="0" tIns="0" rIns="0" bIns="0" anchor="ctr"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ctr" defTabSz="914400" eaLnBrk="1" fontAlgn="auto" latinLnBrk="0" hangingPunct="1">
              <a:lnSpc>
                <a:spcPct val="125000"/>
              </a:lnSpc>
              <a:spcBef>
                <a:spcPts val="0"/>
              </a:spcBef>
              <a:spcAft>
                <a:spcPts val="0"/>
              </a:spcAft>
              <a:buClrTx/>
              <a:buSzTx/>
              <a:buFontTx/>
              <a:buNone/>
              <a:tabLst/>
              <a:defRPr/>
            </a:pPr>
            <a:endParaRPr kumimoji="0" lang="en-US" altLang="ko-KR" sz="1200" b="0" i="0" u="none" strike="noStrike" kern="0" cap="none" spc="0" normalizeH="0" baseline="0" noProof="0">
              <a:ln>
                <a:solidFill>
                  <a:sysClr val="window" lastClr="FFFFFF">
                    <a:lumMod val="75000"/>
                    <a:alpha val="0"/>
                  </a:sys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endParaRPr>
          </a:p>
        </p:txBody>
      </p:sp>
      <p:sp>
        <p:nvSpPr>
          <p:cNvPr id="15" name="직사각형 14">
            <a:extLst>
              <a:ext uri="{FF2B5EF4-FFF2-40B4-BE49-F238E27FC236}">
                <a16:creationId xmlns:a16="http://schemas.microsoft.com/office/drawing/2014/main" id="{CD313CF3-4529-24F6-5076-ACB0C5048338}"/>
              </a:ext>
            </a:extLst>
          </p:cNvPr>
          <p:cNvSpPr/>
          <p:nvPr/>
        </p:nvSpPr>
        <p:spPr>
          <a:xfrm>
            <a:off x="1340984" y="2266173"/>
            <a:ext cx="1555059" cy="298441"/>
          </a:xfrm>
          <a:prstGeom prst="rect">
            <a:avLst/>
          </a:prstGeom>
          <a:noFill/>
          <a:ln w="25400" cap="flat" cmpd="sng" algn="ctr">
            <a:noFill/>
            <a:prstDash val="solid"/>
          </a:ln>
          <a:effectLst/>
        </p:spPr>
        <p:txBody>
          <a:bodyPr lIns="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dirty="0">
                <a:ln>
                  <a:solidFill>
                    <a:prstClr val="white">
                      <a:lumMod val="75000"/>
                      <a:alpha val="0"/>
                    </a:prstClr>
                  </a:solidFill>
                </a:ln>
                <a:solidFill>
                  <a:srgbClr val="005EB8"/>
                </a:solidFill>
                <a:effectLst/>
                <a:uLnTx/>
                <a:uFillTx/>
                <a:latin typeface="KoPub돋움체 Medium"/>
                <a:ea typeface="KoPub돋움체 Medium"/>
                <a:cs typeface="+mn-cs"/>
              </a:rPr>
              <a:t>세계경제 흐름이 향후 시황에 결정적 요인이 될 것</a:t>
            </a:r>
          </a:p>
        </p:txBody>
      </p:sp>
      <p:sp>
        <p:nvSpPr>
          <p:cNvPr id="17" name="텍스트 개체 틀 7">
            <a:extLst>
              <a:ext uri="{FF2B5EF4-FFF2-40B4-BE49-F238E27FC236}">
                <a16:creationId xmlns:a16="http://schemas.microsoft.com/office/drawing/2014/main" id="{A66FC622-2CC7-6C64-98F6-1E1B1C2A19E5}"/>
              </a:ext>
            </a:extLst>
          </p:cNvPr>
          <p:cNvSpPr txBox="1">
            <a:spLocks/>
          </p:cNvSpPr>
          <p:nvPr/>
        </p:nvSpPr>
        <p:spPr>
          <a:xfrm>
            <a:off x="1212293" y="3626575"/>
            <a:ext cx="1873807" cy="971613"/>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벌크선 물동량은 중국의 </a:t>
            </a:r>
            <a:r>
              <a:rPr kumimoji="0" lang="ko-KR" altLang="en-US" sz="900" b="0" i="0" u="none" strike="noStrike" kern="0" cap="none" spc="-5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리오프닝과</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경기부양 정책으로 전년 대비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3.1%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증가할 전망</a:t>
            </a:r>
            <a:endPar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24</a:t>
            </a:r>
            <a:r>
              <a:rPr kumimoji="0" lang="ko-KR" altLang="en-US"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물동량 증가율은 중국의 </a:t>
            </a:r>
            <a:r>
              <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GDP </a:t>
            </a:r>
            <a:r>
              <a:rPr kumimoji="0" lang="ko-KR" altLang="en-US"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성장률 전망치가 하향 조정되면서 제한적인 수준에 그칠 전망</a:t>
            </a:r>
            <a:endPar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8" name="텍스트 개체 틀 7">
            <a:extLst>
              <a:ext uri="{FF2B5EF4-FFF2-40B4-BE49-F238E27FC236}">
                <a16:creationId xmlns:a16="http://schemas.microsoft.com/office/drawing/2014/main" id="{38B9F4F5-8C82-53A8-ED83-92D726CA98EF}"/>
              </a:ext>
            </a:extLst>
          </p:cNvPr>
          <p:cNvSpPr txBox="1">
            <a:spLocks/>
          </p:cNvSpPr>
          <p:nvPr/>
        </p:nvSpPr>
        <p:spPr>
          <a:xfrm>
            <a:off x="1212293" y="4903990"/>
            <a:ext cx="2015604"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벌크선 </a:t>
            </a:r>
            <a:r>
              <a:rPr kumimoji="0" lang="ko-KR" altLang="en-US" sz="900" b="0" i="0" u="none" strike="noStrike" kern="0" cap="none" spc="-5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선복량은</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전년 대비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3.6%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증가했으며</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‘23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년도 비슷한 수준 보일 것</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endParaRPr lang="en-US" altLang="ko-KR" sz="900" kern="0" spc="-50" dirty="0">
              <a:ln>
                <a:solidFill>
                  <a:sysClr val="window" lastClr="FFFFFF">
                    <a:lumMod val="75000"/>
                    <a:alpha val="0"/>
                  </a:sysClr>
                </a:solidFill>
              </a:ln>
              <a:solidFill>
                <a:srgbClr val="000000">
                  <a:lumMod val="85000"/>
                  <a:lumOff val="15000"/>
                </a:srgbClr>
              </a:solidFill>
            </a:endParaRP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초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IMO</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의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EEXI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및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CII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도입이 향후 벌크선 공급에 영향 줄 전망</a:t>
            </a:r>
            <a:endPar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9" name="텍스트 개체 틀 7">
            <a:extLst>
              <a:ext uri="{FF2B5EF4-FFF2-40B4-BE49-F238E27FC236}">
                <a16:creationId xmlns:a16="http://schemas.microsoft.com/office/drawing/2014/main" id="{023BCC41-7B44-E542-338B-3E63BBEFD6C1}"/>
              </a:ext>
            </a:extLst>
          </p:cNvPr>
          <p:cNvSpPr txBox="1">
            <a:spLocks/>
          </p:cNvSpPr>
          <p:nvPr/>
        </p:nvSpPr>
        <p:spPr>
          <a:xfrm>
            <a:off x="1212292" y="2682370"/>
            <a:ext cx="1873807"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BDI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지수는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21</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분기 최고점을 기록한 이후 하락세</a:t>
            </a:r>
            <a:endPar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a:t>
            </a:r>
            <a:r>
              <a:rPr kumimoji="0" lang="ko-KR" altLang="en-US"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수요 급감이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23</a:t>
            </a:r>
            <a:r>
              <a:rPr kumimoji="0" lang="ko-KR" altLang="en-US"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년에 다소 해소되면서 수급 안정화되는 모습 </a:t>
            </a:r>
            <a:endParaRPr kumimoji="0" lang="en-US" altLang="ko-KR" sz="900" b="0" i="0" u="none" strike="noStrike" kern="0" cap="none" spc="-50" normalizeH="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grpSp>
        <p:nvGrpSpPr>
          <p:cNvPr id="26" name="그룹 25">
            <a:extLst>
              <a:ext uri="{FF2B5EF4-FFF2-40B4-BE49-F238E27FC236}">
                <a16:creationId xmlns:a16="http://schemas.microsoft.com/office/drawing/2014/main" id="{8330845D-BFE3-A2C6-C304-6271229D8936}"/>
              </a:ext>
            </a:extLst>
          </p:cNvPr>
          <p:cNvGrpSpPr/>
          <p:nvPr/>
        </p:nvGrpSpPr>
        <p:grpSpPr>
          <a:xfrm>
            <a:off x="1225162" y="1638868"/>
            <a:ext cx="1794263" cy="540000"/>
            <a:chOff x="1225162" y="1696018"/>
            <a:chExt cx="1794263" cy="540000"/>
          </a:xfrm>
        </p:grpSpPr>
        <p:sp>
          <p:nvSpPr>
            <p:cNvPr id="20" name="사각형: 둥근 모서리 19">
              <a:extLst>
                <a:ext uri="{FF2B5EF4-FFF2-40B4-BE49-F238E27FC236}">
                  <a16:creationId xmlns:a16="http://schemas.microsoft.com/office/drawing/2014/main" id="{20B4F777-A5D1-4F41-929C-AF5142137B92}"/>
                </a:ext>
              </a:extLst>
            </p:cNvPr>
            <p:cNvSpPr/>
            <p:nvPr/>
          </p:nvSpPr>
          <p:spPr>
            <a:xfrm>
              <a:off x="1495162" y="1848968"/>
              <a:ext cx="1524263" cy="285750"/>
            </a:xfrm>
            <a:prstGeom prst="roundRect">
              <a:avLst>
                <a:gd name="adj" fmla="val 5000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ko-KR" altLang="en-US" sz="11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벌크선</a:t>
              </a:r>
            </a:p>
          </p:txBody>
        </p:sp>
        <p:grpSp>
          <p:nvGrpSpPr>
            <p:cNvPr id="22" name="그룹 21">
              <a:extLst>
                <a:ext uri="{FF2B5EF4-FFF2-40B4-BE49-F238E27FC236}">
                  <a16:creationId xmlns:a16="http://schemas.microsoft.com/office/drawing/2014/main" id="{1C715759-8C0C-BA89-6603-10CA941835D9}"/>
                </a:ext>
              </a:extLst>
            </p:cNvPr>
            <p:cNvGrpSpPr/>
            <p:nvPr/>
          </p:nvGrpSpPr>
          <p:grpSpPr>
            <a:xfrm>
              <a:off x="1225162" y="1696018"/>
              <a:ext cx="540000" cy="540000"/>
              <a:chOff x="1236645" y="1494210"/>
              <a:chExt cx="1034159" cy="1034159"/>
            </a:xfrm>
          </p:grpSpPr>
          <p:sp>
            <p:nvSpPr>
              <p:cNvPr id="23" name="타원 22">
                <a:extLst>
                  <a:ext uri="{FF2B5EF4-FFF2-40B4-BE49-F238E27FC236}">
                    <a16:creationId xmlns:a16="http://schemas.microsoft.com/office/drawing/2014/main" id="{52CD5F42-AC13-B999-0F52-6C61DDA30625}"/>
                  </a:ext>
                </a:extLst>
              </p:cNvPr>
              <p:cNvSpPr/>
              <p:nvPr/>
            </p:nvSpPr>
            <p:spPr>
              <a:xfrm>
                <a:off x="1236645" y="1494210"/>
                <a:ext cx="1034159" cy="1034159"/>
              </a:xfrm>
              <a:prstGeom prst="ellipse">
                <a:avLst/>
              </a:prstGeom>
              <a:solidFill>
                <a:srgbClr val="0072DA"/>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sp>
            <p:nvSpPr>
              <p:cNvPr id="24" name="타원 23">
                <a:extLst>
                  <a:ext uri="{FF2B5EF4-FFF2-40B4-BE49-F238E27FC236}">
                    <a16:creationId xmlns:a16="http://schemas.microsoft.com/office/drawing/2014/main" id="{AFEAC853-DA53-4276-31B6-1633C2926693}"/>
                  </a:ext>
                </a:extLst>
              </p:cNvPr>
              <p:cNvSpPr/>
              <p:nvPr/>
            </p:nvSpPr>
            <p:spPr>
              <a:xfrm>
                <a:off x="1330247" y="1587812"/>
                <a:ext cx="846955" cy="846955"/>
              </a:xfrm>
              <a:prstGeom prst="ellipse">
                <a:avLst/>
              </a:prstGeom>
              <a:solidFill>
                <a:srgbClr val="20B6C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grpSp>
        <p:pic>
          <p:nvPicPr>
            <p:cNvPr id="25" name="그림 24">
              <a:extLst>
                <a:ext uri="{FF2B5EF4-FFF2-40B4-BE49-F238E27FC236}">
                  <a16:creationId xmlns:a16="http://schemas.microsoft.com/office/drawing/2014/main" id="{BEAAC159-9633-FD78-8E1F-7108613A6C40}"/>
                </a:ext>
              </a:extLst>
            </p:cNvPr>
            <p:cNvPicPr preferRelativeResize="0">
              <a:picLocks/>
            </p:cNvPicPr>
            <p:nvPr/>
          </p:nvPicPr>
          <p:blipFill rotWithShape="1">
            <a:blip r:embed="rId2"/>
            <a:srcRect l="7815" t="4277" r="5317" b="3131"/>
            <a:stretch/>
          </p:blipFill>
          <p:spPr>
            <a:xfrm>
              <a:off x="1323062" y="1833423"/>
              <a:ext cx="344199" cy="263786"/>
            </a:xfrm>
            <a:prstGeom prst="rect">
              <a:avLst/>
            </a:prstGeom>
          </p:spPr>
        </p:pic>
      </p:grpSp>
      <p:sp>
        <p:nvSpPr>
          <p:cNvPr id="66" name="텍스트 개체 틀 7">
            <a:extLst>
              <a:ext uri="{FF2B5EF4-FFF2-40B4-BE49-F238E27FC236}">
                <a16:creationId xmlns:a16="http://schemas.microsoft.com/office/drawing/2014/main" id="{FD2A585C-8E78-0651-11D0-F9E0D54A3680}"/>
              </a:ext>
            </a:extLst>
          </p:cNvPr>
          <p:cNvSpPr txBox="1">
            <a:spLocks/>
          </p:cNvSpPr>
          <p:nvPr/>
        </p:nvSpPr>
        <p:spPr>
          <a:xfrm>
            <a:off x="3232669" y="1924050"/>
            <a:ext cx="1987031" cy="3952876"/>
          </a:xfrm>
          <a:prstGeom prst="rect">
            <a:avLst/>
          </a:prstGeom>
          <a:solidFill>
            <a:srgbClr val="E5F8FF"/>
          </a:solidFill>
          <a:ln w="6350">
            <a:solidFill>
              <a:srgbClr val="B7ECFF"/>
            </a:solidFill>
            <a:miter lim="800000"/>
          </a:ln>
        </p:spPr>
        <p:txBody>
          <a:bodyPr lIns="0" tIns="0" rIns="0" bIns="0" anchor="ctr"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ctr" defTabSz="914400" eaLnBrk="1" fontAlgn="auto" latinLnBrk="0" hangingPunct="1">
              <a:lnSpc>
                <a:spcPct val="125000"/>
              </a:lnSpc>
              <a:spcBef>
                <a:spcPts val="0"/>
              </a:spcBef>
              <a:spcAft>
                <a:spcPts val="0"/>
              </a:spcAft>
              <a:buClrTx/>
              <a:buSzTx/>
              <a:buFontTx/>
              <a:buNone/>
              <a:tabLst/>
              <a:defRPr/>
            </a:pPr>
            <a:endParaRPr kumimoji="0" lang="en-US" altLang="ko-KR" sz="1200" b="0" i="0" u="none" strike="noStrike" kern="0" cap="none" spc="0" normalizeH="0" baseline="0" noProof="0">
              <a:ln>
                <a:solidFill>
                  <a:sysClr val="window" lastClr="FFFFFF">
                    <a:lumMod val="75000"/>
                    <a:alpha val="0"/>
                  </a:sys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endParaRPr>
          </a:p>
        </p:txBody>
      </p:sp>
      <p:sp>
        <p:nvSpPr>
          <p:cNvPr id="67" name="직사각형 66">
            <a:extLst>
              <a:ext uri="{FF2B5EF4-FFF2-40B4-BE49-F238E27FC236}">
                <a16:creationId xmlns:a16="http://schemas.microsoft.com/office/drawing/2014/main" id="{6A6307C8-16D5-C203-7A64-E3A11C959D57}"/>
              </a:ext>
            </a:extLst>
          </p:cNvPr>
          <p:cNvSpPr/>
          <p:nvPr/>
        </p:nvSpPr>
        <p:spPr>
          <a:xfrm>
            <a:off x="3284527" y="2266173"/>
            <a:ext cx="1858974" cy="298441"/>
          </a:xfrm>
          <a:prstGeom prst="rect">
            <a:avLst/>
          </a:prstGeom>
          <a:noFill/>
          <a:ln w="25400" cap="flat" cmpd="sng" algn="ctr">
            <a:noFill/>
            <a:prstDash val="solid"/>
          </a:ln>
          <a:effectLst/>
        </p:spPr>
        <p:txBody>
          <a:bodyPr lIns="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dirty="0">
                <a:ln>
                  <a:solidFill>
                    <a:prstClr val="white">
                      <a:lumMod val="75000"/>
                      <a:alpha val="0"/>
                    </a:prstClr>
                  </a:solidFill>
                </a:ln>
                <a:solidFill>
                  <a:srgbClr val="7213EA"/>
                </a:solidFill>
                <a:effectLst/>
                <a:uLnTx/>
                <a:uFillTx/>
                <a:latin typeface="KoPub돋움체 Medium"/>
                <a:ea typeface="KoPub돋움체 Medium"/>
                <a:cs typeface="+mn-cs"/>
              </a:rPr>
              <a:t>단기 공급은 안정적</a:t>
            </a:r>
            <a:r>
              <a:rPr kumimoji="0" lang="en-US" altLang="ko-KR" sz="1100" b="1" i="0" u="none" strike="noStrike" kern="0" cap="none" spc="0" normalizeH="0" baseline="0" noProof="0" dirty="0">
                <a:ln>
                  <a:solidFill>
                    <a:prstClr val="white">
                      <a:lumMod val="75000"/>
                      <a:alpha val="0"/>
                    </a:prstClr>
                  </a:solidFill>
                </a:ln>
                <a:solidFill>
                  <a:srgbClr val="7213EA"/>
                </a:solidFill>
                <a:effectLst/>
                <a:uLnTx/>
                <a:uFillTx/>
                <a:latin typeface="KoPub돋움체 Medium"/>
                <a:ea typeface="KoPub돋움체 Medium"/>
                <a:cs typeface="+mn-cs"/>
              </a:rPr>
              <a:t>, </a:t>
            </a:r>
            <a:r>
              <a:rPr kumimoji="0" lang="ko-KR" altLang="en-US" sz="1100" b="1" i="0" u="none" strike="noStrike" kern="0" cap="none" spc="0" normalizeH="0" baseline="0" noProof="0" dirty="0">
                <a:ln>
                  <a:solidFill>
                    <a:prstClr val="white">
                      <a:lumMod val="75000"/>
                      <a:alpha val="0"/>
                    </a:prstClr>
                  </a:solidFill>
                </a:ln>
                <a:solidFill>
                  <a:srgbClr val="7213EA"/>
                </a:solidFill>
                <a:effectLst/>
                <a:uLnTx/>
                <a:uFillTx/>
                <a:latin typeface="KoPub돋움체 Medium"/>
                <a:ea typeface="KoPub돋움체 Medium"/>
                <a:cs typeface="+mn-cs"/>
              </a:rPr>
              <a:t>석유 수요 둔화 등 수요 약화 요인 존재</a:t>
            </a:r>
          </a:p>
        </p:txBody>
      </p:sp>
      <p:sp>
        <p:nvSpPr>
          <p:cNvPr id="68" name="텍스트 개체 틀 7">
            <a:extLst>
              <a:ext uri="{FF2B5EF4-FFF2-40B4-BE49-F238E27FC236}">
                <a16:creationId xmlns:a16="http://schemas.microsoft.com/office/drawing/2014/main" id="{0188F28A-0699-35E1-CF5C-21F2C2632282}"/>
              </a:ext>
            </a:extLst>
          </p:cNvPr>
          <p:cNvSpPr txBox="1">
            <a:spLocks/>
          </p:cNvSpPr>
          <p:nvPr/>
        </p:nvSpPr>
        <p:spPr>
          <a:xfrm>
            <a:off x="3307793" y="3626575"/>
            <a:ext cx="1873807" cy="971613"/>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원유 물동량은 아시아 수요 증가세를 기반으로 전년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증가할 전망</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석유 제품 물동량은 유럽의 러시아산 석유제품 금수조치로  전년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3.5%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 전망</a:t>
            </a:r>
          </a:p>
        </p:txBody>
      </p:sp>
      <p:sp>
        <p:nvSpPr>
          <p:cNvPr id="69" name="텍스트 개체 틀 7">
            <a:extLst>
              <a:ext uri="{FF2B5EF4-FFF2-40B4-BE49-F238E27FC236}">
                <a16:creationId xmlns:a16="http://schemas.microsoft.com/office/drawing/2014/main" id="{0F6FFFD7-0962-140A-5D52-F81DCCD9EC1D}"/>
              </a:ext>
            </a:extLst>
          </p:cNvPr>
          <p:cNvSpPr txBox="1">
            <a:spLocks/>
          </p:cNvSpPr>
          <p:nvPr/>
        </p:nvSpPr>
        <p:spPr>
          <a:xfrm>
            <a:off x="3307793" y="4903990"/>
            <a:ext cx="1873806" cy="819263"/>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탱커 </a:t>
            </a:r>
            <a:r>
              <a:rPr lang="ko-KR" altLang="en-US" sz="900" kern="0" spc="-5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선복량은</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전년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2.2%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증가할 전망</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향후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IMO</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친환경 규제 기준이 강화되면</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유조선 공급은 연간 평균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1.5~2.0%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정도로 감소할 전망</a:t>
            </a:r>
          </a:p>
        </p:txBody>
      </p:sp>
      <p:sp>
        <p:nvSpPr>
          <p:cNvPr id="70" name="텍스트 개체 틀 7">
            <a:extLst>
              <a:ext uri="{FF2B5EF4-FFF2-40B4-BE49-F238E27FC236}">
                <a16:creationId xmlns:a16="http://schemas.microsoft.com/office/drawing/2014/main" id="{9CAE3035-34F2-11CB-E108-E013D2048373}"/>
              </a:ext>
            </a:extLst>
          </p:cNvPr>
          <p:cNvSpPr txBox="1">
            <a:spLocks/>
          </p:cNvSpPr>
          <p:nvPr/>
        </p:nvSpPr>
        <p:spPr>
          <a:xfrm>
            <a:off x="3307792" y="2682370"/>
            <a:ext cx="1873807"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BDTI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지수는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말 최고점을 기록한 이후 다소 하락</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30</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이후 탱커의 대체연료 전환이 예정되어 단기 수급은 안정화될 전망</a:t>
            </a:r>
          </a:p>
        </p:txBody>
      </p:sp>
      <p:grpSp>
        <p:nvGrpSpPr>
          <p:cNvPr id="71" name="그룹 70">
            <a:extLst>
              <a:ext uri="{FF2B5EF4-FFF2-40B4-BE49-F238E27FC236}">
                <a16:creationId xmlns:a16="http://schemas.microsoft.com/office/drawing/2014/main" id="{C14B2727-72B1-09BD-E9E2-F788A76CAFD8}"/>
              </a:ext>
            </a:extLst>
          </p:cNvPr>
          <p:cNvGrpSpPr/>
          <p:nvPr/>
        </p:nvGrpSpPr>
        <p:grpSpPr>
          <a:xfrm>
            <a:off x="3320662" y="1638868"/>
            <a:ext cx="1794263" cy="540000"/>
            <a:chOff x="1225162" y="1696018"/>
            <a:chExt cx="1794263" cy="540000"/>
          </a:xfrm>
        </p:grpSpPr>
        <p:sp>
          <p:nvSpPr>
            <p:cNvPr id="72" name="사각형: 둥근 모서리 71">
              <a:extLst>
                <a:ext uri="{FF2B5EF4-FFF2-40B4-BE49-F238E27FC236}">
                  <a16:creationId xmlns:a16="http://schemas.microsoft.com/office/drawing/2014/main" id="{BF479AC9-1059-A0C6-9036-30D19A8C98BF}"/>
                </a:ext>
              </a:extLst>
            </p:cNvPr>
            <p:cNvSpPr/>
            <p:nvPr/>
          </p:nvSpPr>
          <p:spPr>
            <a:xfrm>
              <a:off x="1495162" y="1848968"/>
              <a:ext cx="1524263" cy="285750"/>
            </a:xfrm>
            <a:prstGeom prst="roundRect">
              <a:avLst>
                <a:gd name="adj" fmla="val 50000"/>
              </a:avLst>
            </a:prstGeom>
            <a:solidFill>
              <a:srgbClr val="8E42E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ko-KR" altLang="en-US" sz="11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탱커</a:t>
              </a:r>
            </a:p>
          </p:txBody>
        </p:sp>
        <p:grpSp>
          <p:nvGrpSpPr>
            <p:cNvPr id="73" name="그룹 72">
              <a:extLst>
                <a:ext uri="{FF2B5EF4-FFF2-40B4-BE49-F238E27FC236}">
                  <a16:creationId xmlns:a16="http://schemas.microsoft.com/office/drawing/2014/main" id="{C5ED0918-3C04-3CA2-9594-5F744933C383}"/>
                </a:ext>
              </a:extLst>
            </p:cNvPr>
            <p:cNvGrpSpPr/>
            <p:nvPr/>
          </p:nvGrpSpPr>
          <p:grpSpPr>
            <a:xfrm>
              <a:off x="1225162" y="1696018"/>
              <a:ext cx="540000" cy="540000"/>
              <a:chOff x="1236645" y="1494210"/>
              <a:chExt cx="1034159" cy="1034159"/>
            </a:xfrm>
          </p:grpSpPr>
          <p:sp>
            <p:nvSpPr>
              <p:cNvPr id="75" name="타원 74">
                <a:extLst>
                  <a:ext uri="{FF2B5EF4-FFF2-40B4-BE49-F238E27FC236}">
                    <a16:creationId xmlns:a16="http://schemas.microsoft.com/office/drawing/2014/main" id="{7EEAA901-EFED-E535-378B-029E642CCE19}"/>
                  </a:ext>
                </a:extLst>
              </p:cNvPr>
              <p:cNvSpPr/>
              <p:nvPr/>
            </p:nvSpPr>
            <p:spPr>
              <a:xfrm>
                <a:off x="1236645" y="1494210"/>
                <a:ext cx="1034159" cy="1034159"/>
              </a:xfrm>
              <a:prstGeom prst="ellipse">
                <a:avLst/>
              </a:prstGeom>
              <a:solidFill>
                <a:srgbClr val="8E42EE"/>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sp>
            <p:nvSpPr>
              <p:cNvPr id="76" name="타원 75">
                <a:extLst>
                  <a:ext uri="{FF2B5EF4-FFF2-40B4-BE49-F238E27FC236}">
                    <a16:creationId xmlns:a16="http://schemas.microsoft.com/office/drawing/2014/main" id="{27A8589B-3069-FE48-2C12-7419E6941D98}"/>
                  </a:ext>
                </a:extLst>
              </p:cNvPr>
              <p:cNvSpPr/>
              <p:nvPr/>
            </p:nvSpPr>
            <p:spPr>
              <a:xfrm>
                <a:off x="1330247" y="1587812"/>
                <a:ext cx="846955" cy="846955"/>
              </a:xfrm>
              <a:prstGeom prst="ellipse">
                <a:avLst/>
              </a:prstGeom>
              <a:solidFill>
                <a:srgbClr val="20B6C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grpSp>
      </p:grpSp>
      <p:sp>
        <p:nvSpPr>
          <p:cNvPr id="78" name="텍스트 개체 틀 7">
            <a:extLst>
              <a:ext uri="{FF2B5EF4-FFF2-40B4-BE49-F238E27FC236}">
                <a16:creationId xmlns:a16="http://schemas.microsoft.com/office/drawing/2014/main" id="{91BE583F-41F8-8D92-851D-191979775EE0}"/>
              </a:ext>
            </a:extLst>
          </p:cNvPr>
          <p:cNvSpPr txBox="1">
            <a:spLocks/>
          </p:cNvSpPr>
          <p:nvPr/>
        </p:nvSpPr>
        <p:spPr>
          <a:xfrm>
            <a:off x="5328169" y="1924050"/>
            <a:ext cx="1987031" cy="3952876"/>
          </a:xfrm>
          <a:prstGeom prst="rect">
            <a:avLst/>
          </a:prstGeom>
          <a:solidFill>
            <a:srgbClr val="E5F8FF"/>
          </a:solidFill>
          <a:ln w="6350">
            <a:solidFill>
              <a:srgbClr val="B7ECFF"/>
            </a:solidFill>
            <a:miter lim="800000"/>
          </a:ln>
        </p:spPr>
        <p:txBody>
          <a:bodyPr lIns="0" tIns="0" rIns="0" bIns="0" anchor="ctr"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ctr" defTabSz="914400" eaLnBrk="1" fontAlgn="auto" latinLnBrk="0" hangingPunct="1">
              <a:lnSpc>
                <a:spcPct val="125000"/>
              </a:lnSpc>
              <a:spcBef>
                <a:spcPts val="0"/>
              </a:spcBef>
              <a:spcAft>
                <a:spcPts val="0"/>
              </a:spcAft>
              <a:buClrTx/>
              <a:buSzTx/>
              <a:buFontTx/>
              <a:buNone/>
              <a:tabLst/>
              <a:defRPr/>
            </a:pPr>
            <a:endParaRPr kumimoji="0" lang="en-US" altLang="ko-KR" sz="1200" b="0" i="0" u="none" strike="noStrike" kern="0" cap="none" spc="0" normalizeH="0" baseline="0" noProof="0">
              <a:ln>
                <a:solidFill>
                  <a:sysClr val="window" lastClr="FFFFFF">
                    <a:lumMod val="75000"/>
                    <a:alpha val="0"/>
                  </a:sys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endParaRPr>
          </a:p>
        </p:txBody>
      </p:sp>
      <p:sp>
        <p:nvSpPr>
          <p:cNvPr id="79" name="직사각형 78">
            <a:extLst>
              <a:ext uri="{FF2B5EF4-FFF2-40B4-BE49-F238E27FC236}">
                <a16:creationId xmlns:a16="http://schemas.microsoft.com/office/drawing/2014/main" id="{1B671294-88A4-871B-3FF7-4F576C66128E}"/>
              </a:ext>
            </a:extLst>
          </p:cNvPr>
          <p:cNvSpPr/>
          <p:nvPr/>
        </p:nvSpPr>
        <p:spPr>
          <a:xfrm>
            <a:off x="5531984" y="2266173"/>
            <a:ext cx="1555059" cy="298441"/>
          </a:xfrm>
          <a:prstGeom prst="rect">
            <a:avLst/>
          </a:prstGeom>
          <a:noFill/>
          <a:ln w="25400" cap="flat" cmpd="sng" algn="ctr">
            <a:noFill/>
            <a:prstDash val="solid"/>
          </a:ln>
          <a:effectLst/>
        </p:spPr>
        <p:txBody>
          <a:bodyPr lIns="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0" cap="none" spc="0" normalizeH="0" baseline="0" noProof="0" dirty="0">
                <a:ln>
                  <a:solidFill>
                    <a:prstClr val="white">
                      <a:lumMod val="75000"/>
                      <a:alpha val="0"/>
                    </a:prstClr>
                  </a:solidFill>
                </a:ln>
                <a:solidFill>
                  <a:srgbClr val="00338D"/>
                </a:solidFill>
                <a:effectLst/>
                <a:uLnTx/>
                <a:uFillTx/>
                <a:latin typeface="KoPub돋움체 Medium"/>
                <a:ea typeface="KoPub돋움체 Medium"/>
                <a:cs typeface="+mn-cs"/>
              </a:rPr>
              <a:t>수요가 계속 증가하며</a:t>
            </a:r>
            <a:r>
              <a:rPr kumimoji="0" lang="en-US" altLang="ko-KR" sz="1100" b="1" i="0" u="none" strike="noStrike" kern="0" cap="none" spc="0" normalizeH="0" baseline="0" noProof="0" dirty="0">
                <a:ln>
                  <a:solidFill>
                    <a:prstClr val="white">
                      <a:lumMod val="75000"/>
                      <a:alpha val="0"/>
                    </a:prstClr>
                  </a:solidFill>
                </a:ln>
                <a:solidFill>
                  <a:srgbClr val="00338D"/>
                </a:solidFill>
                <a:effectLst/>
                <a:uLnTx/>
                <a:uFillTx/>
                <a:latin typeface="KoPub돋움체 Medium"/>
                <a:ea typeface="KoPub돋움체 Medium"/>
                <a:cs typeface="+mn-cs"/>
              </a:rPr>
              <a:t>, </a:t>
            </a:r>
            <a:r>
              <a:rPr kumimoji="0" lang="ko-KR" altLang="en-US" sz="1100" b="1" i="0" u="none" strike="noStrike" kern="0" cap="none" spc="0" normalizeH="0" baseline="0" noProof="0" dirty="0">
                <a:ln>
                  <a:solidFill>
                    <a:prstClr val="white">
                      <a:lumMod val="75000"/>
                      <a:alpha val="0"/>
                    </a:prstClr>
                  </a:solidFill>
                </a:ln>
                <a:solidFill>
                  <a:srgbClr val="00338D"/>
                </a:solidFill>
                <a:effectLst/>
                <a:uLnTx/>
                <a:uFillTx/>
                <a:latin typeface="KoPub돋움체 Medium"/>
                <a:ea typeface="KoPub돋움체 Medium"/>
                <a:cs typeface="+mn-cs"/>
              </a:rPr>
              <a:t>지속적으로 성장할 전망</a:t>
            </a:r>
          </a:p>
        </p:txBody>
      </p:sp>
      <p:sp>
        <p:nvSpPr>
          <p:cNvPr id="80" name="텍스트 개체 틀 7">
            <a:extLst>
              <a:ext uri="{FF2B5EF4-FFF2-40B4-BE49-F238E27FC236}">
                <a16:creationId xmlns:a16="http://schemas.microsoft.com/office/drawing/2014/main" id="{252F5EB6-E48B-1D1C-F70D-ACE2B9D4C163}"/>
              </a:ext>
            </a:extLst>
          </p:cNvPr>
          <p:cNvSpPr txBox="1">
            <a:spLocks/>
          </p:cNvSpPr>
          <p:nvPr/>
        </p:nvSpPr>
        <p:spPr>
          <a:xfrm>
            <a:off x="5403293" y="3626575"/>
            <a:ext cx="1873807"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천연가스 교역량은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LPG, LNG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모두 증가하는 추세</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LPG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교역량은 전년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5.8%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LNG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교역량은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5.5%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a:t>
            </a:r>
          </a:p>
        </p:txBody>
      </p:sp>
      <p:sp>
        <p:nvSpPr>
          <p:cNvPr id="81" name="텍스트 개체 틀 7">
            <a:extLst>
              <a:ext uri="{FF2B5EF4-FFF2-40B4-BE49-F238E27FC236}">
                <a16:creationId xmlns:a16="http://schemas.microsoft.com/office/drawing/2014/main" id="{7CE45A29-C452-DC2E-7290-56F53DAD7B4D}"/>
              </a:ext>
            </a:extLst>
          </p:cNvPr>
          <p:cNvSpPr txBox="1">
            <a:spLocks/>
          </p:cNvSpPr>
          <p:nvPr/>
        </p:nvSpPr>
        <p:spPr>
          <a:xfrm>
            <a:off x="5403293" y="4903990"/>
            <a:ext cx="1856345"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LPG </a:t>
            </a:r>
            <a:r>
              <a:rPr lang="ko-KR" altLang="en-US" sz="900" kern="0" spc="-5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선복량은</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지난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간 지속적으로 성장</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년은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19</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6.9%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LNG </a:t>
            </a:r>
            <a:r>
              <a:rPr lang="ko-KR" altLang="en-US" sz="900" kern="0" spc="-5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선복량은</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06</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이후 연평균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6.5%</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성장</a:t>
            </a:r>
          </a:p>
        </p:txBody>
      </p:sp>
      <p:sp>
        <p:nvSpPr>
          <p:cNvPr id="82" name="텍스트 개체 틀 7">
            <a:extLst>
              <a:ext uri="{FF2B5EF4-FFF2-40B4-BE49-F238E27FC236}">
                <a16:creationId xmlns:a16="http://schemas.microsoft.com/office/drawing/2014/main" id="{29476093-4878-D3C9-A734-1C3B3E54E440}"/>
              </a:ext>
            </a:extLst>
          </p:cNvPr>
          <p:cNvSpPr txBox="1">
            <a:spLocks/>
          </p:cNvSpPr>
          <p:nvPr/>
        </p:nvSpPr>
        <p:spPr>
          <a:xfrm>
            <a:off x="5403292" y="2682370"/>
            <a:ext cx="1816658"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LPG</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 </a:t>
            </a:r>
            <a:r>
              <a:rPr kumimoji="0" lang="ko-KR" altLang="en-US" sz="900" b="0" i="0" u="none" strike="noStrike" kern="0" cap="none" spc="-5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스팟</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운임은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17</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이후 지속적으로 상승하는 모습</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LNG</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 </a:t>
            </a:r>
            <a:r>
              <a:rPr kumimoji="0" lang="ko-KR" altLang="en-US" sz="900" b="0" i="0" u="none" strike="noStrike" kern="0" cap="none" spc="-5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스팟</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운임은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말 최고점 기록 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년은 평년 수준 유지</a:t>
            </a:r>
          </a:p>
        </p:txBody>
      </p:sp>
      <p:grpSp>
        <p:nvGrpSpPr>
          <p:cNvPr id="83" name="그룹 82">
            <a:extLst>
              <a:ext uri="{FF2B5EF4-FFF2-40B4-BE49-F238E27FC236}">
                <a16:creationId xmlns:a16="http://schemas.microsoft.com/office/drawing/2014/main" id="{FE0B0A18-13A0-2A61-4CCF-3D6171CB869F}"/>
              </a:ext>
            </a:extLst>
          </p:cNvPr>
          <p:cNvGrpSpPr/>
          <p:nvPr/>
        </p:nvGrpSpPr>
        <p:grpSpPr>
          <a:xfrm>
            <a:off x="5416162" y="1638868"/>
            <a:ext cx="1794263" cy="540000"/>
            <a:chOff x="1225162" y="1696018"/>
            <a:chExt cx="1794263" cy="540000"/>
          </a:xfrm>
        </p:grpSpPr>
        <p:sp>
          <p:nvSpPr>
            <p:cNvPr id="84" name="사각형: 둥근 모서리 83">
              <a:extLst>
                <a:ext uri="{FF2B5EF4-FFF2-40B4-BE49-F238E27FC236}">
                  <a16:creationId xmlns:a16="http://schemas.microsoft.com/office/drawing/2014/main" id="{AF5BE93F-200F-84CE-E5DD-07132209B9D2}"/>
                </a:ext>
              </a:extLst>
            </p:cNvPr>
            <p:cNvSpPr/>
            <p:nvPr/>
          </p:nvSpPr>
          <p:spPr>
            <a:xfrm>
              <a:off x="1495162" y="1848968"/>
              <a:ext cx="1524263" cy="285750"/>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ko-KR" altLang="en-US" sz="11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가스선</a:t>
              </a:r>
            </a:p>
          </p:txBody>
        </p:sp>
        <p:grpSp>
          <p:nvGrpSpPr>
            <p:cNvPr id="85" name="그룹 84">
              <a:extLst>
                <a:ext uri="{FF2B5EF4-FFF2-40B4-BE49-F238E27FC236}">
                  <a16:creationId xmlns:a16="http://schemas.microsoft.com/office/drawing/2014/main" id="{32AC9E1F-6711-1B8A-C73D-D2D720A69D1D}"/>
                </a:ext>
              </a:extLst>
            </p:cNvPr>
            <p:cNvGrpSpPr/>
            <p:nvPr/>
          </p:nvGrpSpPr>
          <p:grpSpPr>
            <a:xfrm>
              <a:off x="1225162" y="1696018"/>
              <a:ext cx="540000" cy="540000"/>
              <a:chOff x="1236645" y="1494210"/>
              <a:chExt cx="1034159" cy="1034159"/>
            </a:xfrm>
          </p:grpSpPr>
          <p:sp>
            <p:nvSpPr>
              <p:cNvPr id="87" name="타원 86">
                <a:extLst>
                  <a:ext uri="{FF2B5EF4-FFF2-40B4-BE49-F238E27FC236}">
                    <a16:creationId xmlns:a16="http://schemas.microsoft.com/office/drawing/2014/main" id="{1B1BDD91-0DA4-5A14-D789-C2313A8DF9CE}"/>
                  </a:ext>
                </a:extLst>
              </p:cNvPr>
              <p:cNvSpPr/>
              <p:nvPr/>
            </p:nvSpPr>
            <p:spPr>
              <a:xfrm>
                <a:off x="1236645" y="1494210"/>
                <a:ext cx="1034159" cy="1034159"/>
              </a:xfrm>
              <a:prstGeom prst="ellipse">
                <a:avLst/>
              </a:prstGeom>
              <a:solidFill>
                <a:srgbClr val="00338D"/>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sp>
            <p:nvSpPr>
              <p:cNvPr id="88" name="타원 87">
                <a:extLst>
                  <a:ext uri="{FF2B5EF4-FFF2-40B4-BE49-F238E27FC236}">
                    <a16:creationId xmlns:a16="http://schemas.microsoft.com/office/drawing/2014/main" id="{CCDADB35-7766-205B-E6DD-2113004ECEC8}"/>
                  </a:ext>
                </a:extLst>
              </p:cNvPr>
              <p:cNvSpPr/>
              <p:nvPr/>
            </p:nvSpPr>
            <p:spPr>
              <a:xfrm>
                <a:off x="1330247" y="1587812"/>
                <a:ext cx="846955" cy="846955"/>
              </a:xfrm>
              <a:prstGeom prst="ellipse">
                <a:avLst/>
              </a:prstGeom>
              <a:solidFill>
                <a:srgbClr val="20B6C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grpSp>
      </p:grpSp>
      <p:sp>
        <p:nvSpPr>
          <p:cNvPr id="90" name="텍스트 개체 틀 7">
            <a:extLst>
              <a:ext uri="{FF2B5EF4-FFF2-40B4-BE49-F238E27FC236}">
                <a16:creationId xmlns:a16="http://schemas.microsoft.com/office/drawing/2014/main" id="{0DFBD448-E011-3DB6-C652-E3E5723BA1A9}"/>
              </a:ext>
            </a:extLst>
          </p:cNvPr>
          <p:cNvSpPr txBox="1">
            <a:spLocks/>
          </p:cNvSpPr>
          <p:nvPr/>
        </p:nvSpPr>
        <p:spPr>
          <a:xfrm>
            <a:off x="7423669" y="1924050"/>
            <a:ext cx="1987031" cy="3952876"/>
          </a:xfrm>
          <a:prstGeom prst="rect">
            <a:avLst/>
          </a:prstGeom>
          <a:solidFill>
            <a:srgbClr val="E5F8FF"/>
          </a:solidFill>
          <a:ln w="6350">
            <a:solidFill>
              <a:srgbClr val="B7ECFF"/>
            </a:solidFill>
            <a:miter lim="800000"/>
          </a:ln>
        </p:spPr>
        <p:txBody>
          <a:bodyPr lIns="0" tIns="0" rIns="0" bIns="0" anchor="ctr" anchorCtr="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ctr" defTabSz="914400" eaLnBrk="1" fontAlgn="auto" latinLnBrk="0" hangingPunct="1">
              <a:lnSpc>
                <a:spcPct val="125000"/>
              </a:lnSpc>
              <a:spcBef>
                <a:spcPts val="0"/>
              </a:spcBef>
              <a:spcAft>
                <a:spcPts val="0"/>
              </a:spcAft>
              <a:buClrTx/>
              <a:buSzTx/>
              <a:buFontTx/>
              <a:buNone/>
              <a:tabLst/>
              <a:defRPr/>
            </a:pPr>
            <a:endParaRPr kumimoji="0" lang="en-US" altLang="ko-KR" sz="1200" b="0" i="0" u="none" strike="noStrike" kern="0" cap="none" spc="0" normalizeH="0" baseline="0" noProof="0">
              <a:ln>
                <a:solidFill>
                  <a:sysClr val="window" lastClr="FFFFFF">
                    <a:lumMod val="75000"/>
                    <a:alpha val="0"/>
                  </a:sys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endParaRPr>
          </a:p>
        </p:txBody>
      </p:sp>
      <p:sp>
        <p:nvSpPr>
          <p:cNvPr id="91" name="직사각형 90">
            <a:extLst>
              <a:ext uri="{FF2B5EF4-FFF2-40B4-BE49-F238E27FC236}">
                <a16:creationId xmlns:a16="http://schemas.microsoft.com/office/drawing/2014/main" id="{3C10D8B2-D915-2983-8D14-637427E04C01}"/>
              </a:ext>
            </a:extLst>
          </p:cNvPr>
          <p:cNvSpPr/>
          <p:nvPr/>
        </p:nvSpPr>
        <p:spPr>
          <a:xfrm>
            <a:off x="7627484" y="2266173"/>
            <a:ext cx="1555059" cy="298441"/>
          </a:xfrm>
          <a:prstGeom prst="rect">
            <a:avLst/>
          </a:prstGeom>
          <a:noFill/>
          <a:ln w="25400" cap="flat" cmpd="sng" algn="ctr">
            <a:noFill/>
            <a:prstDash val="solid"/>
          </a:ln>
          <a:effectLst/>
        </p:spPr>
        <p:txBody>
          <a:bodyPr lIns="0" tIns="36000" rIns="36000" bIns="36000" rtlCol="0" anchor="ctr"/>
          <a:lstStyle/>
          <a:p>
            <a:pPr lvl="0" algn="ctr">
              <a:defRPr/>
            </a:pPr>
            <a:r>
              <a:rPr lang="ko-KR" altLang="en-US" sz="1100" b="1" kern="0" dirty="0">
                <a:ln>
                  <a:solidFill>
                    <a:prstClr val="white">
                      <a:lumMod val="75000"/>
                      <a:alpha val="0"/>
                    </a:prstClr>
                  </a:solidFill>
                </a:ln>
                <a:solidFill>
                  <a:srgbClr val="FD339C"/>
                </a:solidFill>
              </a:rPr>
              <a:t>수요감소</a:t>
            </a:r>
            <a:r>
              <a:rPr lang="en-US" altLang="ko-KR" sz="1100" b="1" kern="0" dirty="0">
                <a:ln>
                  <a:solidFill>
                    <a:prstClr val="white">
                      <a:lumMod val="75000"/>
                      <a:alpha val="0"/>
                    </a:prstClr>
                  </a:solidFill>
                </a:ln>
                <a:solidFill>
                  <a:srgbClr val="FD339C"/>
                </a:solidFill>
              </a:rPr>
              <a:t>, </a:t>
            </a:r>
            <a:r>
              <a:rPr lang="ko-KR" altLang="en-US" sz="1100" b="1" kern="0" dirty="0">
                <a:ln>
                  <a:solidFill>
                    <a:prstClr val="white">
                      <a:lumMod val="75000"/>
                      <a:alpha val="0"/>
                    </a:prstClr>
                  </a:solidFill>
                </a:ln>
                <a:solidFill>
                  <a:srgbClr val="FD339C"/>
                </a:solidFill>
              </a:rPr>
              <a:t>공급 과잉으로 </a:t>
            </a:r>
            <a:br>
              <a:rPr lang="ko-KR" altLang="en-US" sz="1100" b="1" kern="0" dirty="0">
                <a:ln>
                  <a:solidFill>
                    <a:prstClr val="white">
                      <a:lumMod val="75000"/>
                      <a:alpha val="0"/>
                    </a:prstClr>
                  </a:solidFill>
                </a:ln>
                <a:solidFill>
                  <a:srgbClr val="FD339C"/>
                </a:solidFill>
              </a:rPr>
            </a:br>
            <a:r>
              <a:rPr lang="ko-KR" altLang="en-US" sz="1100" b="1" kern="0" dirty="0">
                <a:ln>
                  <a:solidFill>
                    <a:prstClr val="white">
                      <a:lumMod val="75000"/>
                      <a:alpha val="0"/>
                    </a:prstClr>
                  </a:solidFill>
                </a:ln>
                <a:solidFill>
                  <a:srgbClr val="FD339C"/>
                </a:solidFill>
              </a:rPr>
              <a:t>수급 불균형 장기화 전망</a:t>
            </a:r>
            <a:endParaRPr kumimoji="0" lang="ko-KR" altLang="en-US" sz="1100" b="1" i="0" u="none" strike="noStrike" kern="0" cap="none" spc="0" normalizeH="0" baseline="0" noProof="0" dirty="0">
              <a:ln>
                <a:solidFill>
                  <a:prstClr val="white">
                    <a:lumMod val="75000"/>
                    <a:alpha val="0"/>
                  </a:prstClr>
                </a:solidFill>
              </a:ln>
              <a:solidFill>
                <a:srgbClr val="FD339C"/>
              </a:solidFill>
              <a:effectLst/>
              <a:uLnTx/>
              <a:uFillTx/>
              <a:latin typeface="KoPub돋움체 Medium"/>
              <a:ea typeface="KoPub돋움체 Medium"/>
              <a:cs typeface="+mn-cs"/>
            </a:endParaRPr>
          </a:p>
        </p:txBody>
      </p:sp>
      <p:sp>
        <p:nvSpPr>
          <p:cNvPr id="92" name="텍스트 개체 틀 7">
            <a:extLst>
              <a:ext uri="{FF2B5EF4-FFF2-40B4-BE49-F238E27FC236}">
                <a16:creationId xmlns:a16="http://schemas.microsoft.com/office/drawing/2014/main" id="{E39B11E6-1BCE-CA3A-5C49-C3A17D8E48AB}"/>
              </a:ext>
            </a:extLst>
          </p:cNvPr>
          <p:cNvSpPr txBox="1">
            <a:spLocks/>
          </p:cNvSpPr>
          <p:nvPr/>
        </p:nvSpPr>
        <p:spPr>
          <a:xfrm>
            <a:off x="7498793" y="3626575"/>
            <a:ext cx="1911907" cy="819263"/>
          </a:xfrm>
          <a:prstGeom prst="rect">
            <a:avLst/>
          </a:prstGeom>
          <a:noFill/>
        </p:spPr>
        <p:txBody>
          <a:bodyPr wrap="square" lIns="0" tIns="0" rIns="0" bIns="0" anchor="t" anchorCtr="0">
            <a:spAutoFit/>
          </a:bodyPr>
          <a:lstStyle>
            <a:defPPr>
              <a:defRPr lang="en-US"/>
            </a:defPPr>
            <a:lvl1pPr marL="108000" marR="0" lvl="0" indent="-108000" fontAlgn="auto">
              <a:lnSpc>
                <a:spcPct val="110000"/>
              </a:lnSpc>
              <a:spcBef>
                <a:spcPts val="500"/>
              </a:spcBef>
              <a:spcAft>
                <a:spcPts val="0"/>
              </a:spcAft>
              <a:buClrTx/>
              <a:buSzTx/>
              <a:buFont typeface="Arial" panose="020B0604020202020204" pitchFamily="34" charset="0"/>
              <a:buChar char="•"/>
              <a:tabLst/>
              <a:defRPr sz="900" b="0" i="0" kern="0" spc="-5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r>
              <a:rPr lang="ko-KR" altLang="en-US" dirty="0"/>
              <a:t>세계 경기 둔화</a:t>
            </a:r>
            <a:r>
              <a:rPr lang="en-US" altLang="ko-KR" dirty="0"/>
              <a:t>, </a:t>
            </a:r>
            <a:r>
              <a:rPr lang="ko-KR" altLang="en-US" dirty="0"/>
              <a:t>높은 인플레이션에 따른 글로벌 긴축으로 수요 위축 등으로 물동량이 저하</a:t>
            </a:r>
            <a:endParaRPr lang="en-US" altLang="ko-KR" dirty="0"/>
          </a:p>
          <a:p>
            <a:r>
              <a:rPr lang="en-US" altLang="ko-KR" dirty="0"/>
              <a:t>’22</a:t>
            </a:r>
            <a:r>
              <a:rPr lang="ko-KR" altLang="en-US" dirty="0"/>
              <a:t>년 물동량은 전년 대비 </a:t>
            </a:r>
            <a:r>
              <a:rPr lang="en-US" altLang="ko-KR" dirty="0"/>
              <a:t>3.9% </a:t>
            </a:r>
            <a:r>
              <a:rPr lang="ko-KR" altLang="en-US" dirty="0"/>
              <a:t>감소</a:t>
            </a:r>
            <a:r>
              <a:rPr lang="en-US" altLang="ko-KR" dirty="0"/>
              <a:t>, ‘23</a:t>
            </a:r>
            <a:r>
              <a:rPr lang="ko-KR" altLang="en-US" dirty="0"/>
              <a:t>년은 전년 대비 </a:t>
            </a:r>
            <a:r>
              <a:rPr lang="en-US" altLang="ko-KR" dirty="0"/>
              <a:t>0.2% </a:t>
            </a:r>
            <a:r>
              <a:rPr lang="ko-KR" altLang="en-US" dirty="0"/>
              <a:t>감소</a:t>
            </a:r>
          </a:p>
        </p:txBody>
      </p:sp>
      <p:sp>
        <p:nvSpPr>
          <p:cNvPr id="93" name="텍스트 개체 틀 7">
            <a:extLst>
              <a:ext uri="{FF2B5EF4-FFF2-40B4-BE49-F238E27FC236}">
                <a16:creationId xmlns:a16="http://schemas.microsoft.com/office/drawing/2014/main" id="{4B060F1C-C2F4-B19B-F110-2D3D04F8674F}"/>
              </a:ext>
            </a:extLst>
          </p:cNvPr>
          <p:cNvSpPr txBox="1">
            <a:spLocks/>
          </p:cNvSpPr>
          <p:nvPr/>
        </p:nvSpPr>
        <p:spPr>
          <a:xfrm>
            <a:off x="7498793" y="4903990"/>
            <a:ext cx="1873806" cy="66691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IMO</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 탄소배출 감축을 위한 규제를 추진하면서</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컨테이너선사들은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‘20~’21</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동안 에코선을 대규모로 주문</a:t>
            </a:r>
          </a:p>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ko-KR" altLang="en-US" sz="900" kern="0" spc="-5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선복량은</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전년 대비 </a:t>
            </a:r>
            <a:r>
              <a:rPr lang="en-US" altLang="ko-KR"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 </a:t>
            </a:r>
            <a:r>
              <a:rPr lang="ko-KR" altLang="en-US" sz="900" kern="0" spc="-5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 전망</a:t>
            </a:r>
          </a:p>
        </p:txBody>
      </p:sp>
      <p:sp>
        <p:nvSpPr>
          <p:cNvPr id="94" name="텍스트 개체 틀 7">
            <a:extLst>
              <a:ext uri="{FF2B5EF4-FFF2-40B4-BE49-F238E27FC236}">
                <a16:creationId xmlns:a16="http://schemas.microsoft.com/office/drawing/2014/main" id="{92943612-F75F-A506-AE92-1B33DE57B9C7}"/>
              </a:ext>
            </a:extLst>
          </p:cNvPr>
          <p:cNvSpPr txBox="1">
            <a:spLocks/>
          </p:cNvSpPr>
          <p:nvPr/>
        </p:nvSpPr>
        <p:spPr>
          <a:xfrm>
            <a:off x="7498792" y="2682370"/>
            <a:ext cx="1873807" cy="602794"/>
          </a:xfrm>
          <a:prstGeom prst="rect">
            <a:avLst/>
          </a:prstGeom>
          <a:noFill/>
        </p:spPr>
        <p:txBody>
          <a:bodyPr wrap="square" lIns="0" tIns="0" rIns="0" bIns="0" anchor="t" anchorCtr="0">
            <a:spAutoFit/>
          </a:bodyP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팬데믹 기간 중 고운임 시황 형성하던 컨테이너시장은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21</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하반기부터 운임지수 하락</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’23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3</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분기 전년 동기 대비 </a:t>
            </a:r>
            <a:r>
              <a:rPr kumimoji="0" lang="en-US" altLang="ko-KR"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70.3% </a:t>
            </a:r>
            <a:r>
              <a:rPr kumimoji="0" lang="ko-KR" altLang="en-US" sz="900" b="0" i="0" u="none" strike="noStrike" kern="0" cap="none" spc="-5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하락</a:t>
            </a:r>
          </a:p>
        </p:txBody>
      </p:sp>
      <p:grpSp>
        <p:nvGrpSpPr>
          <p:cNvPr id="95" name="그룹 94">
            <a:extLst>
              <a:ext uri="{FF2B5EF4-FFF2-40B4-BE49-F238E27FC236}">
                <a16:creationId xmlns:a16="http://schemas.microsoft.com/office/drawing/2014/main" id="{09AC93D4-E922-848B-0638-B6EA54CFF6D8}"/>
              </a:ext>
            </a:extLst>
          </p:cNvPr>
          <p:cNvGrpSpPr/>
          <p:nvPr/>
        </p:nvGrpSpPr>
        <p:grpSpPr>
          <a:xfrm>
            <a:off x="7511662" y="1638868"/>
            <a:ext cx="1794263" cy="540000"/>
            <a:chOff x="1225162" y="1696018"/>
            <a:chExt cx="1794263" cy="540000"/>
          </a:xfrm>
        </p:grpSpPr>
        <p:sp>
          <p:nvSpPr>
            <p:cNvPr id="97" name="사각형: 둥근 모서리 96">
              <a:extLst>
                <a:ext uri="{FF2B5EF4-FFF2-40B4-BE49-F238E27FC236}">
                  <a16:creationId xmlns:a16="http://schemas.microsoft.com/office/drawing/2014/main" id="{4CB9CAE1-B3DE-A285-09EF-0544DE7ACCC3}"/>
                </a:ext>
              </a:extLst>
            </p:cNvPr>
            <p:cNvSpPr/>
            <p:nvPr/>
          </p:nvSpPr>
          <p:spPr>
            <a:xfrm>
              <a:off x="1495162" y="1848968"/>
              <a:ext cx="1524263" cy="285750"/>
            </a:xfrm>
            <a:prstGeom prst="roundRect">
              <a:avLst>
                <a:gd name="adj" fmla="val 50000"/>
              </a:avLst>
            </a:prstGeom>
            <a:solidFill>
              <a:srgbClr val="FD5D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algn="ctr"/>
              <a:r>
                <a:rPr lang="ko-KR" altLang="en-US" sz="11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컨테이너선</a:t>
              </a:r>
            </a:p>
          </p:txBody>
        </p:sp>
        <p:grpSp>
          <p:nvGrpSpPr>
            <p:cNvPr id="98" name="그룹 97">
              <a:extLst>
                <a:ext uri="{FF2B5EF4-FFF2-40B4-BE49-F238E27FC236}">
                  <a16:creationId xmlns:a16="http://schemas.microsoft.com/office/drawing/2014/main" id="{4905D49B-E0DC-ACDD-6112-A268EE90349F}"/>
                </a:ext>
              </a:extLst>
            </p:cNvPr>
            <p:cNvGrpSpPr/>
            <p:nvPr/>
          </p:nvGrpSpPr>
          <p:grpSpPr>
            <a:xfrm>
              <a:off x="1225162" y="1696018"/>
              <a:ext cx="540000" cy="540000"/>
              <a:chOff x="1236645" y="1494210"/>
              <a:chExt cx="1034159" cy="1034159"/>
            </a:xfrm>
          </p:grpSpPr>
          <p:sp>
            <p:nvSpPr>
              <p:cNvPr id="100" name="타원 99">
                <a:extLst>
                  <a:ext uri="{FF2B5EF4-FFF2-40B4-BE49-F238E27FC236}">
                    <a16:creationId xmlns:a16="http://schemas.microsoft.com/office/drawing/2014/main" id="{EE15D8F3-81A9-8D53-C647-A4F651BD9842}"/>
                  </a:ext>
                </a:extLst>
              </p:cNvPr>
              <p:cNvSpPr/>
              <p:nvPr/>
            </p:nvSpPr>
            <p:spPr>
              <a:xfrm>
                <a:off x="1236645" y="1494210"/>
                <a:ext cx="1034159" cy="1034159"/>
              </a:xfrm>
              <a:prstGeom prst="ellipse">
                <a:avLst/>
              </a:prstGeom>
              <a:solidFill>
                <a:srgbClr val="FD5DB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sp>
            <p:nvSpPr>
              <p:cNvPr id="104" name="타원 103">
                <a:extLst>
                  <a:ext uri="{FF2B5EF4-FFF2-40B4-BE49-F238E27FC236}">
                    <a16:creationId xmlns:a16="http://schemas.microsoft.com/office/drawing/2014/main" id="{82B09E3A-FAD2-5269-57A0-AD1755E3A8B9}"/>
                  </a:ext>
                </a:extLst>
              </p:cNvPr>
              <p:cNvSpPr/>
              <p:nvPr/>
            </p:nvSpPr>
            <p:spPr>
              <a:xfrm>
                <a:off x="1330247" y="1587812"/>
                <a:ext cx="846955" cy="846955"/>
              </a:xfrm>
              <a:prstGeom prst="ellipse">
                <a:avLst/>
              </a:prstGeom>
              <a:solidFill>
                <a:srgbClr val="20B6C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solidFill>
                      <a:prstClr val="white">
                        <a:lumMod val="75000"/>
                        <a:alpha val="0"/>
                      </a:prstClr>
                    </a:solidFill>
                  </a:ln>
                  <a:solidFill>
                    <a:srgbClr val="000000"/>
                  </a:solidFill>
                  <a:effectLst/>
                  <a:uLnTx/>
                  <a:uFillTx/>
                  <a:latin typeface="KoPub돋움체 Medium"/>
                  <a:ea typeface="KoPub돋움체 Medium"/>
                  <a:cs typeface="+mn-cs"/>
                </a:endParaRPr>
              </a:p>
            </p:txBody>
          </p:sp>
        </p:grpSp>
      </p:grpSp>
      <p:pic>
        <p:nvPicPr>
          <p:cNvPr id="112" name="그림 111">
            <a:extLst>
              <a:ext uri="{FF2B5EF4-FFF2-40B4-BE49-F238E27FC236}">
                <a16:creationId xmlns:a16="http://schemas.microsoft.com/office/drawing/2014/main" id="{B17EBF0E-B116-CEA0-8FDA-4165A88D57B2}"/>
              </a:ext>
            </a:extLst>
          </p:cNvPr>
          <p:cNvPicPr preferRelativeResize="0">
            <a:picLocks/>
          </p:cNvPicPr>
          <p:nvPr/>
        </p:nvPicPr>
        <p:blipFill rotWithShape="1">
          <a:blip r:embed="rId3"/>
          <a:srcRect l="3468" t="6357" r="2714" b="4060"/>
          <a:stretch/>
        </p:blipFill>
        <p:spPr>
          <a:xfrm>
            <a:off x="7628395" y="1800225"/>
            <a:ext cx="327500" cy="250988"/>
          </a:xfrm>
          <a:prstGeom prst="rect">
            <a:avLst/>
          </a:prstGeom>
        </p:spPr>
      </p:pic>
      <p:pic>
        <p:nvPicPr>
          <p:cNvPr id="116" name="그림 115">
            <a:extLst>
              <a:ext uri="{FF2B5EF4-FFF2-40B4-BE49-F238E27FC236}">
                <a16:creationId xmlns:a16="http://schemas.microsoft.com/office/drawing/2014/main" id="{549A2BB6-1959-7258-FABB-4534A4C35A2D}"/>
              </a:ext>
            </a:extLst>
          </p:cNvPr>
          <p:cNvPicPr preferRelativeResize="0">
            <a:picLocks/>
          </p:cNvPicPr>
          <p:nvPr/>
        </p:nvPicPr>
        <p:blipFill rotWithShape="1">
          <a:blip r:embed="rId4"/>
          <a:srcRect l="1" t="5949" r="3139" b="995"/>
          <a:stretch/>
        </p:blipFill>
        <p:spPr>
          <a:xfrm>
            <a:off x="5514062" y="1778230"/>
            <a:ext cx="344199" cy="263786"/>
          </a:xfrm>
          <a:prstGeom prst="rect">
            <a:avLst/>
          </a:prstGeom>
        </p:spPr>
      </p:pic>
      <p:pic>
        <p:nvPicPr>
          <p:cNvPr id="117" name="그림 116">
            <a:extLst>
              <a:ext uri="{FF2B5EF4-FFF2-40B4-BE49-F238E27FC236}">
                <a16:creationId xmlns:a16="http://schemas.microsoft.com/office/drawing/2014/main" id="{37A4805A-84DC-73A4-53CE-E963EE3A12AB}"/>
              </a:ext>
            </a:extLst>
          </p:cNvPr>
          <p:cNvPicPr preferRelativeResize="0">
            <a:picLocks/>
          </p:cNvPicPr>
          <p:nvPr/>
        </p:nvPicPr>
        <p:blipFill rotWithShape="1">
          <a:blip r:embed="rId5"/>
          <a:srcRect l="2706" r="2714" b="3620"/>
          <a:stretch/>
        </p:blipFill>
        <p:spPr>
          <a:xfrm>
            <a:off x="3418562" y="1779439"/>
            <a:ext cx="344199" cy="263786"/>
          </a:xfrm>
          <a:prstGeom prst="rect">
            <a:avLst/>
          </a:prstGeom>
        </p:spPr>
      </p:pic>
      <p:grpSp>
        <p:nvGrpSpPr>
          <p:cNvPr id="119" name="그룹 118">
            <a:extLst>
              <a:ext uri="{FF2B5EF4-FFF2-40B4-BE49-F238E27FC236}">
                <a16:creationId xmlns:a16="http://schemas.microsoft.com/office/drawing/2014/main" id="{7F59005B-006F-25E9-4569-D16C4E5706C8}"/>
              </a:ext>
            </a:extLst>
          </p:cNvPr>
          <p:cNvGrpSpPr/>
          <p:nvPr/>
        </p:nvGrpSpPr>
        <p:grpSpPr>
          <a:xfrm>
            <a:off x="1227077" y="3450629"/>
            <a:ext cx="1792348" cy="1266198"/>
            <a:chOff x="503177" y="3450629"/>
            <a:chExt cx="8712000" cy="1266198"/>
          </a:xfrm>
        </p:grpSpPr>
        <p:cxnSp>
          <p:nvCxnSpPr>
            <p:cNvPr id="125" name="직선 연결선 124">
              <a:extLst>
                <a:ext uri="{FF2B5EF4-FFF2-40B4-BE49-F238E27FC236}">
                  <a16:creationId xmlns:a16="http://schemas.microsoft.com/office/drawing/2014/main" id="{7BC70FE2-5642-0D1A-DCB2-17767E95F8C2}"/>
                </a:ext>
              </a:extLst>
            </p:cNvPr>
            <p:cNvCxnSpPr>
              <a:cxnSpLocks/>
            </p:cNvCxnSpPr>
            <p:nvPr/>
          </p:nvCxnSpPr>
          <p:spPr>
            <a:xfrm rot="5400000">
              <a:off x="4859177" y="360827"/>
              <a:ext cx="0" cy="8712000"/>
            </a:xfrm>
            <a:prstGeom prst="line">
              <a:avLst/>
            </a:prstGeom>
            <a:noFill/>
            <a:ln w="6350" cap="flat" cmpd="sng" algn="ctr">
              <a:solidFill>
                <a:srgbClr val="B7ECFF"/>
              </a:solidFill>
              <a:prstDash val="dash"/>
              <a:miter lim="800000"/>
            </a:ln>
            <a:effectLst/>
          </p:spPr>
        </p:cxnSp>
        <p:cxnSp>
          <p:nvCxnSpPr>
            <p:cNvPr id="126" name="직선 연결선 125">
              <a:extLst>
                <a:ext uri="{FF2B5EF4-FFF2-40B4-BE49-F238E27FC236}">
                  <a16:creationId xmlns:a16="http://schemas.microsoft.com/office/drawing/2014/main" id="{EF9062DF-9B3E-088E-27A2-23922427EB7B}"/>
                </a:ext>
              </a:extLst>
            </p:cNvPr>
            <p:cNvCxnSpPr>
              <a:cxnSpLocks/>
            </p:cNvCxnSpPr>
            <p:nvPr/>
          </p:nvCxnSpPr>
          <p:spPr>
            <a:xfrm rot="5400000">
              <a:off x="4859177" y="-905371"/>
              <a:ext cx="0" cy="8712000"/>
            </a:xfrm>
            <a:prstGeom prst="line">
              <a:avLst/>
            </a:prstGeom>
            <a:noFill/>
            <a:ln w="6350" cap="flat" cmpd="sng" algn="ctr">
              <a:solidFill>
                <a:srgbClr val="B7ECFF"/>
              </a:solidFill>
              <a:prstDash val="dash"/>
              <a:miter lim="800000"/>
            </a:ln>
            <a:effectLst/>
          </p:spPr>
        </p:cxnSp>
      </p:grpSp>
      <p:grpSp>
        <p:nvGrpSpPr>
          <p:cNvPr id="128" name="그룹 127">
            <a:extLst>
              <a:ext uri="{FF2B5EF4-FFF2-40B4-BE49-F238E27FC236}">
                <a16:creationId xmlns:a16="http://schemas.microsoft.com/office/drawing/2014/main" id="{78DAF3B8-80B6-F415-A5EB-BBD2C1E7C741}"/>
              </a:ext>
            </a:extLst>
          </p:cNvPr>
          <p:cNvGrpSpPr/>
          <p:nvPr/>
        </p:nvGrpSpPr>
        <p:grpSpPr>
          <a:xfrm>
            <a:off x="3332102" y="3450629"/>
            <a:ext cx="1792348" cy="1266198"/>
            <a:chOff x="503177" y="3450629"/>
            <a:chExt cx="8712000" cy="1266198"/>
          </a:xfrm>
        </p:grpSpPr>
        <p:cxnSp>
          <p:nvCxnSpPr>
            <p:cNvPr id="135" name="직선 연결선 134">
              <a:extLst>
                <a:ext uri="{FF2B5EF4-FFF2-40B4-BE49-F238E27FC236}">
                  <a16:creationId xmlns:a16="http://schemas.microsoft.com/office/drawing/2014/main" id="{93924FDA-F287-797A-6860-BEFE394A7E11}"/>
                </a:ext>
              </a:extLst>
            </p:cNvPr>
            <p:cNvCxnSpPr>
              <a:cxnSpLocks/>
            </p:cNvCxnSpPr>
            <p:nvPr/>
          </p:nvCxnSpPr>
          <p:spPr>
            <a:xfrm rot="5400000">
              <a:off x="4859177" y="360827"/>
              <a:ext cx="0" cy="8712000"/>
            </a:xfrm>
            <a:prstGeom prst="line">
              <a:avLst/>
            </a:prstGeom>
            <a:noFill/>
            <a:ln w="6350" cap="flat" cmpd="sng" algn="ctr">
              <a:solidFill>
                <a:srgbClr val="B7ECFF"/>
              </a:solidFill>
              <a:prstDash val="dash"/>
              <a:miter lim="800000"/>
            </a:ln>
            <a:effectLst/>
          </p:spPr>
        </p:cxnSp>
        <p:cxnSp>
          <p:nvCxnSpPr>
            <p:cNvPr id="136" name="직선 연결선 135">
              <a:extLst>
                <a:ext uri="{FF2B5EF4-FFF2-40B4-BE49-F238E27FC236}">
                  <a16:creationId xmlns:a16="http://schemas.microsoft.com/office/drawing/2014/main" id="{65CFEE1C-BF4F-CD33-1660-0A2CCACAAB9B}"/>
                </a:ext>
              </a:extLst>
            </p:cNvPr>
            <p:cNvCxnSpPr>
              <a:cxnSpLocks/>
            </p:cNvCxnSpPr>
            <p:nvPr/>
          </p:nvCxnSpPr>
          <p:spPr>
            <a:xfrm rot="5400000">
              <a:off x="4859177" y="-905371"/>
              <a:ext cx="0" cy="8712000"/>
            </a:xfrm>
            <a:prstGeom prst="line">
              <a:avLst/>
            </a:prstGeom>
            <a:noFill/>
            <a:ln w="6350" cap="flat" cmpd="sng" algn="ctr">
              <a:solidFill>
                <a:srgbClr val="B7ECFF"/>
              </a:solidFill>
              <a:prstDash val="dash"/>
              <a:miter lim="800000"/>
            </a:ln>
            <a:effectLst/>
          </p:spPr>
        </p:cxnSp>
      </p:grpSp>
      <p:grpSp>
        <p:nvGrpSpPr>
          <p:cNvPr id="137" name="그룹 136">
            <a:extLst>
              <a:ext uri="{FF2B5EF4-FFF2-40B4-BE49-F238E27FC236}">
                <a16:creationId xmlns:a16="http://schemas.microsoft.com/office/drawing/2014/main" id="{476022DE-576B-E95C-010E-C0A1E40CCE8E}"/>
              </a:ext>
            </a:extLst>
          </p:cNvPr>
          <p:cNvGrpSpPr/>
          <p:nvPr/>
        </p:nvGrpSpPr>
        <p:grpSpPr>
          <a:xfrm>
            <a:off x="5427602" y="3450629"/>
            <a:ext cx="1792348" cy="1266198"/>
            <a:chOff x="503177" y="3450629"/>
            <a:chExt cx="8712000" cy="1266198"/>
          </a:xfrm>
        </p:grpSpPr>
        <p:cxnSp>
          <p:nvCxnSpPr>
            <p:cNvPr id="138" name="직선 연결선 137">
              <a:extLst>
                <a:ext uri="{FF2B5EF4-FFF2-40B4-BE49-F238E27FC236}">
                  <a16:creationId xmlns:a16="http://schemas.microsoft.com/office/drawing/2014/main" id="{BA99BD4B-2246-F201-241E-7A3405A92FAC}"/>
                </a:ext>
              </a:extLst>
            </p:cNvPr>
            <p:cNvCxnSpPr>
              <a:cxnSpLocks/>
            </p:cNvCxnSpPr>
            <p:nvPr/>
          </p:nvCxnSpPr>
          <p:spPr>
            <a:xfrm rot="5400000">
              <a:off x="4859177" y="360827"/>
              <a:ext cx="0" cy="8712000"/>
            </a:xfrm>
            <a:prstGeom prst="line">
              <a:avLst/>
            </a:prstGeom>
            <a:noFill/>
            <a:ln w="6350" cap="flat" cmpd="sng" algn="ctr">
              <a:solidFill>
                <a:srgbClr val="B7ECFF"/>
              </a:solidFill>
              <a:prstDash val="dash"/>
              <a:miter lim="800000"/>
            </a:ln>
            <a:effectLst/>
          </p:spPr>
        </p:cxnSp>
        <p:cxnSp>
          <p:nvCxnSpPr>
            <p:cNvPr id="139" name="직선 연결선 138">
              <a:extLst>
                <a:ext uri="{FF2B5EF4-FFF2-40B4-BE49-F238E27FC236}">
                  <a16:creationId xmlns:a16="http://schemas.microsoft.com/office/drawing/2014/main" id="{49EFB672-2DBA-FBB9-428D-EA8CE600824E}"/>
                </a:ext>
              </a:extLst>
            </p:cNvPr>
            <p:cNvCxnSpPr>
              <a:cxnSpLocks/>
            </p:cNvCxnSpPr>
            <p:nvPr/>
          </p:nvCxnSpPr>
          <p:spPr>
            <a:xfrm rot="5400000">
              <a:off x="4859177" y="-905371"/>
              <a:ext cx="0" cy="8712000"/>
            </a:xfrm>
            <a:prstGeom prst="line">
              <a:avLst/>
            </a:prstGeom>
            <a:noFill/>
            <a:ln w="6350" cap="flat" cmpd="sng" algn="ctr">
              <a:solidFill>
                <a:srgbClr val="B7ECFF"/>
              </a:solidFill>
              <a:prstDash val="dash"/>
              <a:miter lim="800000"/>
            </a:ln>
            <a:effectLst/>
          </p:spPr>
        </p:cxnSp>
      </p:grpSp>
      <p:grpSp>
        <p:nvGrpSpPr>
          <p:cNvPr id="140" name="그룹 139">
            <a:extLst>
              <a:ext uri="{FF2B5EF4-FFF2-40B4-BE49-F238E27FC236}">
                <a16:creationId xmlns:a16="http://schemas.microsoft.com/office/drawing/2014/main" id="{5B6EAE7E-F260-51F3-71E5-86EE5030CC9B}"/>
              </a:ext>
            </a:extLst>
          </p:cNvPr>
          <p:cNvGrpSpPr/>
          <p:nvPr/>
        </p:nvGrpSpPr>
        <p:grpSpPr>
          <a:xfrm>
            <a:off x="7523102" y="3450629"/>
            <a:ext cx="1792348" cy="1266198"/>
            <a:chOff x="503177" y="3450629"/>
            <a:chExt cx="8712000" cy="1266198"/>
          </a:xfrm>
        </p:grpSpPr>
        <p:cxnSp>
          <p:nvCxnSpPr>
            <p:cNvPr id="141" name="직선 연결선 140">
              <a:extLst>
                <a:ext uri="{FF2B5EF4-FFF2-40B4-BE49-F238E27FC236}">
                  <a16:creationId xmlns:a16="http://schemas.microsoft.com/office/drawing/2014/main" id="{2A4B8323-64D7-8338-8434-863488B1017D}"/>
                </a:ext>
              </a:extLst>
            </p:cNvPr>
            <p:cNvCxnSpPr>
              <a:cxnSpLocks/>
            </p:cNvCxnSpPr>
            <p:nvPr/>
          </p:nvCxnSpPr>
          <p:spPr>
            <a:xfrm rot="5400000">
              <a:off x="4859177" y="360827"/>
              <a:ext cx="0" cy="8712000"/>
            </a:xfrm>
            <a:prstGeom prst="line">
              <a:avLst/>
            </a:prstGeom>
            <a:noFill/>
            <a:ln w="6350" cap="flat" cmpd="sng" algn="ctr">
              <a:solidFill>
                <a:srgbClr val="B7ECFF"/>
              </a:solidFill>
              <a:prstDash val="dash"/>
              <a:miter lim="800000"/>
            </a:ln>
            <a:effectLst/>
          </p:spPr>
        </p:cxnSp>
        <p:cxnSp>
          <p:nvCxnSpPr>
            <p:cNvPr id="142" name="직선 연결선 141">
              <a:extLst>
                <a:ext uri="{FF2B5EF4-FFF2-40B4-BE49-F238E27FC236}">
                  <a16:creationId xmlns:a16="http://schemas.microsoft.com/office/drawing/2014/main" id="{99623369-B43F-C982-03AC-CFCCABFD4BA9}"/>
                </a:ext>
              </a:extLst>
            </p:cNvPr>
            <p:cNvCxnSpPr>
              <a:cxnSpLocks/>
            </p:cNvCxnSpPr>
            <p:nvPr/>
          </p:nvCxnSpPr>
          <p:spPr>
            <a:xfrm rot="5400000">
              <a:off x="4859177" y="-905371"/>
              <a:ext cx="0" cy="8712000"/>
            </a:xfrm>
            <a:prstGeom prst="line">
              <a:avLst/>
            </a:prstGeom>
            <a:noFill/>
            <a:ln w="6350" cap="flat" cmpd="sng" algn="ctr">
              <a:solidFill>
                <a:srgbClr val="B7ECFF"/>
              </a:solidFill>
              <a:prstDash val="dash"/>
              <a:miter lim="800000"/>
            </a:ln>
            <a:effectLst/>
          </p:spPr>
        </p:cxnSp>
      </p:grpSp>
    </p:spTree>
    <p:extLst>
      <p:ext uri="{BB962C8B-B14F-4D97-AF65-F5344CB8AC3E}">
        <p14:creationId xmlns:p14="http://schemas.microsoft.com/office/powerpoint/2010/main" val="2372943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28">
            <a:extLst>
              <a:ext uri="{FF2B5EF4-FFF2-40B4-BE49-F238E27FC236}">
                <a16:creationId xmlns:a16="http://schemas.microsoft.com/office/drawing/2014/main" id="{B54C5F47-AD10-4060-8882-15DA46CCDB54}"/>
              </a:ext>
            </a:extLst>
          </p:cNvPr>
          <p:cNvSpPr txBox="1">
            <a:spLocks/>
          </p:cNvSpPr>
          <p:nvPr/>
        </p:nvSpPr>
        <p:spPr>
          <a:xfrm>
            <a:off x="488899" y="617249"/>
            <a:ext cx="8928151"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r>
              <a:rPr lang="ko-KR" altLang="en-US"/>
              <a:t>해운 산업 환경 변화와 기업의 도전 과제</a:t>
            </a:r>
            <a:endParaRPr lang="ko-KR" altLang="en-US">
              <a:latin typeface="KoPub돋움체 Medium" panose="02020603020101020101" pitchFamily="18" charset="-127"/>
              <a:ea typeface="KoPub돋움체 Medium" panose="02020603020101020101" pitchFamily="18" charset="-127"/>
            </a:endParaRPr>
          </a:p>
        </p:txBody>
      </p:sp>
      <p:sp>
        <p:nvSpPr>
          <p:cNvPr id="6" name="텍스트 개체 틀 27">
            <a:extLst>
              <a:ext uri="{FF2B5EF4-FFF2-40B4-BE49-F238E27FC236}">
                <a16:creationId xmlns:a16="http://schemas.microsoft.com/office/drawing/2014/main" id="{1D1A418D-8AA2-439A-9307-530816334A5F}"/>
              </a:ext>
            </a:extLst>
          </p:cNvPr>
          <p:cNvSpPr>
            <a:spLocks noGrp="1"/>
          </p:cNvSpPr>
          <p:nvPr>
            <p:ph type="body" sz="quarter" idx="10"/>
          </p:nvPr>
        </p:nvSpPr>
        <p:spPr>
          <a:xfrm>
            <a:off x="488949" y="333149"/>
            <a:ext cx="8928101" cy="184666"/>
          </a:xfrm>
        </p:spPr>
        <p:txBody>
          <a:bodyPr/>
          <a:lstStyle/>
          <a:p>
            <a:r>
              <a:rPr lang="en-US" altLang="ko-KR"/>
              <a:t>Ⅴ. </a:t>
            </a:r>
            <a:r>
              <a:rPr lang="ko-KR" altLang="en-US"/>
              <a:t>결론</a:t>
            </a:r>
          </a:p>
        </p:txBody>
      </p:sp>
      <p:sp>
        <p:nvSpPr>
          <p:cNvPr id="25" name="TextBox 24">
            <a:extLst>
              <a:ext uri="{FF2B5EF4-FFF2-40B4-BE49-F238E27FC236}">
                <a16:creationId xmlns:a16="http://schemas.microsoft.com/office/drawing/2014/main" id="{0B0E35A6-ACB3-4D39-8AD4-76BEFCD4D659}"/>
              </a:ext>
            </a:extLst>
          </p:cNvPr>
          <p:cNvSpPr txBox="1"/>
          <p:nvPr/>
        </p:nvSpPr>
        <p:spPr>
          <a:xfrm>
            <a:off x="489000" y="5968610"/>
            <a:ext cx="892804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a:solidFill>
                  <a:schemeClr val="bg1">
                    <a:lumMod val="50000"/>
                  </a:schemeClr>
                </a:solidFill>
              </a:rPr>
              <a:t>Source: </a:t>
            </a:r>
            <a:r>
              <a:rPr lang="ko-KR" altLang="en-US" err="1">
                <a:solidFill>
                  <a:schemeClr val="bg1">
                    <a:lumMod val="50000"/>
                  </a:schemeClr>
                </a:solidFill>
              </a:rPr>
              <a:t>삼정</a:t>
            </a:r>
            <a:r>
              <a:rPr lang="en-US" altLang="ko-KR">
                <a:solidFill>
                  <a:schemeClr val="bg1">
                    <a:lumMod val="50000"/>
                  </a:schemeClr>
                </a:solidFill>
              </a:rPr>
              <a:t>KPMG</a:t>
            </a:r>
            <a:r>
              <a:rPr lang="ko-KR" altLang="en-US">
                <a:solidFill>
                  <a:schemeClr val="bg1">
                    <a:lumMod val="50000"/>
                  </a:schemeClr>
                </a:solidFill>
              </a:rPr>
              <a:t> 경제연구원 </a:t>
            </a:r>
          </a:p>
        </p:txBody>
      </p:sp>
      <p:grpSp>
        <p:nvGrpSpPr>
          <p:cNvPr id="44" name="그룹 43">
            <a:extLst>
              <a:ext uri="{FF2B5EF4-FFF2-40B4-BE49-F238E27FC236}">
                <a16:creationId xmlns:a16="http://schemas.microsoft.com/office/drawing/2014/main" id="{7E9170AD-3783-478F-A399-17930B874C7C}"/>
              </a:ext>
            </a:extLst>
          </p:cNvPr>
          <p:cNvGrpSpPr/>
          <p:nvPr/>
        </p:nvGrpSpPr>
        <p:grpSpPr>
          <a:xfrm>
            <a:off x="490526" y="1196897"/>
            <a:ext cx="8928049" cy="1181188"/>
            <a:chOff x="488950" y="2384220"/>
            <a:chExt cx="8928103" cy="1667512"/>
          </a:xfrm>
        </p:grpSpPr>
        <p:sp>
          <p:nvSpPr>
            <p:cNvPr id="45" name="TextBox 44">
              <a:extLst>
                <a:ext uri="{FF2B5EF4-FFF2-40B4-BE49-F238E27FC236}">
                  <a16:creationId xmlns:a16="http://schemas.microsoft.com/office/drawing/2014/main" id="{F2FB3BE1-69C1-46F6-8E5D-24C6359858F4}"/>
                </a:ext>
              </a:extLst>
            </p:cNvPr>
            <p:cNvSpPr txBox="1"/>
            <p:nvPr/>
          </p:nvSpPr>
          <p:spPr>
            <a:xfrm>
              <a:off x="2111615" y="2384220"/>
              <a:ext cx="7305386" cy="1667512"/>
            </a:xfrm>
            <a:prstGeom prst="rect">
              <a:avLst/>
            </a:prstGeom>
            <a:solidFill>
              <a:schemeClr val="bg1">
                <a:lumMod val="95000"/>
              </a:schemeClr>
            </a:solidFill>
            <a:ln w="25400">
              <a:noFill/>
              <a:miter lim="800000"/>
            </a:ln>
          </p:spPr>
          <p:txBody>
            <a:bodyPr wrap="square" lIns="144000" tIns="46800" rIns="144000" bIns="46800" rtlCol="0" anchor="ctr">
              <a:noAutofit/>
            </a:bodyPr>
            <a:lstStyle/>
            <a:p>
              <a:pPr marL="0" marR="0" lvl="0" indent="0" algn="l" defTabSz="914400" rtl="0" eaLnBrk="1" fontAlgn="ctr" latinLnBrk="0" hangingPunct="1">
                <a:lnSpc>
                  <a:spcPct val="113000"/>
                </a:lnSpc>
                <a:spcBef>
                  <a:spcPts val="300"/>
                </a:spcBef>
                <a:spcAft>
                  <a:spcPts val="500"/>
                </a:spcAft>
                <a:buClrTx/>
                <a:buSzTx/>
                <a:buFontTx/>
                <a:buNone/>
                <a:tabLst/>
                <a:defRPr/>
              </a:pPr>
              <a:r>
                <a:rPr kumimoji="0" lang="en-US" altLang="ko-KR" sz="1100" b="1" i="0" u="none" strike="noStrike" kern="1200" cap="none" spc="0" normalizeH="0" baseline="0" noProof="0" dirty="0">
                  <a:ln>
                    <a:solidFill>
                      <a:srgbClr val="00B8F5">
                        <a:alpha val="0"/>
                      </a:srgbClr>
                    </a:solidFill>
                  </a:ln>
                  <a:solidFill>
                    <a:srgbClr val="0072DA"/>
                  </a:solidFill>
                  <a:effectLst/>
                  <a:uLnTx/>
                  <a:uFillTx/>
                  <a:latin typeface="KoPub돋움체 Medium"/>
                  <a:ea typeface="KoPub돋움체 Medium"/>
                  <a:cs typeface="Arial" panose="020B0604020202020204" pitchFamily="34" charset="0"/>
                </a:rPr>
                <a:t>IMO</a:t>
              </a:r>
              <a:r>
                <a:rPr kumimoji="0" lang="ko-KR" altLang="en-US" sz="1100" b="1" i="0" u="none" strike="noStrike" kern="1200" cap="none" spc="0" normalizeH="0" baseline="0" noProof="0" dirty="0">
                  <a:ln>
                    <a:solidFill>
                      <a:srgbClr val="00B8F5">
                        <a:alpha val="0"/>
                      </a:srgbClr>
                    </a:solidFill>
                  </a:ln>
                  <a:solidFill>
                    <a:srgbClr val="0072DA"/>
                  </a:solidFill>
                  <a:effectLst/>
                  <a:uLnTx/>
                  <a:uFillTx/>
                  <a:latin typeface="KoPub돋움체 Medium"/>
                  <a:ea typeface="KoPub돋움체 Medium"/>
                  <a:cs typeface="Arial" panose="020B0604020202020204" pitchFamily="34" charset="0"/>
                </a:rPr>
                <a:t>의 탄소 배출 규제에 대한 적극적 대응에 따라 선사 간 차별화된 경쟁력 확보 가능</a:t>
              </a:r>
              <a:endParaRPr kumimoji="0" lang="en-US" altLang="ko-KR" sz="1100" b="1" i="0" u="none" strike="noStrike" kern="1200" cap="none" spc="0" normalizeH="0" baseline="0" noProof="0" dirty="0">
                <a:ln>
                  <a:solidFill>
                    <a:srgbClr val="00B8F5">
                      <a:alpha val="0"/>
                    </a:srgbClr>
                  </a:solidFill>
                </a:ln>
                <a:solidFill>
                  <a:srgbClr val="0072DA"/>
                </a:solidFill>
                <a:effectLst/>
                <a:uLnTx/>
                <a:uFillTx/>
                <a:latin typeface="KoPub돋움체 Medium"/>
                <a:ea typeface="KoPub돋움체 Medium"/>
                <a:cs typeface="Arial" panose="020B0604020202020204" pitchFamily="34" charset="0"/>
              </a:endParaRPr>
            </a:p>
            <a:p>
              <a:pPr marL="171450" marR="0" lvl="0" indent="-171450" fontAlgn="auto">
                <a:lnSpc>
                  <a:spcPct val="105000"/>
                </a:lnSpc>
                <a:spcBef>
                  <a:spcPts val="100"/>
                </a:spcBef>
                <a:spcAft>
                  <a:spcPts val="500"/>
                </a:spcAft>
                <a:buClr>
                  <a:srgbClr val="0072DA"/>
                </a:buClr>
                <a:buSzTx/>
                <a:buFont typeface="Wingdings" panose="05000000000000000000" pitchFamily="2" charset="2"/>
                <a:buChar char="ü"/>
                <a:tabLst/>
                <a:defRPr/>
              </a:pPr>
              <a:r>
                <a:rPr lang="ko-KR" altLang="en-US" sz="900" dirty="0">
                  <a:ln>
                    <a:solidFill>
                      <a:prstClr val="white">
                        <a:lumMod val="75000"/>
                        <a:alpha val="0"/>
                      </a:prstClr>
                    </a:solidFill>
                  </a:ln>
                  <a:solidFill>
                    <a:schemeClr val="tx1">
                      <a:lumMod val="85000"/>
                      <a:lumOff val="15000"/>
                    </a:schemeClr>
                  </a:solidFill>
                  <a:latin typeface="+mn-ea"/>
                </a:rPr>
                <a:t>선제적으로 친환경 에너지 연료 공급 방안 수립과 친환경 및 고효율 선박 도입을 고려</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 또한 기존 선박의 경우 배기가스 정화장치 설치</a:t>
              </a:r>
              <a:r>
                <a:rPr lang="en-US" altLang="ko-KR" sz="900" dirty="0">
                  <a:ln>
                    <a:solidFill>
                      <a:prstClr val="white">
                        <a:lumMod val="75000"/>
                        <a:alpha val="0"/>
                      </a:prstClr>
                    </a:solidFill>
                  </a:ln>
                  <a:solidFill>
                    <a:schemeClr val="tx1">
                      <a:lumMod val="85000"/>
                      <a:lumOff val="15000"/>
                    </a:schemeClr>
                  </a:solidFill>
                  <a:latin typeface="+mn-ea"/>
                </a:rPr>
                <a:t>, LNG </a:t>
              </a:r>
              <a:r>
                <a:rPr lang="ko-KR" altLang="en-US" sz="900" dirty="0">
                  <a:ln>
                    <a:solidFill>
                      <a:prstClr val="white">
                        <a:lumMod val="75000"/>
                        <a:alpha val="0"/>
                      </a:prstClr>
                    </a:solidFill>
                  </a:ln>
                  <a:solidFill>
                    <a:schemeClr val="tx1">
                      <a:lumMod val="85000"/>
                      <a:lumOff val="15000"/>
                    </a:schemeClr>
                  </a:solidFill>
                  <a:latin typeface="+mn-ea"/>
                </a:rPr>
                <a:t>엔진으로 교체</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오염원 배출이 적은 메탄올</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암모니아 연료 변환 등을 적극 추진</a:t>
              </a:r>
              <a:endParaRPr lang="en-US" altLang="ko-KR" sz="900" dirty="0">
                <a:ln>
                  <a:solidFill>
                    <a:prstClr val="white">
                      <a:lumMod val="75000"/>
                      <a:alpha val="0"/>
                    </a:prstClr>
                  </a:solidFill>
                </a:ln>
                <a:solidFill>
                  <a:schemeClr val="tx1">
                    <a:lumMod val="85000"/>
                    <a:lumOff val="15000"/>
                  </a:schemeClr>
                </a:solidFill>
                <a:latin typeface="+mn-ea"/>
              </a:endParaRPr>
            </a:p>
            <a:p>
              <a:pPr marL="171450" marR="0" lvl="0" indent="-171450" fontAlgn="auto">
                <a:lnSpc>
                  <a:spcPct val="105000"/>
                </a:lnSpc>
                <a:spcBef>
                  <a:spcPts val="100"/>
                </a:spcBef>
                <a:spcAft>
                  <a:spcPts val="500"/>
                </a:spcAft>
                <a:buClr>
                  <a:srgbClr val="0072DA"/>
                </a:buClr>
                <a:buSzTx/>
                <a:buFont typeface="Wingdings" panose="05000000000000000000" pitchFamily="2" charset="2"/>
                <a:buChar char="ü"/>
                <a:tabLst/>
                <a:defRPr/>
              </a:pPr>
              <a:r>
                <a:rPr lang="en-US" altLang="ko-KR" sz="900" dirty="0">
                  <a:ln>
                    <a:solidFill>
                      <a:prstClr val="white">
                        <a:lumMod val="75000"/>
                        <a:alpha val="0"/>
                      </a:prstClr>
                    </a:solidFill>
                  </a:ln>
                  <a:solidFill>
                    <a:schemeClr val="tx1">
                      <a:lumMod val="85000"/>
                      <a:lumOff val="15000"/>
                    </a:schemeClr>
                  </a:solidFill>
                  <a:latin typeface="+mn-ea"/>
                </a:rPr>
                <a:t>IMO</a:t>
              </a:r>
              <a:r>
                <a:rPr lang="ko-KR" altLang="en-US" sz="900" dirty="0">
                  <a:ln>
                    <a:solidFill>
                      <a:prstClr val="white">
                        <a:lumMod val="75000"/>
                        <a:alpha val="0"/>
                      </a:prstClr>
                    </a:solidFill>
                  </a:ln>
                  <a:solidFill>
                    <a:schemeClr val="tx1">
                      <a:lumMod val="85000"/>
                      <a:lumOff val="15000"/>
                    </a:schemeClr>
                  </a:solidFill>
                  <a:latin typeface="+mn-ea"/>
                </a:rPr>
                <a:t>의 규제 대응을 위한 </a:t>
              </a:r>
              <a:r>
                <a:rPr lang="en-US" altLang="ko-KR" sz="900" dirty="0">
                  <a:ln>
                    <a:solidFill>
                      <a:prstClr val="white">
                        <a:lumMod val="75000"/>
                        <a:alpha val="0"/>
                      </a:prstClr>
                    </a:solidFill>
                  </a:ln>
                  <a:solidFill>
                    <a:schemeClr val="tx1">
                      <a:lumMod val="85000"/>
                      <a:lumOff val="15000"/>
                    </a:schemeClr>
                  </a:solidFill>
                  <a:latin typeface="+mn-ea"/>
                </a:rPr>
                <a:t>1) </a:t>
              </a:r>
              <a:r>
                <a:rPr lang="ko-KR" altLang="en-US" sz="900" dirty="0">
                  <a:ln>
                    <a:solidFill>
                      <a:prstClr val="white">
                        <a:lumMod val="75000"/>
                        <a:alpha val="0"/>
                      </a:prstClr>
                    </a:solidFill>
                  </a:ln>
                  <a:solidFill>
                    <a:schemeClr val="tx1">
                      <a:lumMod val="85000"/>
                      <a:lumOff val="15000"/>
                    </a:schemeClr>
                  </a:solidFill>
                  <a:latin typeface="+mn-ea"/>
                </a:rPr>
                <a:t>친환경 연료 사용</a:t>
              </a:r>
              <a:r>
                <a:rPr lang="en-US" altLang="ko-KR" sz="900" dirty="0">
                  <a:ln>
                    <a:solidFill>
                      <a:prstClr val="white">
                        <a:lumMod val="75000"/>
                        <a:alpha val="0"/>
                      </a:prstClr>
                    </a:solidFill>
                  </a:ln>
                  <a:solidFill>
                    <a:schemeClr val="tx1">
                      <a:lumMod val="85000"/>
                      <a:lumOff val="15000"/>
                    </a:schemeClr>
                  </a:solidFill>
                  <a:latin typeface="+mn-ea"/>
                </a:rPr>
                <a:t>, 2)</a:t>
              </a:r>
              <a:r>
                <a:rPr lang="ko-KR" altLang="en-US" sz="900" dirty="0">
                  <a:ln>
                    <a:solidFill>
                      <a:prstClr val="white">
                        <a:lumMod val="75000"/>
                        <a:alpha val="0"/>
                      </a:prstClr>
                    </a:solidFill>
                  </a:ln>
                  <a:solidFill>
                    <a:schemeClr val="tx1">
                      <a:lumMod val="85000"/>
                      <a:lumOff val="15000"/>
                    </a:schemeClr>
                  </a:solidFill>
                  <a:latin typeface="+mn-ea"/>
                </a:rPr>
                <a:t> 선체 개조</a:t>
              </a:r>
              <a:r>
                <a:rPr lang="en-US" altLang="ko-KR" sz="900" dirty="0">
                  <a:ln>
                    <a:solidFill>
                      <a:prstClr val="white">
                        <a:lumMod val="75000"/>
                        <a:alpha val="0"/>
                      </a:prstClr>
                    </a:solidFill>
                  </a:ln>
                  <a:solidFill>
                    <a:schemeClr val="tx1">
                      <a:lumMod val="85000"/>
                      <a:lumOff val="15000"/>
                    </a:schemeClr>
                  </a:solidFill>
                  <a:latin typeface="+mn-ea"/>
                </a:rPr>
                <a:t>, 3) </a:t>
              </a:r>
              <a:r>
                <a:rPr lang="ko-KR" altLang="en-US" sz="900" dirty="0">
                  <a:ln>
                    <a:solidFill>
                      <a:prstClr val="white">
                        <a:lumMod val="75000"/>
                        <a:alpha val="0"/>
                      </a:prstClr>
                    </a:solidFill>
                  </a:ln>
                  <a:solidFill>
                    <a:schemeClr val="tx1">
                      <a:lumMod val="85000"/>
                      <a:lumOff val="15000"/>
                    </a:schemeClr>
                  </a:solidFill>
                  <a:latin typeface="+mn-ea"/>
                </a:rPr>
                <a:t>친환경 선박 선조 등으로 단기적 비용 증가 예상되나</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중장기적 관점에서 노후화된 선박 등의 구조조정으로 수급 밸런스에 긍정적 영향을 줄 수 있음</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그 외 시장 기반 조치의 후보로 탄소부담금의 적용 논의가 이루어지는 바</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자금력이 부족한 중소 선사를 중심으로 단기간 비용 증가의 부담이 늘어날 우려가 있음</a:t>
              </a:r>
            </a:p>
          </p:txBody>
        </p:sp>
        <p:sp>
          <p:nvSpPr>
            <p:cNvPr id="46" name="직사각형 45">
              <a:extLst>
                <a:ext uri="{FF2B5EF4-FFF2-40B4-BE49-F238E27FC236}">
                  <a16:creationId xmlns:a16="http://schemas.microsoft.com/office/drawing/2014/main" id="{6D81B706-97CC-4BDA-9F8A-7EDD75105BD3}"/>
                </a:ext>
              </a:extLst>
            </p:cNvPr>
            <p:cNvSpPr/>
            <p:nvPr/>
          </p:nvSpPr>
          <p:spPr>
            <a:xfrm>
              <a:off x="488950" y="2384220"/>
              <a:ext cx="8928103" cy="1667511"/>
            </a:xfrm>
            <a:prstGeom prst="rect">
              <a:avLst/>
            </a:prstGeom>
            <a:noFill/>
            <a:ln w="3175">
              <a:solidFill>
                <a:srgbClr val="007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ko-KR" altLang="en-US" sz="1050" b="0" i="0" u="none" strike="noStrike" kern="1200" cap="none" spc="0" normalizeH="0" baseline="0" noProof="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3" name="그룹 2">
            <a:extLst>
              <a:ext uri="{FF2B5EF4-FFF2-40B4-BE49-F238E27FC236}">
                <a16:creationId xmlns:a16="http://schemas.microsoft.com/office/drawing/2014/main" id="{4F94AD3D-EC6F-4FCF-885D-0603D79A21FA}"/>
              </a:ext>
            </a:extLst>
          </p:cNvPr>
          <p:cNvGrpSpPr/>
          <p:nvPr/>
        </p:nvGrpSpPr>
        <p:grpSpPr>
          <a:xfrm>
            <a:off x="487425" y="1108714"/>
            <a:ext cx="530122" cy="526397"/>
            <a:chOff x="525526" y="1155233"/>
            <a:chExt cx="681482" cy="703157"/>
          </a:xfrm>
        </p:grpSpPr>
        <p:sp>
          <p:nvSpPr>
            <p:cNvPr id="69" name="TextBox 68">
              <a:extLst>
                <a:ext uri="{FF2B5EF4-FFF2-40B4-BE49-F238E27FC236}">
                  <a16:creationId xmlns:a16="http://schemas.microsoft.com/office/drawing/2014/main" id="{09C61724-A2DE-46DC-92A1-69B7B14E8D4E}"/>
                </a:ext>
              </a:extLst>
            </p:cNvPr>
            <p:cNvSpPr txBox="1"/>
            <p:nvPr/>
          </p:nvSpPr>
          <p:spPr>
            <a:xfrm>
              <a:off x="584556" y="1282390"/>
              <a:ext cx="576000" cy="576000"/>
            </a:xfrm>
            <a:prstGeom prst="rect">
              <a:avLst/>
            </a:prstGeom>
            <a:solidFill>
              <a:srgbClr val="0072DA"/>
            </a:solidFill>
            <a:ln w="25400">
              <a:noFill/>
              <a:miter lim="800000"/>
            </a:ln>
          </p:spPr>
          <p:txBody>
            <a:bodyPr wrap="square" lIns="90000" tIns="46800" rIns="90000" bIns="46800" rtlCol="0" anchor="ctr">
              <a:noAutofit/>
            </a:bodyPr>
            <a:lstStyle/>
            <a:p>
              <a:pPr marR="0" lvl="0" algn="l" defTabSz="914400" rtl="0" eaLnBrk="1" fontAlgn="auto" latinLnBrk="0" hangingPunct="1">
                <a:lnSpc>
                  <a:spcPct val="105000"/>
                </a:lnSpc>
                <a:spcAft>
                  <a:spcPts val="500"/>
                </a:spcAft>
                <a:buClr>
                  <a:schemeClr val="accent5"/>
                </a:buClr>
                <a:buSzTx/>
                <a:tabLst/>
                <a:defRPr/>
              </a:pPr>
              <a:endParaRPr kumimoji="0" lang="ko-KR" altLang="en-US" sz="800" b="0" i="0" u="none" strike="noStrike" kern="1200" cap="none" spc="0" normalizeH="0" baseline="0" noProof="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8" name="TextBox 57">
              <a:extLst>
                <a:ext uri="{FF2B5EF4-FFF2-40B4-BE49-F238E27FC236}">
                  <a16:creationId xmlns:a16="http://schemas.microsoft.com/office/drawing/2014/main" id="{8A435A45-C3C4-4924-9F4E-9CE385A7F4BB}"/>
                </a:ext>
              </a:extLst>
            </p:cNvPr>
            <p:cNvSpPr txBox="1"/>
            <p:nvPr/>
          </p:nvSpPr>
          <p:spPr>
            <a:xfrm>
              <a:off x="525526" y="1155233"/>
              <a:ext cx="681482" cy="673129"/>
            </a:xfrm>
            <a:prstGeom prst="rect">
              <a:avLst/>
            </a:prstGeom>
            <a:noFill/>
          </p:spPr>
          <p:txBody>
            <a:bodyPr wrap="square"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rPr>
                <a:t>01</a:t>
              </a:r>
              <a:endParaRPr kumimoji="0" lang="en-US" altLang="en-US"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endParaRPr>
            </a:p>
          </p:txBody>
        </p:sp>
      </p:grpSp>
      <p:sp>
        <p:nvSpPr>
          <p:cNvPr id="2" name="직사각형 1">
            <a:extLst>
              <a:ext uri="{FF2B5EF4-FFF2-40B4-BE49-F238E27FC236}">
                <a16:creationId xmlns:a16="http://schemas.microsoft.com/office/drawing/2014/main" id="{D654C9DE-6D19-3283-284C-240338882C9F}"/>
              </a:ext>
            </a:extLst>
          </p:cNvPr>
          <p:cNvSpPr/>
          <p:nvPr/>
        </p:nvSpPr>
        <p:spPr>
          <a:xfrm>
            <a:off x="545385" y="1822109"/>
            <a:ext cx="1514295" cy="523670"/>
          </a:xfrm>
          <a:prstGeom prst="rect">
            <a:avLst/>
          </a:prstGeom>
        </p:spPr>
        <p:txBody>
          <a:bodyPr wrap="square" lIns="0" rIns="0" anchor="ctr">
            <a:spAutoFit/>
          </a:bodyPr>
          <a:lstStyle/>
          <a:p>
            <a:pPr marR="0" lvl="0" indent="0" fontAlgn="auto">
              <a:lnSpc>
                <a:spcPct val="110000"/>
              </a:lnSpc>
              <a:spcBef>
                <a:spcPct val="0"/>
              </a:spcBef>
              <a:buClrTx/>
              <a:buSzTx/>
              <a:buFontTx/>
              <a:buNone/>
              <a:tabLst/>
              <a:defRPr/>
            </a:pPr>
            <a:r>
              <a:rPr lang="en-US" altLang="ko-KR" sz="1400" b="1" dirty="0">
                <a:ln>
                  <a:solidFill>
                    <a:srgbClr val="925899">
                      <a:alpha val="0"/>
                    </a:srgbClr>
                  </a:solidFill>
                </a:ln>
                <a:solidFill>
                  <a:srgbClr val="0072DA"/>
                </a:solidFill>
                <a:latin typeface="+mn-ea"/>
              </a:rPr>
              <a:t>Regulation</a:t>
            </a:r>
          </a:p>
          <a:p>
            <a:pPr marR="0" lvl="0" indent="0" fontAlgn="auto">
              <a:lnSpc>
                <a:spcPct val="110000"/>
              </a:lnSpc>
              <a:spcBef>
                <a:spcPct val="0"/>
              </a:spcBef>
              <a:buClrTx/>
              <a:buSzTx/>
              <a:buFontTx/>
              <a:buNone/>
              <a:tabLst/>
              <a:defRPr/>
            </a:pPr>
            <a:r>
              <a:rPr lang="ko-KR" altLang="en-US" sz="1200" dirty="0">
                <a:ln>
                  <a:solidFill>
                    <a:srgbClr val="925899">
                      <a:alpha val="0"/>
                    </a:srgbClr>
                  </a:solidFill>
                </a:ln>
                <a:solidFill>
                  <a:srgbClr val="0072DA"/>
                </a:solidFill>
                <a:latin typeface="KoPub돋움체 Medium" panose="02020603020101020101" pitchFamily="18" charset="-127"/>
                <a:ea typeface="KoPub돋움체 Medium" panose="02020603020101020101" pitchFamily="18" charset="-127"/>
              </a:rPr>
              <a:t>친환경 규제 대응 강화</a:t>
            </a:r>
            <a:endParaRPr lang="en-US" altLang="en-US" sz="1400" dirty="0">
              <a:ln>
                <a:solidFill>
                  <a:srgbClr val="925899">
                    <a:alpha val="0"/>
                  </a:srgbClr>
                </a:solidFill>
              </a:ln>
              <a:solidFill>
                <a:srgbClr val="0072DA"/>
              </a:solidFill>
              <a:latin typeface="KoPub돋움체 Medium" panose="02020603020101020101" pitchFamily="18" charset="-127"/>
              <a:ea typeface="KoPub돋움체 Medium" panose="02020603020101020101" pitchFamily="18" charset="-127"/>
            </a:endParaRPr>
          </a:p>
        </p:txBody>
      </p:sp>
      <p:grpSp>
        <p:nvGrpSpPr>
          <p:cNvPr id="49" name="그룹 48">
            <a:extLst>
              <a:ext uri="{FF2B5EF4-FFF2-40B4-BE49-F238E27FC236}">
                <a16:creationId xmlns:a16="http://schemas.microsoft.com/office/drawing/2014/main" id="{8797BBC2-EB08-4D4C-8AF8-DD0164DF5BCF}"/>
              </a:ext>
            </a:extLst>
          </p:cNvPr>
          <p:cNvGrpSpPr/>
          <p:nvPr/>
        </p:nvGrpSpPr>
        <p:grpSpPr>
          <a:xfrm>
            <a:off x="490526" y="2520482"/>
            <a:ext cx="8928048" cy="1032063"/>
            <a:chOff x="488950" y="2699147"/>
            <a:chExt cx="8928100" cy="972000"/>
          </a:xfrm>
        </p:grpSpPr>
        <p:sp>
          <p:nvSpPr>
            <p:cNvPr id="51" name="TextBox 50">
              <a:extLst>
                <a:ext uri="{FF2B5EF4-FFF2-40B4-BE49-F238E27FC236}">
                  <a16:creationId xmlns:a16="http://schemas.microsoft.com/office/drawing/2014/main" id="{84F6D0FB-43A8-48E6-9E45-021E6A78B4C2}"/>
                </a:ext>
              </a:extLst>
            </p:cNvPr>
            <p:cNvSpPr txBox="1"/>
            <p:nvPr/>
          </p:nvSpPr>
          <p:spPr>
            <a:xfrm>
              <a:off x="2111637" y="2699147"/>
              <a:ext cx="7305413" cy="972000"/>
            </a:xfrm>
            <a:prstGeom prst="rect">
              <a:avLst/>
            </a:prstGeom>
            <a:solidFill>
              <a:schemeClr val="bg1">
                <a:lumMod val="95000"/>
              </a:schemeClr>
            </a:solidFill>
            <a:ln w="25400">
              <a:noFill/>
              <a:miter lim="800000"/>
            </a:ln>
          </p:spPr>
          <p:txBody>
            <a:bodyPr wrap="square" lIns="162000" tIns="46800" rIns="162000" bIns="46800" rtlCol="0" anchor="ctr">
              <a:noAutofit/>
            </a:bodyPr>
            <a:lstStyle/>
            <a:p>
              <a:pPr fontAlgn="ctr">
                <a:lnSpc>
                  <a:spcPct val="113000"/>
                </a:lnSpc>
                <a:spcBef>
                  <a:spcPts val="300"/>
                </a:spcBef>
                <a:spcAft>
                  <a:spcPts val="500"/>
                </a:spcAft>
                <a:defRPr/>
              </a:pPr>
              <a:r>
                <a:rPr lang="ko-KR" altLang="en-US" sz="1100" b="1" dirty="0">
                  <a:ln>
                    <a:solidFill>
                      <a:srgbClr val="00B8F5">
                        <a:alpha val="0"/>
                      </a:srgbClr>
                    </a:solidFill>
                  </a:ln>
                  <a:solidFill>
                    <a:srgbClr val="7213EA"/>
                  </a:solidFill>
                  <a:latin typeface="KoPub돋움체 Medium"/>
                  <a:ea typeface="KoPub돋움체 Medium"/>
                  <a:cs typeface="Arial" panose="020B0604020202020204" pitchFamily="34" charset="0"/>
                </a:rPr>
                <a:t>자율운항선박을 통한 운영 최적화</a:t>
              </a:r>
              <a:r>
                <a:rPr lang="en-US" altLang="ko-KR" sz="1100" b="1" dirty="0">
                  <a:ln>
                    <a:solidFill>
                      <a:srgbClr val="00B8F5">
                        <a:alpha val="0"/>
                      </a:srgbClr>
                    </a:solidFill>
                  </a:ln>
                  <a:solidFill>
                    <a:srgbClr val="7213EA"/>
                  </a:solidFill>
                  <a:latin typeface="KoPub돋움체 Medium"/>
                  <a:ea typeface="KoPub돋움체 Medium"/>
                  <a:cs typeface="Arial" panose="020B0604020202020204" pitchFamily="34" charset="0"/>
                </a:rPr>
                <a:t>, </a:t>
              </a:r>
              <a:r>
                <a:rPr lang="ko-KR" altLang="en-US" sz="1100" b="1" dirty="0">
                  <a:ln>
                    <a:solidFill>
                      <a:srgbClr val="00B8F5">
                        <a:alpha val="0"/>
                      </a:srgbClr>
                    </a:solidFill>
                  </a:ln>
                  <a:solidFill>
                    <a:srgbClr val="7213EA"/>
                  </a:solidFill>
                  <a:latin typeface="KoPub돋움체 Medium"/>
                  <a:ea typeface="KoPub돋움체 Medium"/>
                  <a:cs typeface="Arial" panose="020B0604020202020204" pitchFamily="34" charset="0"/>
                </a:rPr>
                <a:t>부가가치 서비스 확대로 </a:t>
              </a:r>
              <a:r>
                <a:rPr lang="ko-KR" altLang="en-US" sz="1100" b="1" dirty="0" err="1">
                  <a:ln>
                    <a:solidFill>
                      <a:srgbClr val="00B8F5">
                        <a:alpha val="0"/>
                      </a:srgbClr>
                    </a:solidFill>
                  </a:ln>
                  <a:solidFill>
                    <a:srgbClr val="7213EA"/>
                  </a:solidFill>
                  <a:latin typeface="KoPub돋움체 Medium"/>
                  <a:ea typeface="KoPub돋움체 Medium"/>
                  <a:cs typeface="Arial" panose="020B0604020202020204" pitchFamily="34" charset="0"/>
                </a:rPr>
                <a:t>해운사</a:t>
              </a:r>
              <a:r>
                <a:rPr lang="ko-KR" altLang="en-US" sz="1100" b="1" dirty="0">
                  <a:ln>
                    <a:solidFill>
                      <a:srgbClr val="00B8F5">
                        <a:alpha val="0"/>
                      </a:srgbClr>
                    </a:solidFill>
                  </a:ln>
                  <a:solidFill>
                    <a:srgbClr val="7213EA"/>
                  </a:solidFill>
                  <a:latin typeface="KoPub돋움체 Medium"/>
                  <a:ea typeface="KoPub돋움체 Medium"/>
                  <a:cs typeface="Arial" panose="020B0604020202020204" pitchFamily="34" charset="0"/>
                </a:rPr>
                <a:t> 간 이익 격차 발생 가능</a:t>
              </a:r>
              <a:endParaRPr lang="en-US" altLang="ko-KR" sz="1100" b="1" dirty="0">
                <a:ln>
                  <a:solidFill>
                    <a:srgbClr val="00B8F5">
                      <a:alpha val="0"/>
                    </a:srgbClr>
                  </a:solidFill>
                </a:ln>
                <a:solidFill>
                  <a:srgbClr val="7213EA"/>
                </a:solidFill>
                <a:latin typeface="KoPub돋움체 Medium"/>
                <a:ea typeface="KoPub돋움체 Medium"/>
                <a:cs typeface="Arial" panose="020B0604020202020204" pitchFamily="34" charset="0"/>
              </a:endParaRPr>
            </a:p>
            <a:p>
              <a:pPr marL="171450" indent="-171450">
                <a:lnSpc>
                  <a:spcPct val="105000"/>
                </a:lnSpc>
                <a:spcBef>
                  <a:spcPts val="100"/>
                </a:spcBef>
                <a:spcAft>
                  <a:spcPts val="300"/>
                </a:spcAft>
                <a:buClr>
                  <a:srgbClr val="7213EA"/>
                </a:buClr>
                <a:buFont typeface="Wingdings" panose="05000000000000000000" pitchFamily="2" charset="2"/>
                <a:buChar char="ü"/>
                <a:defRPr/>
              </a:pPr>
              <a:r>
                <a:rPr lang="ko-KR" altLang="en-US" sz="900" dirty="0">
                  <a:ln>
                    <a:solidFill>
                      <a:prstClr val="white">
                        <a:lumMod val="75000"/>
                        <a:alpha val="0"/>
                      </a:prstClr>
                    </a:solidFill>
                  </a:ln>
                  <a:solidFill>
                    <a:schemeClr val="tx1">
                      <a:lumMod val="85000"/>
                      <a:lumOff val="15000"/>
                    </a:schemeClr>
                  </a:solidFill>
                  <a:latin typeface="+mn-ea"/>
                </a:rPr>
                <a:t>해운사는 자율운항선박</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도입으로 </a:t>
              </a:r>
              <a:r>
                <a:rPr lang="en-US" altLang="ko-KR" sz="900" dirty="0">
                  <a:ln>
                    <a:solidFill>
                      <a:prstClr val="white">
                        <a:lumMod val="75000"/>
                        <a:alpha val="0"/>
                      </a:prstClr>
                    </a:solidFill>
                  </a:ln>
                  <a:solidFill>
                    <a:schemeClr val="tx1">
                      <a:lumMod val="85000"/>
                      <a:lumOff val="15000"/>
                    </a:schemeClr>
                  </a:solidFill>
                  <a:latin typeface="+mn-ea"/>
                </a:rPr>
                <a:t>1) </a:t>
              </a:r>
              <a:r>
                <a:rPr lang="ko-KR" altLang="en-US" sz="900" dirty="0">
                  <a:ln>
                    <a:solidFill>
                      <a:prstClr val="white">
                        <a:lumMod val="75000"/>
                        <a:alpha val="0"/>
                      </a:prstClr>
                    </a:solidFill>
                  </a:ln>
                  <a:solidFill>
                    <a:schemeClr val="tx1">
                      <a:lumMod val="85000"/>
                      <a:lumOff val="15000"/>
                    </a:schemeClr>
                  </a:solidFill>
                  <a:latin typeface="+mn-ea"/>
                </a:rPr>
                <a:t>운영 최적화 및 환경영향 최소화</a:t>
              </a:r>
              <a:r>
                <a:rPr lang="en-US" altLang="ko-KR" sz="900" dirty="0">
                  <a:ln>
                    <a:solidFill>
                      <a:prstClr val="white">
                        <a:lumMod val="75000"/>
                        <a:alpha val="0"/>
                      </a:prstClr>
                    </a:solidFill>
                  </a:ln>
                  <a:solidFill>
                    <a:schemeClr val="tx1">
                      <a:lumMod val="85000"/>
                      <a:lumOff val="15000"/>
                    </a:schemeClr>
                  </a:solidFill>
                  <a:latin typeface="+mn-ea"/>
                </a:rPr>
                <a:t>, 2) </a:t>
              </a:r>
              <a:r>
                <a:rPr lang="ko-KR" altLang="en-US" sz="900" dirty="0">
                  <a:ln>
                    <a:solidFill>
                      <a:prstClr val="white">
                        <a:lumMod val="75000"/>
                        <a:alpha val="0"/>
                      </a:prstClr>
                    </a:solidFill>
                  </a:ln>
                  <a:solidFill>
                    <a:schemeClr val="tx1">
                      <a:lumMod val="85000"/>
                      <a:lumOff val="15000"/>
                    </a:schemeClr>
                  </a:solidFill>
                  <a:latin typeface="+mn-ea"/>
                </a:rPr>
                <a:t>안전사고</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감소</a:t>
              </a:r>
              <a:r>
                <a:rPr lang="en-US" altLang="ko-KR" sz="900" dirty="0">
                  <a:ln>
                    <a:solidFill>
                      <a:prstClr val="white">
                        <a:lumMod val="75000"/>
                        <a:alpha val="0"/>
                      </a:prstClr>
                    </a:solidFill>
                  </a:ln>
                  <a:solidFill>
                    <a:schemeClr val="tx1">
                      <a:lumMod val="85000"/>
                      <a:lumOff val="15000"/>
                    </a:schemeClr>
                  </a:solidFill>
                  <a:latin typeface="+mn-ea"/>
                </a:rPr>
                <a:t>, 3) </a:t>
              </a:r>
              <a:r>
                <a:rPr lang="ko-KR" altLang="en-US" sz="900" dirty="0">
                  <a:ln>
                    <a:solidFill>
                      <a:prstClr val="white">
                        <a:lumMod val="75000"/>
                        <a:alpha val="0"/>
                      </a:prstClr>
                    </a:solidFill>
                  </a:ln>
                  <a:solidFill>
                    <a:schemeClr val="tx1">
                      <a:lumMod val="85000"/>
                      <a:lumOff val="15000"/>
                    </a:schemeClr>
                  </a:solidFill>
                  <a:latin typeface="+mn-ea"/>
                </a:rPr>
                <a:t>신규 비즈니스 창출 기대 효과를 얻을 수 있음</a:t>
              </a:r>
              <a:endParaRPr lang="en-US" altLang="ko-KR" sz="900" dirty="0">
                <a:ln>
                  <a:solidFill>
                    <a:prstClr val="white">
                      <a:lumMod val="75000"/>
                      <a:alpha val="0"/>
                    </a:prstClr>
                  </a:solidFill>
                </a:ln>
                <a:solidFill>
                  <a:schemeClr val="tx1">
                    <a:lumMod val="85000"/>
                    <a:lumOff val="15000"/>
                  </a:schemeClr>
                </a:solidFill>
                <a:latin typeface="+mn-ea"/>
              </a:endParaRPr>
            </a:p>
            <a:p>
              <a:pPr marL="171450" indent="-171450">
                <a:lnSpc>
                  <a:spcPct val="105000"/>
                </a:lnSpc>
                <a:spcBef>
                  <a:spcPts val="100"/>
                </a:spcBef>
                <a:spcAft>
                  <a:spcPts val="300"/>
                </a:spcAft>
                <a:buClr>
                  <a:srgbClr val="7213EA"/>
                </a:buClr>
                <a:buFont typeface="Wingdings" panose="05000000000000000000" pitchFamily="2" charset="2"/>
                <a:buChar char="ü"/>
                <a:defRPr/>
              </a:pPr>
              <a:r>
                <a:rPr lang="ko-KR" altLang="en-US" sz="900" dirty="0">
                  <a:ln>
                    <a:solidFill>
                      <a:prstClr val="white">
                        <a:lumMod val="75000"/>
                        <a:alpha val="0"/>
                      </a:prstClr>
                    </a:solidFill>
                  </a:ln>
                  <a:solidFill>
                    <a:schemeClr val="tx1">
                      <a:lumMod val="85000"/>
                      <a:lumOff val="15000"/>
                    </a:schemeClr>
                  </a:solidFill>
                  <a:latin typeface="+mn-ea"/>
                </a:rPr>
                <a:t>해운사의 디지털 전환이 가속화되고 있으며</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자율운항선박과</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운영 플랫폼 등을 통해 운영 비용 효율화 및 서비스 범위 확대하고 있음</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향후 기술적 안정화를 이루었을 시</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 종합물류 등 공급망 연계를 통한 이익 격차도 실현 가능</a:t>
              </a:r>
            </a:p>
          </p:txBody>
        </p:sp>
        <p:sp>
          <p:nvSpPr>
            <p:cNvPr id="52" name="직사각형 51">
              <a:extLst>
                <a:ext uri="{FF2B5EF4-FFF2-40B4-BE49-F238E27FC236}">
                  <a16:creationId xmlns:a16="http://schemas.microsoft.com/office/drawing/2014/main" id="{733939B8-E93A-433F-B6A7-6B6E2C296275}"/>
                </a:ext>
              </a:extLst>
            </p:cNvPr>
            <p:cNvSpPr/>
            <p:nvPr/>
          </p:nvSpPr>
          <p:spPr>
            <a:xfrm>
              <a:off x="488950" y="2699147"/>
              <a:ext cx="8928100" cy="971999"/>
            </a:xfrm>
            <a:prstGeom prst="rect">
              <a:avLst/>
            </a:prstGeom>
            <a:noFill/>
            <a:ln w="3175">
              <a:solidFill>
                <a:srgbClr val="8E4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ko-KR" altLang="en-US" sz="1050" b="0" i="0" u="none" strike="noStrike" kern="1200" cap="none" spc="0" normalizeH="0" baseline="0" noProof="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8" name="그룹 7">
            <a:extLst>
              <a:ext uri="{FF2B5EF4-FFF2-40B4-BE49-F238E27FC236}">
                <a16:creationId xmlns:a16="http://schemas.microsoft.com/office/drawing/2014/main" id="{A41D578A-31C9-42AC-8B0D-3FD7B27D8F95}"/>
              </a:ext>
            </a:extLst>
          </p:cNvPr>
          <p:cNvGrpSpPr/>
          <p:nvPr/>
        </p:nvGrpSpPr>
        <p:grpSpPr>
          <a:xfrm>
            <a:off x="488950" y="2431712"/>
            <a:ext cx="530122" cy="524353"/>
            <a:chOff x="525526" y="3856613"/>
            <a:chExt cx="681482" cy="700427"/>
          </a:xfrm>
        </p:grpSpPr>
        <p:sp>
          <p:nvSpPr>
            <p:cNvPr id="81" name="TextBox 80">
              <a:extLst>
                <a:ext uri="{FF2B5EF4-FFF2-40B4-BE49-F238E27FC236}">
                  <a16:creationId xmlns:a16="http://schemas.microsoft.com/office/drawing/2014/main" id="{1531AF9F-5900-42F3-BA6F-2439819B38D6}"/>
                </a:ext>
              </a:extLst>
            </p:cNvPr>
            <p:cNvSpPr txBox="1"/>
            <p:nvPr/>
          </p:nvSpPr>
          <p:spPr>
            <a:xfrm>
              <a:off x="584556" y="3981040"/>
              <a:ext cx="576000" cy="576000"/>
            </a:xfrm>
            <a:prstGeom prst="rect">
              <a:avLst/>
            </a:prstGeom>
            <a:solidFill>
              <a:srgbClr val="8E42EE"/>
            </a:solidFill>
            <a:ln w="25400">
              <a:noFill/>
              <a:miter lim="800000"/>
            </a:ln>
          </p:spPr>
          <p:txBody>
            <a:bodyPr wrap="square" lIns="90000" tIns="46800" rIns="90000" bIns="46800" rtlCol="0" anchor="ctr">
              <a:noAutofit/>
            </a:bodyPr>
            <a:lstStyle/>
            <a:p>
              <a:pPr marR="0" lvl="0" algn="l" defTabSz="914400" rtl="0" eaLnBrk="1" fontAlgn="auto" latinLnBrk="0" hangingPunct="1">
                <a:lnSpc>
                  <a:spcPct val="105000"/>
                </a:lnSpc>
                <a:spcAft>
                  <a:spcPts val="500"/>
                </a:spcAft>
                <a:buClr>
                  <a:schemeClr val="accent5"/>
                </a:buClr>
                <a:buSzTx/>
                <a:tabLst/>
                <a:defRPr/>
              </a:pPr>
              <a:endParaRPr kumimoji="0" lang="ko-KR" altLang="en-US" sz="800" b="0" i="0" u="none" strike="noStrike" kern="1200" cap="none" spc="0" normalizeH="0" baseline="0" noProof="0" dirty="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71" name="TextBox 70">
              <a:extLst>
                <a:ext uri="{FF2B5EF4-FFF2-40B4-BE49-F238E27FC236}">
                  <a16:creationId xmlns:a16="http://schemas.microsoft.com/office/drawing/2014/main" id="{4477888E-2078-471C-B7FE-998F055CFCC3}"/>
                </a:ext>
              </a:extLst>
            </p:cNvPr>
            <p:cNvSpPr txBox="1"/>
            <p:nvPr/>
          </p:nvSpPr>
          <p:spPr>
            <a:xfrm>
              <a:off x="525526" y="3856613"/>
              <a:ext cx="681482" cy="673130"/>
            </a:xfrm>
            <a:prstGeom prst="rect">
              <a:avLst/>
            </a:prstGeom>
            <a:noFill/>
          </p:spPr>
          <p:txBody>
            <a:bodyPr wrap="square"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rPr>
                <a:t>02</a:t>
              </a:r>
              <a:endParaRPr kumimoji="0" lang="en-US" altLang="en-US"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endParaRPr>
            </a:p>
          </p:txBody>
        </p:sp>
      </p:grpSp>
      <p:sp>
        <p:nvSpPr>
          <p:cNvPr id="10" name="직사각형 9">
            <a:extLst>
              <a:ext uri="{FF2B5EF4-FFF2-40B4-BE49-F238E27FC236}">
                <a16:creationId xmlns:a16="http://schemas.microsoft.com/office/drawing/2014/main" id="{FF086EC9-2C87-26EC-2CE7-1CBE2A0E7CA4}"/>
              </a:ext>
            </a:extLst>
          </p:cNvPr>
          <p:cNvSpPr/>
          <p:nvPr/>
        </p:nvSpPr>
        <p:spPr>
          <a:xfrm>
            <a:off x="552759" y="2999159"/>
            <a:ext cx="1576691" cy="523670"/>
          </a:xfrm>
          <a:prstGeom prst="rect">
            <a:avLst/>
          </a:prstGeom>
        </p:spPr>
        <p:txBody>
          <a:bodyPr wrap="square" lIns="0" rIns="0" anchor="ctr">
            <a:spAutoFit/>
          </a:bodyPr>
          <a:lstStyle/>
          <a:p>
            <a:pPr marL="0" marR="0" lvl="0" indent="0" algn="l" defTabSz="914400" rtl="0" eaLnBrk="1" fontAlgn="auto" latinLnBrk="0" hangingPunct="1">
              <a:lnSpc>
                <a:spcPct val="110000"/>
              </a:lnSpc>
              <a:spcBef>
                <a:spcPct val="0"/>
              </a:spcBef>
              <a:buClrTx/>
              <a:buSzTx/>
              <a:buFontTx/>
              <a:buNone/>
              <a:tabLst/>
              <a:defRPr/>
            </a:pPr>
            <a:r>
              <a:rPr kumimoji="0" lang="en-US" altLang="ko-KR" sz="1400" b="1" i="0" u="none" strike="noStrike" kern="1200" cap="none" spc="0" normalizeH="0" baseline="0" noProof="0" dirty="0">
                <a:ln>
                  <a:solidFill>
                    <a:srgbClr val="925899">
                      <a:alpha val="0"/>
                    </a:srgbClr>
                  </a:solidFill>
                </a:ln>
                <a:solidFill>
                  <a:srgbClr val="7213EA"/>
                </a:solidFill>
                <a:effectLst/>
                <a:uLnTx/>
                <a:uFillTx/>
                <a:latin typeface="KoPub돋움체 Medium"/>
                <a:ea typeface="KoPub돋움체 Medium"/>
                <a:cs typeface="+mn-cs"/>
              </a:rPr>
              <a:t>Technology</a:t>
            </a:r>
          </a:p>
          <a:p>
            <a:pPr marL="0" marR="0" lvl="0" indent="0" algn="l" defTabSz="914400" rtl="0" eaLnBrk="1" fontAlgn="auto" latinLnBrk="0" hangingPunct="1">
              <a:lnSpc>
                <a:spcPct val="110000"/>
              </a:lnSpc>
              <a:spcBef>
                <a:spcPct val="0"/>
              </a:spcBef>
              <a:buClrTx/>
              <a:buSzTx/>
              <a:buFontTx/>
              <a:buNone/>
              <a:tabLst/>
              <a:defRPr/>
            </a:pPr>
            <a:r>
              <a:rPr kumimoji="0" lang="ko-KR" altLang="en-US" sz="1200" b="0" i="0" u="none" strike="noStrike" kern="1200" cap="none" spc="0" normalizeH="0" baseline="0" noProof="0" dirty="0">
                <a:ln>
                  <a:solidFill>
                    <a:srgbClr val="925899">
                      <a:alpha val="0"/>
                    </a:srgbClr>
                  </a:solidFill>
                </a:ln>
                <a:solidFill>
                  <a:srgbClr val="7213EA"/>
                </a:solidFill>
                <a:effectLst/>
                <a:uLnTx/>
                <a:uFillTx/>
                <a:latin typeface="KoPub돋움체 Medium" panose="02020603020101020101" pitchFamily="18" charset="-127"/>
                <a:ea typeface="KoPub돋움체 Medium" panose="02020603020101020101" pitchFamily="18" charset="-127"/>
                <a:cs typeface="+mn-cs"/>
              </a:rPr>
              <a:t>자율운항선박 도입 추진</a:t>
            </a:r>
            <a:endParaRPr kumimoji="0" lang="en-US" altLang="en-US" sz="1200" b="0" i="0" u="none" strike="noStrike" kern="1200" cap="none" spc="0" normalizeH="0" baseline="0" noProof="0" dirty="0">
              <a:ln>
                <a:solidFill>
                  <a:srgbClr val="925899">
                    <a:alpha val="0"/>
                  </a:srgbClr>
                </a:solidFill>
              </a:ln>
              <a:solidFill>
                <a:srgbClr val="7213EA"/>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9" name="그룹 28">
            <a:extLst>
              <a:ext uri="{FF2B5EF4-FFF2-40B4-BE49-F238E27FC236}">
                <a16:creationId xmlns:a16="http://schemas.microsoft.com/office/drawing/2014/main" id="{258CAAE3-7B6D-7A3F-1720-7DC3F80320E2}"/>
              </a:ext>
            </a:extLst>
          </p:cNvPr>
          <p:cNvGrpSpPr/>
          <p:nvPr/>
        </p:nvGrpSpPr>
        <p:grpSpPr>
          <a:xfrm>
            <a:off x="490526" y="3696096"/>
            <a:ext cx="8928047" cy="1032063"/>
            <a:chOff x="488950" y="2699147"/>
            <a:chExt cx="8928100" cy="972000"/>
          </a:xfrm>
        </p:grpSpPr>
        <p:sp>
          <p:nvSpPr>
            <p:cNvPr id="34" name="TextBox 33">
              <a:extLst>
                <a:ext uri="{FF2B5EF4-FFF2-40B4-BE49-F238E27FC236}">
                  <a16:creationId xmlns:a16="http://schemas.microsoft.com/office/drawing/2014/main" id="{6B6C4EC2-4F8E-2198-764F-62127E4A6522}"/>
                </a:ext>
              </a:extLst>
            </p:cNvPr>
            <p:cNvSpPr txBox="1"/>
            <p:nvPr/>
          </p:nvSpPr>
          <p:spPr>
            <a:xfrm>
              <a:off x="2111637" y="2699147"/>
              <a:ext cx="7305413" cy="972000"/>
            </a:xfrm>
            <a:prstGeom prst="rect">
              <a:avLst/>
            </a:prstGeom>
            <a:solidFill>
              <a:schemeClr val="bg1">
                <a:lumMod val="95000"/>
              </a:schemeClr>
            </a:solidFill>
            <a:ln w="25400">
              <a:noFill/>
              <a:miter lim="800000"/>
            </a:ln>
          </p:spPr>
          <p:txBody>
            <a:bodyPr wrap="square" lIns="162000" tIns="46800" rIns="162000" bIns="46800" rtlCol="0" anchor="ctr">
              <a:noAutofit/>
            </a:bodyPr>
            <a:lstStyle/>
            <a:p>
              <a:pPr fontAlgn="ctr">
                <a:lnSpc>
                  <a:spcPct val="113000"/>
                </a:lnSpc>
                <a:spcBef>
                  <a:spcPts val="300"/>
                </a:spcBef>
                <a:spcAft>
                  <a:spcPts val="500"/>
                </a:spcAft>
                <a:defRPr/>
              </a:pPr>
              <a:r>
                <a:rPr lang="ko-KR" altLang="en-US" sz="1100" b="1" dirty="0">
                  <a:ln>
                    <a:solidFill>
                      <a:srgbClr val="00B8F5">
                        <a:alpha val="0"/>
                      </a:srgbClr>
                    </a:solidFill>
                  </a:ln>
                  <a:solidFill>
                    <a:srgbClr val="00338D"/>
                  </a:solidFill>
                  <a:latin typeface="KoPub돋움체 Medium"/>
                  <a:ea typeface="KoPub돋움체 Medium"/>
                  <a:cs typeface="Arial" panose="020B0604020202020204" pitchFamily="34" charset="0"/>
                </a:rPr>
                <a:t>대외환경 변화에 따른 운항 리스크 관리의 중요성 증가 </a:t>
              </a:r>
            </a:p>
            <a:p>
              <a:pPr marL="171450" indent="-171450" fontAlgn="ctr">
                <a:lnSpc>
                  <a:spcPct val="113000"/>
                </a:lnSpc>
                <a:spcBef>
                  <a:spcPts val="100"/>
                </a:spcBef>
                <a:spcAft>
                  <a:spcPts val="300"/>
                </a:spcAft>
                <a:buClr>
                  <a:srgbClr val="00338D"/>
                </a:buClr>
                <a:buFont typeface="Wingdings" panose="05000000000000000000" pitchFamily="2" charset="2"/>
                <a:buChar char="ü"/>
                <a:defRPr/>
              </a:pPr>
              <a:r>
                <a:rPr lang="ko-KR" altLang="en-US" sz="900" dirty="0">
                  <a:ln>
                    <a:solidFill>
                      <a:prstClr val="white">
                        <a:lumMod val="75000"/>
                        <a:alpha val="0"/>
                      </a:prstClr>
                    </a:solidFill>
                  </a:ln>
                  <a:solidFill>
                    <a:schemeClr val="tx1">
                      <a:lumMod val="85000"/>
                      <a:lumOff val="15000"/>
                    </a:schemeClr>
                  </a:solidFill>
                  <a:latin typeface="+mn-ea"/>
                </a:rPr>
                <a:t>크리스마스 연휴 및 중국 설을 앞둔 </a:t>
              </a:r>
              <a:r>
                <a:rPr lang="en-US" altLang="ko-KR" sz="900" dirty="0">
                  <a:ln>
                    <a:solidFill>
                      <a:prstClr val="white">
                        <a:lumMod val="75000"/>
                        <a:alpha val="0"/>
                      </a:prstClr>
                    </a:solidFill>
                  </a:ln>
                  <a:solidFill>
                    <a:schemeClr val="tx1">
                      <a:lumMod val="85000"/>
                      <a:lumOff val="15000"/>
                    </a:schemeClr>
                  </a:solidFill>
                  <a:latin typeface="+mn-ea"/>
                </a:rPr>
                <a:t>11</a:t>
              </a:r>
              <a:r>
                <a:rPr lang="ko-KR" altLang="en-US" sz="900" dirty="0">
                  <a:ln>
                    <a:solidFill>
                      <a:prstClr val="white">
                        <a:lumMod val="75000"/>
                        <a:alpha val="0"/>
                      </a:prstClr>
                    </a:solidFill>
                  </a:ln>
                  <a:solidFill>
                    <a:schemeClr val="tx1">
                      <a:lumMod val="85000"/>
                      <a:lumOff val="15000"/>
                    </a:schemeClr>
                  </a:solidFill>
                  <a:latin typeface="+mn-ea"/>
                </a:rPr>
                <a:t>월부터 내년 </a:t>
              </a:r>
              <a:r>
                <a:rPr lang="en-US" altLang="ko-KR" sz="900" dirty="0">
                  <a:ln>
                    <a:solidFill>
                      <a:prstClr val="white">
                        <a:lumMod val="75000"/>
                        <a:alpha val="0"/>
                      </a:prstClr>
                    </a:solidFill>
                  </a:ln>
                  <a:solidFill>
                    <a:schemeClr val="tx1">
                      <a:lumMod val="85000"/>
                      <a:lumOff val="15000"/>
                    </a:schemeClr>
                  </a:solidFill>
                  <a:latin typeface="+mn-ea"/>
                </a:rPr>
                <a:t>1</a:t>
              </a:r>
              <a:r>
                <a:rPr lang="ko-KR" altLang="en-US" sz="900" dirty="0">
                  <a:ln>
                    <a:solidFill>
                      <a:prstClr val="white">
                        <a:lumMod val="75000"/>
                        <a:alpha val="0"/>
                      </a:prstClr>
                    </a:solidFill>
                  </a:ln>
                  <a:solidFill>
                    <a:schemeClr val="tx1">
                      <a:lumMod val="85000"/>
                      <a:lumOff val="15000"/>
                    </a:schemeClr>
                  </a:solidFill>
                  <a:latin typeface="+mn-ea"/>
                </a:rPr>
                <a:t>월까지 연간 최대 물동량이 파나마 운하에 집중됨에 따라</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 파나마 운하 운항 제한 문제가 지속되면 물류 적체 심화 및 해상운임 인상이 예상</a:t>
              </a:r>
              <a:endParaRPr lang="en-US" altLang="ko-KR" sz="900" dirty="0">
                <a:ln>
                  <a:solidFill>
                    <a:prstClr val="white">
                      <a:lumMod val="75000"/>
                      <a:alpha val="0"/>
                    </a:prstClr>
                  </a:solidFill>
                </a:ln>
                <a:solidFill>
                  <a:schemeClr val="tx1">
                    <a:lumMod val="85000"/>
                    <a:lumOff val="15000"/>
                  </a:schemeClr>
                </a:solidFill>
                <a:latin typeface="+mn-ea"/>
              </a:endParaRPr>
            </a:p>
            <a:p>
              <a:pPr marL="171450" indent="-171450" fontAlgn="ctr">
                <a:lnSpc>
                  <a:spcPct val="113000"/>
                </a:lnSpc>
                <a:spcBef>
                  <a:spcPts val="300"/>
                </a:spcBef>
                <a:spcAft>
                  <a:spcPts val="500"/>
                </a:spcAft>
                <a:buClr>
                  <a:srgbClr val="00338D"/>
                </a:buClr>
                <a:buFont typeface="Wingdings" panose="05000000000000000000" pitchFamily="2" charset="2"/>
                <a:buChar char="ü"/>
                <a:defRPr/>
              </a:pPr>
              <a:r>
                <a:rPr lang="ko-KR" altLang="en-US" sz="900" dirty="0">
                  <a:ln>
                    <a:solidFill>
                      <a:prstClr val="white">
                        <a:lumMod val="75000"/>
                        <a:alpha val="0"/>
                      </a:prstClr>
                    </a:solidFill>
                  </a:ln>
                  <a:solidFill>
                    <a:schemeClr val="tx1">
                      <a:lumMod val="85000"/>
                      <a:lumOff val="15000"/>
                    </a:schemeClr>
                  </a:solidFill>
                  <a:latin typeface="+mn-ea"/>
                </a:rPr>
                <a:t>신규항로 개척 및 항로 </a:t>
              </a:r>
              <a:r>
                <a:rPr lang="ko-KR" altLang="en-US" sz="900" dirty="0" err="1">
                  <a:ln>
                    <a:solidFill>
                      <a:prstClr val="white">
                        <a:lumMod val="75000"/>
                        <a:alpha val="0"/>
                      </a:prstClr>
                    </a:solidFill>
                  </a:ln>
                  <a:solidFill>
                    <a:schemeClr val="tx1">
                      <a:lumMod val="85000"/>
                      <a:lumOff val="15000"/>
                    </a:schemeClr>
                  </a:solidFill>
                  <a:latin typeface="+mn-ea"/>
                </a:rPr>
                <a:t>다변화뿐만</a:t>
              </a:r>
              <a:r>
                <a:rPr lang="ko-KR" altLang="en-US" sz="900" dirty="0">
                  <a:ln>
                    <a:solidFill>
                      <a:prstClr val="white">
                        <a:lumMod val="75000"/>
                        <a:alpha val="0"/>
                      </a:prstClr>
                    </a:solidFill>
                  </a:ln>
                  <a:solidFill>
                    <a:schemeClr val="tx1">
                      <a:lumMod val="85000"/>
                      <a:lumOff val="15000"/>
                    </a:schemeClr>
                  </a:solidFill>
                  <a:latin typeface="+mn-ea"/>
                </a:rPr>
                <a:t> 아니라 해상</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철도</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해상운송으로 연결되는 </a:t>
              </a:r>
              <a:r>
                <a:rPr lang="ko-KR" altLang="en-US" sz="900" dirty="0" err="1">
                  <a:ln>
                    <a:solidFill>
                      <a:prstClr val="white">
                        <a:lumMod val="75000"/>
                        <a:alpha val="0"/>
                      </a:prstClr>
                    </a:solidFill>
                  </a:ln>
                  <a:solidFill>
                    <a:schemeClr val="tx1">
                      <a:lumMod val="85000"/>
                      <a:lumOff val="15000"/>
                    </a:schemeClr>
                  </a:solidFill>
                  <a:latin typeface="+mn-ea"/>
                </a:rPr>
                <a:t>환적</a:t>
              </a:r>
              <a:r>
                <a:rPr lang="ko-KR" altLang="en-US" sz="900" dirty="0">
                  <a:ln>
                    <a:solidFill>
                      <a:prstClr val="white">
                        <a:lumMod val="75000"/>
                        <a:alpha val="0"/>
                      </a:prstClr>
                    </a:solidFill>
                  </a:ln>
                  <a:solidFill>
                    <a:schemeClr val="tx1">
                      <a:lumMod val="85000"/>
                      <a:lumOff val="15000"/>
                    </a:schemeClr>
                  </a:solidFill>
                  <a:latin typeface="+mn-ea"/>
                </a:rPr>
                <a:t> 기반의 신규 운송 루트 개척 등의 고민이 필요</a:t>
              </a:r>
              <a:endParaRPr lang="en-US" altLang="ko-KR" sz="900" dirty="0">
                <a:ln>
                  <a:solidFill>
                    <a:prstClr val="white">
                      <a:lumMod val="75000"/>
                      <a:alpha val="0"/>
                    </a:prstClr>
                  </a:solidFill>
                </a:ln>
                <a:solidFill>
                  <a:schemeClr val="tx1">
                    <a:lumMod val="85000"/>
                    <a:lumOff val="15000"/>
                  </a:schemeClr>
                </a:solidFill>
                <a:latin typeface="+mn-ea"/>
              </a:endParaRPr>
            </a:p>
          </p:txBody>
        </p:sp>
        <p:sp>
          <p:nvSpPr>
            <p:cNvPr id="35" name="직사각형 34">
              <a:extLst>
                <a:ext uri="{FF2B5EF4-FFF2-40B4-BE49-F238E27FC236}">
                  <a16:creationId xmlns:a16="http://schemas.microsoft.com/office/drawing/2014/main" id="{9B376618-CB58-17B4-344D-4031E2A3FB2A}"/>
                </a:ext>
              </a:extLst>
            </p:cNvPr>
            <p:cNvSpPr/>
            <p:nvPr/>
          </p:nvSpPr>
          <p:spPr>
            <a:xfrm>
              <a:off x="488950" y="2699147"/>
              <a:ext cx="8928100" cy="971999"/>
            </a:xfrm>
            <a:prstGeom prst="rect">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ko-KR" altLang="en-US" sz="1050" b="0" i="0" u="none" strike="noStrike" kern="1200" cap="none" spc="0" normalizeH="0" baseline="0" noProof="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32" name="TextBox 31">
            <a:extLst>
              <a:ext uri="{FF2B5EF4-FFF2-40B4-BE49-F238E27FC236}">
                <a16:creationId xmlns:a16="http://schemas.microsoft.com/office/drawing/2014/main" id="{C5B43FB5-D350-1E26-ACE5-215D21EE7C20}"/>
              </a:ext>
            </a:extLst>
          </p:cNvPr>
          <p:cNvSpPr txBox="1"/>
          <p:nvPr/>
        </p:nvSpPr>
        <p:spPr>
          <a:xfrm>
            <a:off x="534869" y="3693262"/>
            <a:ext cx="448068" cy="426073"/>
          </a:xfrm>
          <a:prstGeom prst="rect">
            <a:avLst/>
          </a:prstGeom>
          <a:solidFill>
            <a:srgbClr val="00338D"/>
          </a:solidFill>
          <a:ln w="25400">
            <a:noFill/>
            <a:miter lim="800000"/>
          </a:ln>
        </p:spPr>
        <p:txBody>
          <a:bodyPr wrap="square" lIns="90000" tIns="46800" rIns="90000" bIns="46800" rtlCol="0" anchor="ctr">
            <a:noAutofit/>
          </a:bodyPr>
          <a:lstStyle/>
          <a:p>
            <a:pPr marR="0" lvl="0" algn="l" defTabSz="914400" rtl="0" eaLnBrk="1" fontAlgn="auto" latinLnBrk="0" hangingPunct="1">
              <a:lnSpc>
                <a:spcPct val="105000"/>
              </a:lnSpc>
              <a:spcAft>
                <a:spcPts val="500"/>
              </a:spcAft>
              <a:buClr>
                <a:schemeClr val="accent5"/>
              </a:buClr>
              <a:buSzTx/>
              <a:tabLst/>
              <a:defRPr/>
            </a:pPr>
            <a:endParaRPr kumimoji="0" lang="ko-KR" altLang="en-US" sz="950" b="0" i="0" u="none" strike="noStrike" kern="1200" cap="none" spc="0" normalizeH="0" baseline="0" noProof="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1" name="직사각형 30">
            <a:extLst>
              <a:ext uri="{FF2B5EF4-FFF2-40B4-BE49-F238E27FC236}">
                <a16:creationId xmlns:a16="http://schemas.microsoft.com/office/drawing/2014/main" id="{14333BDD-B05F-7E6A-4F28-39991183477F}"/>
              </a:ext>
            </a:extLst>
          </p:cNvPr>
          <p:cNvSpPr/>
          <p:nvPr/>
        </p:nvSpPr>
        <p:spPr>
          <a:xfrm>
            <a:off x="552759" y="4172204"/>
            <a:ext cx="1576691" cy="523670"/>
          </a:xfrm>
          <a:prstGeom prst="rect">
            <a:avLst/>
          </a:prstGeom>
        </p:spPr>
        <p:txBody>
          <a:bodyPr wrap="square" lIns="0" rIns="0" anchor="ctr">
            <a:spAutoFit/>
          </a:bodyPr>
          <a:lstStyle/>
          <a:p>
            <a:pPr marL="0" marR="0" lvl="0" indent="0" algn="l" defTabSz="914400" rtl="0" eaLnBrk="1" fontAlgn="auto" latinLnBrk="0" hangingPunct="1">
              <a:lnSpc>
                <a:spcPct val="110000"/>
              </a:lnSpc>
              <a:spcBef>
                <a:spcPct val="0"/>
              </a:spcBef>
              <a:buClrTx/>
              <a:buSzTx/>
              <a:buFontTx/>
              <a:buNone/>
              <a:tabLst/>
              <a:defRPr/>
            </a:pPr>
            <a:r>
              <a:rPr kumimoji="0" lang="en-US" altLang="ko-KR" sz="1400" b="1" i="0" u="none" strike="noStrike" kern="1200" cap="none" spc="0" normalizeH="0" baseline="0" noProof="0" dirty="0">
                <a:ln>
                  <a:solidFill>
                    <a:srgbClr val="925899">
                      <a:alpha val="0"/>
                    </a:srgbClr>
                  </a:solidFill>
                </a:ln>
                <a:solidFill>
                  <a:srgbClr val="00338D"/>
                </a:solidFill>
                <a:effectLst/>
                <a:uLnTx/>
                <a:uFillTx/>
                <a:latin typeface="KoPub돋움체 Medium"/>
                <a:ea typeface="KoPub돋움체 Medium"/>
                <a:cs typeface="+mn-cs"/>
              </a:rPr>
              <a:t>Environment</a:t>
            </a:r>
          </a:p>
          <a:p>
            <a:pPr marL="0" marR="0" lvl="0" indent="0" algn="l" defTabSz="914400" rtl="0" eaLnBrk="1" fontAlgn="auto" latinLnBrk="0" hangingPunct="1">
              <a:lnSpc>
                <a:spcPct val="110000"/>
              </a:lnSpc>
              <a:spcBef>
                <a:spcPct val="0"/>
              </a:spcBef>
              <a:buClrTx/>
              <a:buSzTx/>
              <a:buFontTx/>
              <a:buNone/>
              <a:tabLst/>
              <a:defRPr/>
            </a:pPr>
            <a:r>
              <a:rPr kumimoji="0" lang="ko-KR" altLang="en-US" sz="1200" b="0" i="0" u="none" strike="noStrike" kern="1200" cap="none" spc="0" normalizeH="0" baseline="0" noProof="0" dirty="0">
                <a:ln>
                  <a:solidFill>
                    <a:srgbClr val="925899">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대외환경 변화에 대응</a:t>
            </a:r>
            <a:endParaRPr kumimoji="0" lang="en-US" altLang="en-US" sz="1200" b="0" i="0" u="none" strike="noStrike" kern="1200" cap="none" spc="0" normalizeH="0" baseline="0" noProof="0" dirty="0">
              <a:ln>
                <a:solidFill>
                  <a:srgbClr val="925899">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TextBox 35">
            <a:extLst>
              <a:ext uri="{FF2B5EF4-FFF2-40B4-BE49-F238E27FC236}">
                <a16:creationId xmlns:a16="http://schemas.microsoft.com/office/drawing/2014/main" id="{763D73C9-C440-DB5A-F0E4-28624378EEC6}"/>
              </a:ext>
            </a:extLst>
          </p:cNvPr>
          <p:cNvSpPr txBox="1"/>
          <p:nvPr/>
        </p:nvSpPr>
        <p:spPr>
          <a:xfrm>
            <a:off x="493842" y="3575642"/>
            <a:ext cx="530122" cy="584775"/>
          </a:xfrm>
          <a:prstGeom prst="rect">
            <a:avLst/>
          </a:prstGeom>
          <a:noFill/>
        </p:spPr>
        <p:txBody>
          <a:bodyPr wrap="square"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rPr>
              <a:t>03</a:t>
            </a:r>
            <a:endParaRPr kumimoji="0" lang="en-US" altLang="en-US"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endParaRPr>
          </a:p>
        </p:txBody>
      </p:sp>
      <p:grpSp>
        <p:nvGrpSpPr>
          <p:cNvPr id="40" name="그룹 39">
            <a:extLst>
              <a:ext uri="{FF2B5EF4-FFF2-40B4-BE49-F238E27FC236}">
                <a16:creationId xmlns:a16="http://schemas.microsoft.com/office/drawing/2014/main" id="{891CEADD-9AF0-4276-AF22-5B0513D0C1F7}"/>
              </a:ext>
            </a:extLst>
          </p:cNvPr>
          <p:cNvGrpSpPr/>
          <p:nvPr/>
        </p:nvGrpSpPr>
        <p:grpSpPr>
          <a:xfrm>
            <a:off x="490526" y="4854388"/>
            <a:ext cx="8928048" cy="1032063"/>
            <a:chOff x="488950" y="2699147"/>
            <a:chExt cx="8928100" cy="972000"/>
          </a:xfrm>
        </p:grpSpPr>
        <p:sp>
          <p:nvSpPr>
            <p:cNvPr id="42" name="TextBox 41">
              <a:extLst>
                <a:ext uri="{FF2B5EF4-FFF2-40B4-BE49-F238E27FC236}">
                  <a16:creationId xmlns:a16="http://schemas.microsoft.com/office/drawing/2014/main" id="{7FF2DBC7-0E0C-4CD4-8246-16CF15AA3DFE}"/>
                </a:ext>
              </a:extLst>
            </p:cNvPr>
            <p:cNvSpPr txBox="1"/>
            <p:nvPr/>
          </p:nvSpPr>
          <p:spPr>
            <a:xfrm>
              <a:off x="2111637" y="2699147"/>
              <a:ext cx="7305413" cy="972000"/>
            </a:xfrm>
            <a:prstGeom prst="rect">
              <a:avLst/>
            </a:prstGeom>
            <a:solidFill>
              <a:schemeClr val="bg1">
                <a:lumMod val="95000"/>
              </a:schemeClr>
            </a:solidFill>
            <a:ln w="25400">
              <a:noFill/>
              <a:miter lim="800000"/>
            </a:ln>
          </p:spPr>
          <p:txBody>
            <a:bodyPr wrap="square" lIns="144000" tIns="46800" rIns="144000" bIns="46800" rtlCol="0" anchor="ctr">
              <a:noAutofit/>
            </a:bodyPr>
            <a:lstStyle/>
            <a:p>
              <a:pPr marL="0" marR="0" lvl="0" indent="0" algn="l" defTabSz="914400" rtl="0" eaLnBrk="1" fontAlgn="ctr" latinLnBrk="0" hangingPunct="1">
                <a:lnSpc>
                  <a:spcPct val="113000"/>
                </a:lnSpc>
                <a:spcBef>
                  <a:spcPts val="300"/>
                </a:spcBef>
                <a:spcAft>
                  <a:spcPts val="500"/>
                </a:spcAft>
                <a:buClrTx/>
                <a:buSzTx/>
                <a:buFontTx/>
                <a:buNone/>
                <a:tabLst/>
                <a:defRPr/>
              </a:pPr>
              <a:r>
                <a:rPr lang="ko-KR" altLang="en-US" sz="1100" b="1" dirty="0">
                  <a:ln>
                    <a:solidFill>
                      <a:srgbClr val="00B8F5">
                        <a:alpha val="0"/>
                      </a:srgbClr>
                    </a:solidFill>
                  </a:ln>
                  <a:solidFill>
                    <a:srgbClr val="FD339C"/>
                  </a:solidFill>
                  <a:latin typeface="KoPub돋움체 Medium"/>
                  <a:ea typeface="KoPub돋움체 Medium"/>
                  <a:cs typeface="Arial" panose="020B0604020202020204" pitchFamily="34" charset="0"/>
                </a:rPr>
                <a:t>글로벌 공동행위 규제</a:t>
              </a:r>
              <a:r>
                <a:rPr lang="en-US" altLang="ko-KR" sz="1100" b="1" dirty="0">
                  <a:ln>
                    <a:solidFill>
                      <a:srgbClr val="00B8F5">
                        <a:alpha val="0"/>
                      </a:srgbClr>
                    </a:solidFill>
                  </a:ln>
                  <a:solidFill>
                    <a:srgbClr val="FD339C"/>
                  </a:solidFill>
                  <a:latin typeface="KoPub돋움체 Medium"/>
                  <a:ea typeface="KoPub돋움체 Medium"/>
                  <a:cs typeface="Arial" panose="020B0604020202020204" pitchFamily="34" charset="0"/>
                </a:rPr>
                <a:t> </a:t>
              </a:r>
              <a:r>
                <a:rPr lang="ko-KR" altLang="en-US" sz="1100" b="1" dirty="0">
                  <a:ln>
                    <a:solidFill>
                      <a:srgbClr val="00B8F5">
                        <a:alpha val="0"/>
                      </a:srgbClr>
                    </a:solidFill>
                  </a:ln>
                  <a:solidFill>
                    <a:srgbClr val="FD339C"/>
                  </a:solidFill>
                  <a:latin typeface="KoPub돋움체 Medium"/>
                  <a:ea typeface="KoPub돋움체 Medium"/>
                  <a:cs typeface="Arial" panose="020B0604020202020204" pitchFamily="34" charset="0"/>
                </a:rPr>
                <a:t>강화 및</a:t>
              </a:r>
              <a:r>
                <a:rPr lang="en-US" altLang="ko-KR" sz="1100" b="1" dirty="0">
                  <a:ln>
                    <a:solidFill>
                      <a:srgbClr val="00B8F5">
                        <a:alpha val="0"/>
                      </a:srgbClr>
                    </a:solidFill>
                  </a:ln>
                  <a:solidFill>
                    <a:srgbClr val="FD339C"/>
                  </a:solidFill>
                  <a:latin typeface="KoPub돋움체 Medium"/>
                  <a:ea typeface="KoPub돋움체 Medium"/>
                  <a:cs typeface="Arial" panose="020B0604020202020204" pitchFamily="34" charset="0"/>
                </a:rPr>
                <a:t> </a:t>
              </a:r>
              <a:r>
                <a:rPr lang="ko-KR" altLang="en-US" sz="1100" b="1" dirty="0">
                  <a:ln>
                    <a:solidFill>
                      <a:srgbClr val="00B8F5">
                        <a:alpha val="0"/>
                      </a:srgbClr>
                    </a:solidFill>
                  </a:ln>
                  <a:solidFill>
                    <a:srgbClr val="FD339C"/>
                  </a:solidFill>
                  <a:latin typeface="KoPub돋움체 Medium"/>
                  <a:ea typeface="KoPub돋움체 Medium"/>
                  <a:cs typeface="Arial" panose="020B0604020202020204" pitchFamily="34" charset="0"/>
                </a:rPr>
                <a:t>얼라이언스 재편으로 운임 변동 예상 </a:t>
              </a:r>
              <a:endParaRPr lang="en-US" altLang="ko-KR" sz="1100" b="1" dirty="0">
                <a:ln>
                  <a:solidFill>
                    <a:srgbClr val="00B8F5">
                      <a:alpha val="0"/>
                    </a:srgbClr>
                  </a:solidFill>
                </a:ln>
                <a:solidFill>
                  <a:srgbClr val="FD339C"/>
                </a:solidFill>
                <a:latin typeface="KoPub돋움체 Medium"/>
                <a:ea typeface="KoPub돋움체 Medium"/>
                <a:cs typeface="Arial" panose="020B0604020202020204" pitchFamily="34" charset="0"/>
              </a:endParaRPr>
            </a:p>
            <a:p>
              <a:pPr marL="171450" indent="-171450">
                <a:lnSpc>
                  <a:spcPct val="105000"/>
                </a:lnSpc>
                <a:spcBef>
                  <a:spcPts val="100"/>
                </a:spcBef>
                <a:spcAft>
                  <a:spcPts val="300"/>
                </a:spcAft>
                <a:buClr>
                  <a:srgbClr val="FD339C"/>
                </a:buClr>
                <a:buFont typeface="Wingdings" panose="05000000000000000000" pitchFamily="2" charset="2"/>
                <a:buChar char="ü"/>
                <a:defRPr/>
              </a:pPr>
              <a:r>
                <a:rPr lang="ko-KR" altLang="en-US" sz="900" dirty="0">
                  <a:ln>
                    <a:solidFill>
                      <a:prstClr val="white">
                        <a:lumMod val="75000"/>
                        <a:alpha val="0"/>
                      </a:prstClr>
                    </a:solidFill>
                  </a:ln>
                  <a:solidFill>
                    <a:schemeClr val="tx1">
                      <a:lumMod val="85000"/>
                      <a:lumOff val="15000"/>
                    </a:schemeClr>
                  </a:solidFill>
                  <a:latin typeface="+mn-ea"/>
                </a:rPr>
                <a:t>유럽의 정기선에 대한 경쟁법 적용 면제 폐지</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미국의 글로벌 선사 공동행위 규제 법안 발의로 추후 운임</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노선</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선박공동사용 등 선사 간 공동행위 규제가 강화될 전망</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이로 인해 얼라이언스 내 선박공동사용이 제한되는 경우</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비용 증가로 인한 운임 인상 예상</a:t>
              </a:r>
            </a:p>
            <a:p>
              <a:pPr marL="171450" indent="-171450">
                <a:lnSpc>
                  <a:spcPct val="105000"/>
                </a:lnSpc>
                <a:spcBef>
                  <a:spcPts val="100"/>
                </a:spcBef>
                <a:spcAft>
                  <a:spcPts val="500"/>
                </a:spcAft>
                <a:buClr>
                  <a:srgbClr val="FD339C"/>
                </a:buClr>
                <a:buFont typeface="Wingdings" panose="05000000000000000000" pitchFamily="2" charset="2"/>
                <a:buChar char="ü"/>
                <a:defRPr/>
              </a:pPr>
              <a:r>
                <a:rPr lang="en-US" altLang="ko-KR" sz="900" dirty="0">
                  <a:ln>
                    <a:solidFill>
                      <a:prstClr val="white">
                        <a:lumMod val="75000"/>
                        <a:alpha val="0"/>
                      </a:prstClr>
                    </a:solidFill>
                  </a:ln>
                  <a:solidFill>
                    <a:schemeClr val="tx1">
                      <a:lumMod val="85000"/>
                      <a:lumOff val="15000"/>
                    </a:schemeClr>
                  </a:solidFill>
                  <a:latin typeface="+mn-ea"/>
                </a:rPr>
                <a:t>’25</a:t>
              </a:r>
              <a:r>
                <a:rPr lang="ko-KR" altLang="en-US" sz="900" dirty="0">
                  <a:ln>
                    <a:solidFill>
                      <a:prstClr val="white">
                        <a:lumMod val="75000"/>
                        <a:alpha val="0"/>
                      </a:prstClr>
                    </a:solidFill>
                  </a:ln>
                  <a:solidFill>
                    <a:schemeClr val="tx1">
                      <a:lumMod val="85000"/>
                      <a:lumOff val="15000"/>
                    </a:schemeClr>
                  </a:solidFill>
                  <a:latin typeface="+mn-ea"/>
                </a:rPr>
                <a:t>년 </a:t>
              </a:r>
              <a:r>
                <a:rPr lang="en-US" altLang="ko-KR" sz="900" dirty="0">
                  <a:ln>
                    <a:solidFill>
                      <a:prstClr val="white">
                        <a:lumMod val="75000"/>
                        <a:alpha val="0"/>
                      </a:prstClr>
                    </a:solidFill>
                  </a:ln>
                  <a:solidFill>
                    <a:schemeClr val="tx1">
                      <a:lumMod val="85000"/>
                      <a:lumOff val="15000"/>
                    </a:schemeClr>
                  </a:solidFill>
                  <a:latin typeface="+mn-ea"/>
                </a:rPr>
                <a:t>2M </a:t>
              </a:r>
              <a:r>
                <a:rPr lang="ko-KR" altLang="en-US" sz="900" dirty="0">
                  <a:ln>
                    <a:solidFill>
                      <a:prstClr val="white">
                        <a:lumMod val="75000"/>
                        <a:alpha val="0"/>
                      </a:prstClr>
                    </a:solidFill>
                  </a:ln>
                  <a:solidFill>
                    <a:schemeClr val="tx1">
                      <a:lumMod val="85000"/>
                      <a:lumOff val="15000"/>
                    </a:schemeClr>
                  </a:solidFill>
                  <a:latin typeface="+mn-ea"/>
                </a:rPr>
                <a:t>얼라이언스 종료를 시작으로 해운 동맹 체제의 수가 증가할 가능성 대두</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 이로 인해 </a:t>
              </a:r>
              <a:r>
                <a:rPr lang="ko-KR" altLang="en-US"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점유율을 확대를 위한 운임 인하 경쟁이 과열될 우려 상존</a:t>
              </a:r>
              <a:r>
                <a:rPr lang="en-US" altLang="ko-KR" sz="900" dirty="0">
                  <a:ln>
                    <a:solidFill>
                      <a:srgbClr val="40ADE3">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900" dirty="0">
                  <a:ln>
                    <a:solidFill>
                      <a:prstClr val="white">
                        <a:lumMod val="75000"/>
                        <a:alpha val="0"/>
                      </a:prstClr>
                    </a:solidFill>
                  </a:ln>
                  <a:solidFill>
                    <a:schemeClr val="tx1">
                      <a:lumMod val="85000"/>
                      <a:lumOff val="15000"/>
                    </a:schemeClr>
                  </a:solidFill>
                  <a:latin typeface="+mn-ea"/>
                </a:rPr>
                <a:t> </a:t>
              </a:r>
              <a:r>
                <a:rPr lang="ko-KR" altLang="en-US" sz="900" dirty="0">
                  <a:ln>
                    <a:solidFill>
                      <a:prstClr val="white">
                        <a:lumMod val="75000"/>
                        <a:alpha val="0"/>
                      </a:prstClr>
                    </a:solidFill>
                  </a:ln>
                  <a:solidFill>
                    <a:schemeClr val="tx1">
                      <a:lumMod val="85000"/>
                      <a:lumOff val="15000"/>
                    </a:schemeClr>
                  </a:solidFill>
                  <a:latin typeface="+mn-ea"/>
                </a:rPr>
                <a:t>또한 향후 규제가 더욱 강화될 시</a:t>
              </a:r>
              <a:r>
                <a:rPr lang="en-US" altLang="ko-KR" sz="900" dirty="0">
                  <a:ln>
                    <a:solidFill>
                      <a:prstClr val="white">
                        <a:lumMod val="75000"/>
                        <a:alpha val="0"/>
                      </a:prstClr>
                    </a:solidFill>
                  </a:ln>
                  <a:solidFill>
                    <a:schemeClr val="tx1">
                      <a:lumMod val="85000"/>
                      <a:lumOff val="15000"/>
                    </a:schemeClr>
                  </a:solidFill>
                  <a:latin typeface="+mn-ea"/>
                </a:rPr>
                <a:t>,</a:t>
              </a:r>
              <a:r>
                <a:rPr lang="ko-KR" altLang="en-US" sz="900" dirty="0">
                  <a:ln>
                    <a:solidFill>
                      <a:prstClr val="white">
                        <a:lumMod val="75000"/>
                        <a:alpha val="0"/>
                      </a:prstClr>
                    </a:solidFill>
                  </a:ln>
                  <a:solidFill>
                    <a:schemeClr val="tx1">
                      <a:lumMod val="85000"/>
                      <a:lumOff val="15000"/>
                    </a:schemeClr>
                  </a:solidFill>
                  <a:latin typeface="+mn-ea"/>
                </a:rPr>
                <a:t> 해운사들은</a:t>
              </a:r>
              <a:r>
                <a:rPr lang="en-US" altLang="ko-KR" sz="900" dirty="0">
                  <a:ln>
                    <a:solidFill>
                      <a:prstClr val="white">
                        <a:lumMod val="75000"/>
                        <a:alpha val="0"/>
                      </a:prstClr>
                    </a:solidFill>
                  </a:ln>
                  <a:solidFill>
                    <a:schemeClr val="tx1">
                      <a:lumMod val="85000"/>
                      <a:lumOff val="15000"/>
                    </a:schemeClr>
                  </a:solidFill>
                  <a:latin typeface="+mn-ea"/>
                </a:rPr>
                <a:t> M&amp;A</a:t>
              </a:r>
              <a:r>
                <a:rPr lang="ko-KR" altLang="en-US" sz="900" dirty="0">
                  <a:ln>
                    <a:solidFill>
                      <a:prstClr val="white">
                        <a:lumMod val="75000"/>
                        <a:alpha val="0"/>
                      </a:prstClr>
                    </a:solidFill>
                  </a:ln>
                  <a:solidFill>
                    <a:schemeClr val="tx1">
                      <a:lumMod val="85000"/>
                      <a:lumOff val="15000"/>
                    </a:schemeClr>
                  </a:solidFill>
                  <a:latin typeface="+mn-ea"/>
                </a:rPr>
                <a:t>를 통한 대형화 전략을 구사하여 운임 경쟁력을 확보할 여지가 있음</a:t>
              </a:r>
              <a:endParaRPr lang="en-US" altLang="ko-KR" sz="900" dirty="0">
                <a:ln>
                  <a:solidFill>
                    <a:prstClr val="white">
                      <a:lumMod val="75000"/>
                      <a:alpha val="0"/>
                    </a:prstClr>
                  </a:solidFill>
                </a:ln>
                <a:solidFill>
                  <a:schemeClr val="tx1">
                    <a:lumMod val="85000"/>
                    <a:lumOff val="15000"/>
                  </a:schemeClr>
                </a:solidFill>
                <a:latin typeface="+mn-ea"/>
              </a:endParaRPr>
            </a:p>
          </p:txBody>
        </p:sp>
        <p:sp>
          <p:nvSpPr>
            <p:cNvPr id="43" name="직사각형 42">
              <a:extLst>
                <a:ext uri="{FF2B5EF4-FFF2-40B4-BE49-F238E27FC236}">
                  <a16:creationId xmlns:a16="http://schemas.microsoft.com/office/drawing/2014/main" id="{246A51A2-16C9-49D1-8898-67B80A648466}"/>
                </a:ext>
              </a:extLst>
            </p:cNvPr>
            <p:cNvSpPr/>
            <p:nvPr/>
          </p:nvSpPr>
          <p:spPr>
            <a:xfrm>
              <a:off x="488950" y="2699147"/>
              <a:ext cx="8928100" cy="971999"/>
            </a:xfrm>
            <a:prstGeom prst="rect">
              <a:avLst/>
            </a:prstGeom>
            <a:noFill/>
            <a:ln w="3175">
              <a:solidFill>
                <a:srgbClr val="FD5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ko-KR" altLang="en-US" sz="1050" b="0" i="0" u="none" strike="noStrike" kern="1200" cap="none" spc="0" normalizeH="0" baseline="0" noProof="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4" name="그룹 3">
            <a:extLst>
              <a:ext uri="{FF2B5EF4-FFF2-40B4-BE49-F238E27FC236}">
                <a16:creationId xmlns:a16="http://schemas.microsoft.com/office/drawing/2014/main" id="{7BCD2568-5756-459D-9F90-27918EFC412F}"/>
              </a:ext>
            </a:extLst>
          </p:cNvPr>
          <p:cNvGrpSpPr/>
          <p:nvPr/>
        </p:nvGrpSpPr>
        <p:grpSpPr>
          <a:xfrm>
            <a:off x="488805" y="4767723"/>
            <a:ext cx="530122" cy="524354"/>
            <a:chOff x="525526" y="2505923"/>
            <a:chExt cx="681482" cy="700428"/>
          </a:xfrm>
        </p:grpSpPr>
        <p:sp>
          <p:nvSpPr>
            <p:cNvPr id="78" name="TextBox 77">
              <a:extLst>
                <a:ext uri="{FF2B5EF4-FFF2-40B4-BE49-F238E27FC236}">
                  <a16:creationId xmlns:a16="http://schemas.microsoft.com/office/drawing/2014/main" id="{30683A99-BE7C-4FCB-A42F-D829C5461FD5}"/>
                </a:ext>
              </a:extLst>
            </p:cNvPr>
            <p:cNvSpPr txBox="1"/>
            <p:nvPr/>
          </p:nvSpPr>
          <p:spPr>
            <a:xfrm>
              <a:off x="584556" y="2630351"/>
              <a:ext cx="576000" cy="576000"/>
            </a:xfrm>
            <a:prstGeom prst="rect">
              <a:avLst/>
            </a:prstGeom>
            <a:solidFill>
              <a:srgbClr val="FD5DB0"/>
            </a:solidFill>
            <a:ln w="25400">
              <a:noFill/>
              <a:miter lim="800000"/>
            </a:ln>
          </p:spPr>
          <p:txBody>
            <a:bodyPr wrap="square" lIns="90000" tIns="46800" rIns="90000" bIns="46800" rtlCol="0" anchor="ctr">
              <a:noAutofit/>
            </a:bodyPr>
            <a:lstStyle/>
            <a:p>
              <a:pPr marR="0" lvl="0" algn="l" defTabSz="914400" rtl="0" eaLnBrk="1" fontAlgn="auto" latinLnBrk="0" hangingPunct="1">
                <a:lnSpc>
                  <a:spcPct val="105000"/>
                </a:lnSpc>
                <a:spcAft>
                  <a:spcPts val="500"/>
                </a:spcAft>
                <a:buClr>
                  <a:schemeClr val="accent5"/>
                </a:buClr>
                <a:buSzTx/>
                <a:tabLst/>
                <a:defRPr/>
              </a:pPr>
              <a:endParaRPr kumimoji="0" lang="ko-KR" altLang="en-US" sz="800" b="0" i="0" u="none" strike="noStrike" kern="1200" cap="none" spc="0" normalizeH="0" baseline="0" noProof="0" dirty="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9" name="TextBox 58">
              <a:extLst>
                <a:ext uri="{FF2B5EF4-FFF2-40B4-BE49-F238E27FC236}">
                  <a16:creationId xmlns:a16="http://schemas.microsoft.com/office/drawing/2014/main" id="{7944C972-1540-427F-BF58-F32110709F33}"/>
                </a:ext>
              </a:extLst>
            </p:cNvPr>
            <p:cNvSpPr txBox="1"/>
            <p:nvPr/>
          </p:nvSpPr>
          <p:spPr>
            <a:xfrm>
              <a:off x="525526" y="2505923"/>
              <a:ext cx="681482" cy="673130"/>
            </a:xfrm>
            <a:prstGeom prst="rect">
              <a:avLst/>
            </a:prstGeom>
            <a:noFill/>
          </p:spPr>
          <p:txBody>
            <a:bodyPr wrap="square"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rPr>
                <a:t>04</a:t>
              </a:r>
              <a:endParaRPr kumimoji="0" lang="en-US" altLang="en-US" sz="3200" b="1" i="0" u="none" strike="noStrike" kern="1200" cap="none" spc="0" normalizeH="0" baseline="0" noProof="0" dirty="0">
                <a:ln>
                  <a:solidFill>
                    <a:srgbClr val="925899">
                      <a:alpha val="0"/>
                    </a:srgbClr>
                  </a:solidFill>
                </a:ln>
                <a:solidFill>
                  <a:schemeClr val="bg1"/>
                </a:solidFill>
                <a:effectLst/>
                <a:uLnTx/>
                <a:uFillTx/>
                <a:latin typeface="KPMG Bold" panose="020B0803030202040204" pitchFamily="34" charset="0"/>
                <a:ea typeface="KoPub돋움체 Medium"/>
                <a:cs typeface="+mn-cs"/>
              </a:endParaRPr>
            </a:p>
          </p:txBody>
        </p:sp>
      </p:grpSp>
      <p:sp>
        <p:nvSpPr>
          <p:cNvPr id="9" name="직사각형 8">
            <a:extLst>
              <a:ext uri="{FF2B5EF4-FFF2-40B4-BE49-F238E27FC236}">
                <a16:creationId xmlns:a16="http://schemas.microsoft.com/office/drawing/2014/main" id="{A261CE6D-E918-4851-8CAB-860EDAF93DF4}"/>
              </a:ext>
            </a:extLst>
          </p:cNvPr>
          <p:cNvSpPr/>
          <p:nvPr/>
        </p:nvSpPr>
        <p:spPr>
          <a:xfrm>
            <a:off x="552759" y="5337811"/>
            <a:ext cx="1576691" cy="523670"/>
          </a:xfrm>
          <a:prstGeom prst="rect">
            <a:avLst/>
          </a:prstGeom>
        </p:spPr>
        <p:txBody>
          <a:bodyPr wrap="square" lIns="0" rIns="0" anchor="ctr">
            <a:spAutoFit/>
          </a:bodyPr>
          <a:lstStyle/>
          <a:p>
            <a:pPr>
              <a:lnSpc>
                <a:spcPct val="110000"/>
              </a:lnSpc>
              <a:spcBef>
                <a:spcPct val="0"/>
              </a:spcBef>
              <a:defRPr/>
            </a:pPr>
            <a:r>
              <a:rPr lang="en-US" altLang="ko-KR" sz="1400" b="1" dirty="0">
                <a:ln>
                  <a:solidFill>
                    <a:srgbClr val="925899">
                      <a:alpha val="0"/>
                    </a:srgbClr>
                  </a:solidFill>
                </a:ln>
                <a:solidFill>
                  <a:srgbClr val="FD339C"/>
                </a:solidFill>
                <a:latin typeface="+mn-ea"/>
              </a:rPr>
              <a:t>Competition</a:t>
            </a:r>
          </a:p>
          <a:p>
            <a:pPr marR="0" lvl="0" indent="0" fontAlgn="auto">
              <a:lnSpc>
                <a:spcPct val="110000"/>
              </a:lnSpc>
              <a:spcBef>
                <a:spcPct val="0"/>
              </a:spcBef>
              <a:buClrTx/>
              <a:buSzTx/>
              <a:buFontTx/>
              <a:buNone/>
              <a:tabLst/>
              <a:defRPr/>
            </a:pPr>
            <a:r>
              <a:rPr lang="ko-KR" altLang="en-US" sz="1200" dirty="0">
                <a:ln>
                  <a:solidFill>
                    <a:srgbClr val="925899">
                      <a:alpha val="0"/>
                    </a:srgbClr>
                  </a:solidFill>
                </a:ln>
                <a:solidFill>
                  <a:srgbClr val="FD339C"/>
                </a:solidFill>
                <a:latin typeface="KoPub돋움체 Medium" panose="02020603020101020101" pitchFamily="18" charset="-127"/>
                <a:ea typeface="KoPub돋움체 Medium" panose="02020603020101020101" pitchFamily="18" charset="-127"/>
              </a:rPr>
              <a:t>얼라이언스 구도의 변화</a:t>
            </a:r>
            <a:endParaRPr lang="en-US" altLang="en-US" sz="1200" dirty="0">
              <a:ln>
                <a:solidFill>
                  <a:srgbClr val="925899">
                    <a:alpha val="0"/>
                  </a:srgbClr>
                </a:solidFill>
              </a:ln>
              <a:solidFill>
                <a:srgbClr val="FD339C"/>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744014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3062181A-E7B4-C7DD-67CB-3E9D9E4B24FA}"/>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3" name="표 2">
            <a:extLst>
              <a:ext uri="{FF2B5EF4-FFF2-40B4-BE49-F238E27FC236}">
                <a16:creationId xmlns:a16="http://schemas.microsoft.com/office/drawing/2014/main" id="{BBB61C2A-A6B6-05CB-951F-ADF29DFFC8B9}"/>
              </a:ext>
            </a:extLst>
          </p:cNvPr>
          <p:cNvGraphicFramePr>
            <a:graphicFrameLocks noGrp="1"/>
          </p:cNvGraphicFramePr>
          <p:nvPr>
            <p:extLst>
              <p:ext uri="{D42A27DB-BD31-4B8C-83A1-F6EECF244321}">
                <p14:modId xmlns:p14="http://schemas.microsoft.com/office/powerpoint/2010/main" val="2347513850"/>
              </p:ext>
            </p:extLst>
          </p:nvPr>
        </p:nvGraphicFramePr>
        <p:xfrm>
          <a:off x="814389" y="1382936"/>
          <a:ext cx="8277225" cy="1401840"/>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968525178"/>
                    </a:ext>
                  </a:extLst>
                </a:gridCol>
                <a:gridCol w="1655445">
                  <a:extLst>
                    <a:ext uri="{9D8B030D-6E8A-4147-A177-3AD203B41FA5}">
                      <a16:colId xmlns:a16="http://schemas.microsoft.com/office/drawing/2014/main" val="2373283035"/>
                    </a:ext>
                  </a:extLst>
                </a:gridCol>
                <a:gridCol w="1655445">
                  <a:extLst>
                    <a:ext uri="{9D8B030D-6E8A-4147-A177-3AD203B41FA5}">
                      <a16:colId xmlns:a16="http://schemas.microsoft.com/office/drawing/2014/main" val="2192865859"/>
                    </a:ext>
                  </a:extLst>
                </a:gridCol>
                <a:gridCol w="1655445">
                  <a:extLst>
                    <a:ext uri="{9D8B030D-6E8A-4147-A177-3AD203B41FA5}">
                      <a16:colId xmlns:a16="http://schemas.microsoft.com/office/drawing/2014/main" val="3835351547"/>
                    </a:ext>
                  </a:extLst>
                </a:gridCol>
                <a:gridCol w="1655445">
                  <a:extLst>
                    <a:ext uri="{9D8B030D-6E8A-4147-A177-3AD203B41FA5}">
                      <a16:colId xmlns:a16="http://schemas.microsoft.com/office/drawing/2014/main" val="1712257969"/>
                    </a:ext>
                  </a:extLst>
                </a:gridCol>
              </a:tblGrid>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300" b="0" i="0" u="none" strike="noStrike" kern="0" cap="none" spc="0" normalizeH="0" baseline="0" noProof="0">
                          <a:ln>
                            <a:solidFill>
                              <a:srgbClr val="00338D">
                                <a:alpha val="0"/>
                              </a:srgbClr>
                            </a:solidFill>
                          </a:ln>
                          <a:solidFill>
                            <a:schemeClr val="tx2"/>
                          </a:solidFill>
                          <a:effectLst/>
                          <a:uLnTx/>
                          <a:uFillTx/>
                          <a:latin typeface="+mj-ea"/>
                          <a:ea typeface="+mj-ea"/>
                          <a:cs typeface="Arial" panose="020B0604020202020204" pitchFamily="34" charset="0"/>
                        </a:rPr>
                        <a:t>해운산업 전문팀</a:t>
                      </a:r>
                      <a:endParaRPr lang="en-US" altLang="ko-KR" sz="1300" b="0" spc="0">
                        <a:ln>
                          <a:solidFill>
                            <a:srgbClr val="00338D">
                              <a:alpha val="0"/>
                            </a:srgbClr>
                          </a:solidFill>
                        </a:ln>
                        <a:solidFill>
                          <a:schemeClr val="tx2"/>
                        </a:solidFill>
                        <a:latin typeface="+mj-ea"/>
                        <a:ea typeface="+mj-ea"/>
                        <a:cs typeface="Arial" panose="020B0604020202020204" pitchFamily="34" charset="0"/>
                      </a:endParaRP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Audit</a:t>
                      </a: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45086232"/>
                  </a:ext>
                </a:extLst>
              </a:tr>
              <a:tr h="0">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임근구</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02-2112-0814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gleem@kr.kpmg.com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박상옥</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02-2112-0853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sangokpark@kr.kpmg.com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rPr>
                        <a:t>범승형</a:t>
                      </a:r>
                      <a:endParaRPr kumimoji="0" lang="en-US" altLang="ko-KR" sz="850" b="1"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rPr>
                        <a:t>T 02-2112-3287</a:t>
                      </a:r>
                    </a:p>
                    <a:p>
                      <a:pPr marL="0" defTabSz="914400">
                        <a:lnSpc>
                          <a:spcPct val="100000"/>
                        </a:lnSpc>
                        <a:spcBef>
                          <a:spcPts val="0"/>
                        </a:spcBef>
                        <a:spcAft>
                          <a:spcPts val="0"/>
                        </a:spcAft>
                        <a:defRPr/>
                      </a:pPr>
                      <a:r>
                        <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rPr>
                        <a:t>E sbeom@kr.kpmg.com</a:t>
                      </a:r>
                      <a:endParaRPr kumimoji="0" lang="en-US" altLang="ko-KR" sz="850" b="1"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9372684"/>
                  </a:ext>
                </a:extLst>
              </a:tr>
            </a:tbl>
          </a:graphicData>
        </a:graphic>
      </p:graphicFrame>
      <p:graphicFrame>
        <p:nvGraphicFramePr>
          <p:cNvPr id="4" name="표 3">
            <a:extLst>
              <a:ext uri="{FF2B5EF4-FFF2-40B4-BE49-F238E27FC236}">
                <a16:creationId xmlns:a16="http://schemas.microsoft.com/office/drawing/2014/main" id="{A776F785-7D77-5207-9BC8-2692E8C46F0E}"/>
              </a:ext>
            </a:extLst>
          </p:cNvPr>
          <p:cNvGraphicFramePr>
            <a:graphicFrameLocks noGrp="1"/>
          </p:cNvGraphicFramePr>
          <p:nvPr>
            <p:extLst>
              <p:ext uri="{D42A27DB-BD31-4B8C-83A1-F6EECF244321}">
                <p14:modId xmlns:p14="http://schemas.microsoft.com/office/powerpoint/2010/main" val="2854766764"/>
              </p:ext>
            </p:extLst>
          </p:nvPr>
        </p:nvGraphicFramePr>
        <p:xfrm>
          <a:off x="814387" y="2678336"/>
          <a:ext cx="8277225" cy="1531380"/>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968525178"/>
                    </a:ext>
                  </a:extLst>
                </a:gridCol>
                <a:gridCol w="1655445">
                  <a:extLst>
                    <a:ext uri="{9D8B030D-6E8A-4147-A177-3AD203B41FA5}">
                      <a16:colId xmlns:a16="http://schemas.microsoft.com/office/drawing/2014/main" val="2373283035"/>
                    </a:ext>
                  </a:extLst>
                </a:gridCol>
                <a:gridCol w="1655445">
                  <a:extLst>
                    <a:ext uri="{9D8B030D-6E8A-4147-A177-3AD203B41FA5}">
                      <a16:colId xmlns:a16="http://schemas.microsoft.com/office/drawing/2014/main" val="2192865859"/>
                    </a:ext>
                  </a:extLst>
                </a:gridCol>
                <a:gridCol w="1655445">
                  <a:extLst>
                    <a:ext uri="{9D8B030D-6E8A-4147-A177-3AD203B41FA5}">
                      <a16:colId xmlns:a16="http://schemas.microsoft.com/office/drawing/2014/main" val="3835351547"/>
                    </a:ext>
                  </a:extLst>
                </a:gridCol>
                <a:gridCol w="1655445">
                  <a:extLst>
                    <a:ext uri="{9D8B030D-6E8A-4147-A177-3AD203B41FA5}">
                      <a16:colId xmlns:a16="http://schemas.microsoft.com/office/drawing/2014/main" val="1712257969"/>
                    </a:ext>
                  </a:extLst>
                </a:gridCol>
              </a:tblGrid>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300" b="0" spc="0" dirty="0">
                        <a:ln>
                          <a:solidFill>
                            <a:srgbClr val="00338D">
                              <a:alpha val="0"/>
                            </a:srgbClr>
                          </a:solidFill>
                        </a:ln>
                        <a:solidFill>
                          <a:schemeClr val="tx2"/>
                        </a:solidFill>
                        <a:latin typeface="+mj-ea"/>
                        <a:ea typeface="+mj-ea"/>
                        <a:cs typeface="Arial" panose="020B0604020202020204" pitchFamily="34" charset="0"/>
                      </a:endParaRP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Deal Advisory</a:t>
                      </a: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45086232"/>
                  </a:ext>
                </a:extLst>
              </a:tr>
              <a:tr h="0">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양진혁</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02-2112-0432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jinhyukyang@kr.kpmg.com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박주흥</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02-2112-0780</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juheungpark@kr.kpmg.com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9372684"/>
                  </a:ext>
                </a:extLst>
              </a:tr>
            </a:tbl>
          </a:graphicData>
        </a:graphic>
      </p:graphicFrame>
    </p:spTree>
    <p:extLst>
      <p:ext uri="{BB962C8B-B14F-4D97-AF65-F5344CB8AC3E}">
        <p14:creationId xmlns:p14="http://schemas.microsoft.com/office/powerpoint/2010/main" val="165400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CA66BDDC-0AD7-1027-336C-D42401065A8A}"/>
              </a:ext>
            </a:extLst>
          </p:cNvPr>
          <p:cNvSpPr/>
          <p:nvPr/>
        </p:nvSpPr>
        <p:spPr>
          <a:xfrm>
            <a:off x="488521" y="4479690"/>
            <a:ext cx="4284000" cy="246219"/>
          </a:xfrm>
          <a:prstGeom prst="rect">
            <a:avLst/>
          </a:prstGeom>
          <a:solidFill>
            <a:srgbClr val="E4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 name="직사각형 6">
            <a:extLst>
              <a:ext uri="{FF2B5EF4-FFF2-40B4-BE49-F238E27FC236}">
                <a16:creationId xmlns:a16="http://schemas.microsoft.com/office/drawing/2014/main" id="{DBCDF2DA-DAD9-7993-C225-84555814B0D0}"/>
              </a:ext>
            </a:extLst>
          </p:cNvPr>
          <p:cNvSpPr/>
          <p:nvPr/>
        </p:nvSpPr>
        <p:spPr>
          <a:xfrm>
            <a:off x="488521" y="2564560"/>
            <a:ext cx="4284000" cy="246219"/>
          </a:xfrm>
          <a:prstGeom prst="rect">
            <a:avLst/>
          </a:prstGeom>
          <a:solidFill>
            <a:srgbClr val="E4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a:t>I. </a:t>
            </a:r>
            <a:r>
              <a:rPr lang="ko-KR" altLang="en-US"/>
              <a:t>글로벌 주요 경제 지표</a:t>
            </a:r>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ko-KR" altLang="en-US"/>
              <a:t>글로벌 주요 경제지표 추이 및 전망</a:t>
            </a:r>
            <a:r>
              <a:rPr lang="en-US" altLang="ko-KR" sz="1600"/>
              <a:t>(</a:t>
            </a:r>
            <a:r>
              <a:rPr lang="ko-KR" altLang="en-US" sz="1600"/>
              <a:t>계속</a:t>
            </a:r>
            <a:r>
              <a:rPr lang="en-US" altLang="ko-KR" sz="1600"/>
              <a:t>)</a:t>
            </a:r>
            <a:endParaRPr lang="ko-KR" altLang="en-US"/>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달러 인덱스는</a:t>
            </a:r>
            <a:r>
              <a:rPr lang="en-US" altLang="ko-KR" dirty="0"/>
              <a:t> ’23</a:t>
            </a:r>
            <a:r>
              <a:rPr lang="ko-KR" altLang="en-US" dirty="0"/>
              <a:t>년 </a:t>
            </a:r>
            <a:r>
              <a:rPr lang="en-US" altLang="ko-KR" dirty="0"/>
              <a:t>7</a:t>
            </a:r>
            <a:r>
              <a:rPr lang="ko-KR" altLang="en-US" dirty="0"/>
              <a:t>월 이후 지속 상승하는 추세이며</a:t>
            </a:r>
            <a:r>
              <a:rPr lang="en-US" altLang="ko-KR" dirty="0"/>
              <a:t>, </a:t>
            </a:r>
            <a:r>
              <a:rPr lang="ko-KR" altLang="en-US" dirty="0"/>
              <a:t>달러 대비 원화 가치는 최근 </a:t>
            </a:r>
            <a:r>
              <a:rPr lang="en-US" altLang="ko-KR" dirty="0"/>
              <a:t>2</a:t>
            </a:r>
            <a:r>
              <a:rPr lang="ko-KR" altLang="en-US" dirty="0"/>
              <a:t>개월간 </a:t>
            </a:r>
            <a:r>
              <a:rPr lang="en-US" altLang="ko-KR" dirty="0"/>
              <a:t>4.4% </a:t>
            </a:r>
            <a:r>
              <a:rPr lang="ko-KR" altLang="en-US" dirty="0"/>
              <a:t>하락</a:t>
            </a:r>
            <a:r>
              <a:rPr lang="en-US" altLang="ko-KR" dirty="0"/>
              <a:t>. </a:t>
            </a:r>
            <a:r>
              <a:rPr lang="ko-KR" altLang="en-US" dirty="0"/>
              <a:t>이는 일정 기간에 나누어 대금을 결제하는 연불수입 방식으로 운임을 받는 해운업계에는 호재로 작용할 수 있음</a:t>
            </a:r>
            <a:r>
              <a:rPr lang="en-US" altLang="ko-KR" dirty="0"/>
              <a:t>. </a:t>
            </a:r>
            <a:r>
              <a:rPr lang="ko-KR" altLang="en-US" dirty="0"/>
              <a:t>다만 유가의 경우 브렌트유가 다시 배럴당 </a:t>
            </a:r>
            <a:r>
              <a:rPr lang="en-US" altLang="ko-KR" dirty="0"/>
              <a:t>90</a:t>
            </a:r>
            <a:r>
              <a:rPr lang="ko-KR" altLang="en-US" dirty="0"/>
              <a:t>달러를 돌파하면서 해운사들의 운영비 부담은 더욱 가중될 우려가 있음</a:t>
            </a:r>
          </a:p>
        </p:txBody>
      </p:sp>
      <p:grpSp>
        <p:nvGrpSpPr>
          <p:cNvPr id="61" name="그룹 60">
            <a:extLst>
              <a:ext uri="{FF2B5EF4-FFF2-40B4-BE49-F238E27FC236}">
                <a16:creationId xmlns:a16="http://schemas.microsoft.com/office/drawing/2014/main" id="{BC5C3B5F-EA9C-C24E-D518-6F080380C772}"/>
              </a:ext>
            </a:extLst>
          </p:cNvPr>
          <p:cNvGrpSpPr/>
          <p:nvPr/>
        </p:nvGrpSpPr>
        <p:grpSpPr>
          <a:xfrm>
            <a:off x="488950" y="2176483"/>
            <a:ext cx="4284000" cy="276837"/>
            <a:chOff x="704850" y="2013298"/>
            <a:chExt cx="4140200" cy="276837"/>
          </a:xfrm>
        </p:grpSpPr>
        <p:sp>
          <p:nvSpPr>
            <p:cNvPr id="62" name="TextBox 61">
              <a:extLst>
                <a:ext uri="{FF2B5EF4-FFF2-40B4-BE49-F238E27FC236}">
                  <a16:creationId xmlns:a16="http://schemas.microsoft.com/office/drawing/2014/main" id="{4D632112-7B5F-0B33-8F37-9549A5CEAE3D}"/>
                </a:ext>
              </a:extLst>
            </p:cNvPr>
            <p:cNvSpPr txBox="1"/>
            <p:nvPr/>
          </p:nvSpPr>
          <p:spPr>
            <a:xfrm>
              <a:off x="704850" y="2046854"/>
              <a:ext cx="8923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환율변동 추이</a:t>
              </a:r>
            </a:p>
          </p:txBody>
        </p:sp>
        <p:cxnSp>
          <p:nvCxnSpPr>
            <p:cNvPr id="63" name="직선 연결선 62">
              <a:extLst>
                <a:ext uri="{FF2B5EF4-FFF2-40B4-BE49-F238E27FC236}">
                  <a16:creationId xmlns:a16="http://schemas.microsoft.com/office/drawing/2014/main" id="{7C3FA735-A41B-6BBA-9609-3942AB5633C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F055A0A4-BB4E-2B99-BCE3-DCA3310771A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5" name="그룹 64">
            <a:extLst>
              <a:ext uri="{FF2B5EF4-FFF2-40B4-BE49-F238E27FC236}">
                <a16:creationId xmlns:a16="http://schemas.microsoft.com/office/drawing/2014/main" id="{1A3566B1-1A26-62FF-6D4E-C951CB6B7EA0}"/>
              </a:ext>
            </a:extLst>
          </p:cNvPr>
          <p:cNvGrpSpPr/>
          <p:nvPr/>
        </p:nvGrpSpPr>
        <p:grpSpPr>
          <a:xfrm>
            <a:off x="5132387" y="2176483"/>
            <a:ext cx="4284663" cy="276837"/>
            <a:chOff x="704850" y="2013298"/>
            <a:chExt cx="4140200" cy="276837"/>
          </a:xfrm>
        </p:grpSpPr>
        <p:sp>
          <p:nvSpPr>
            <p:cNvPr id="66" name="TextBox 65">
              <a:extLst>
                <a:ext uri="{FF2B5EF4-FFF2-40B4-BE49-F238E27FC236}">
                  <a16:creationId xmlns:a16="http://schemas.microsoft.com/office/drawing/2014/main" id="{4A3BC407-0722-284B-2E20-42FE23CCAF51}"/>
                </a:ext>
              </a:extLst>
            </p:cNvPr>
            <p:cNvSpPr txBox="1"/>
            <p:nvPr/>
          </p:nvSpPr>
          <p:spPr>
            <a:xfrm>
              <a:off x="704850" y="2046854"/>
              <a:ext cx="8923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유가변동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67" name="직선 연결선 66">
              <a:extLst>
                <a:ext uri="{FF2B5EF4-FFF2-40B4-BE49-F238E27FC236}">
                  <a16:creationId xmlns:a16="http://schemas.microsoft.com/office/drawing/2014/main" id="{5E7D5B0F-E86D-B399-992E-2B4D1F6F2A7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C2C49B9-E123-E9AB-B5A0-A14A95CD58A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5CE13D42-C54E-B3AB-5C27-528E66AB7A01}"/>
              </a:ext>
            </a:extLst>
          </p:cNvPr>
          <p:cNvSpPr txBox="1"/>
          <p:nvPr/>
        </p:nvSpPr>
        <p:spPr>
          <a:xfrm>
            <a:off x="498445" y="2863905"/>
            <a:ext cx="527191" cy="109549"/>
          </a:xfrm>
          <a:prstGeom prst="rect">
            <a:avLst/>
          </a:prstGeom>
          <a:noFill/>
        </p:spPr>
        <p:txBody>
          <a:bodyPr wrap="none" lIns="0" tIns="0" rIns="0" bIns="0" rtlCol="0">
            <a:spAutoFit/>
          </a:bodyPr>
          <a:lstStyle/>
          <a:p>
            <a:pPr defTabSz="661751">
              <a:lnSpc>
                <a:spcPct val="110000"/>
              </a:lnSpc>
              <a:defRPr/>
            </a:pPr>
            <a:r>
              <a:rPr lang="en-US" altLang="ko-KR" sz="700" dirty="0">
                <a:ln>
                  <a:solidFill>
                    <a:srgbClr val="00338D">
                      <a:alpha val="0"/>
                    </a:srgbClr>
                  </a:solidFill>
                </a:ln>
                <a:solidFill>
                  <a:srgbClr val="000000">
                    <a:lumMod val="85000"/>
                    <a:lumOff val="15000"/>
                  </a:srgbClr>
                </a:solidFill>
                <a:cs typeface="Arial" panose="020B0604020202020204" pitchFamily="34" charset="0"/>
              </a:rPr>
              <a:t>(1973.3=100)</a:t>
            </a:r>
          </a:p>
        </p:txBody>
      </p:sp>
      <p:graphicFrame>
        <p:nvGraphicFramePr>
          <p:cNvPr id="70" name="차트 1">
            <a:extLst>
              <a:ext uri="{FF2B5EF4-FFF2-40B4-BE49-F238E27FC236}">
                <a16:creationId xmlns:a16="http://schemas.microsoft.com/office/drawing/2014/main" id="{B54EECFC-44FF-0A71-D951-832CBBC51EA0}"/>
              </a:ext>
            </a:extLst>
          </p:cNvPr>
          <p:cNvGraphicFramePr/>
          <p:nvPr>
            <p:extLst>
              <p:ext uri="{D42A27DB-BD31-4B8C-83A1-F6EECF244321}">
                <p14:modId xmlns:p14="http://schemas.microsoft.com/office/powerpoint/2010/main" val="3772156870"/>
              </p:ext>
            </p:extLst>
          </p:nvPr>
        </p:nvGraphicFramePr>
        <p:xfrm>
          <a:off x="464593" y="2975301"/>
          <a:ext cx="4301106" cy="1287260"/>
        </p:xfrm>
        <a:graphic>
          <a:graphicData uri="http://schemas.openxmlformats.org/drawingml/2006/chart">
            <c:chart xmlns:c="http://schemas.openxmlformats.org/drawingml/2006/chart" xmlns:r="http://schemas.openxmlformats.org/officeDocument/2006/relationships" r:id="rId2"/>
          </a:graphicData>
        </a:graphic>
      </p:graphicFrame>
      <p:sp>
        <p:nvSpPr>
          <p:cNvPr id="71" name="TextBox 70">
            <a:extLst>
              <a:ext uri="{FF2B5EF4-FFF2-40B4-BE49-F238E27FC236}">
                <a16:creationId xmlns:a16="http://schemas.microsoft.com/office/drawing/2014/main" id="{A7F6E914-4B37-5872-5136-09C9E67597B1}"/>
              </a:ext>
            </a:extLst>
          </p:cNvPr>
          <p:cNvSpPr txBox="1"/>
          <p:nvPr/>
        </p:nvSpPr>
        <p:spPr>
          <a:xfrm>
            <a:off x="1342518" y="4523508"/>
            <a:ext cx="2545257" cy="161904"/>
          </a:xfrm>
          <a:prstGeom prst="rect">
            <a:avLst/>
          </a:prstGeom>
          <a:noFill/>
        </p:spPr>
        <p:txBody>
          <a:bodyPr wrap="square" lIns="72000" tIns="0" rIns="72000" bIns="0" rtlCol="0">
            <a:spAutoFit/>
          </a:bodyPr>
          <a:lstStyle/>
          <a:p>
            <a:pPr marL="0" marR="0" lvl="0" indent="0" algn="ctr" defTabSz="914400" eaLnBrk="1" fontAlgn="auto" latinLnBrk="0" hangingPunct="1">
              <a:lnSpc>
                <a:spcPct val="110000"/>
              </a:lnSpc>
              <a:spcBef>
                <a:spcPts val="0"/>
              </a:spcBef>
              <a:spcAft>
                <a:spcPts val="600"/>
              </a:spcAft>
              <a:buClrTx/>
              <a:buSzTx/>
              <a:buFontTx/>
              <a:buNone/>
              <a:tabLst/>
              <a:defRPr/>
            </a:pPr>
            <a:r>
              <a:rPr kumimoji="0" lang="ko-KR" altLang="en-US" sz="1000" b="1" i="0" u="none" strike="noStrike" kern="0" cap="none" spc="0" normalizeH="0" baseline="0" noProof="0" dirty="0">
                <a:ln>
                  <a:solidFill>
                    <a:srgbClr val="00338D">
                      <a:alpha val="0"/>
                    </a:srgbClr>
                  </a:solidFill>
                </a:ln>
                <a:solidFill>
                  <a:srgbClr val="000000">
                    <a:lumMod val="85000"/>
                    <a:lumOff val="15000"/>
                  </a:srgbClr>
                </a:solidFill>
                <a:effectLst/>
                <a:uLnTx/>
                <a:uFillTx/>
              </a:rPr>
              <a:t>최근 </a:t>
            </a:r>
            <a:r>
              <a:rPr kumimoji="0" lang="en-US" altLang="ko-KR" sz="1000" b="1" i="0" u="none" strike="noStrike" kern="0" cap="none" spc="0" normalizeH="0" baseline="0" noProof="0" dirty="0">
                <a:ln>
                  <a:solidFill>
                    <a:srgbClr val="00338D">
                      <a:alpha val="0"/>
                    </a:srgbClr>
                  </a:solidFill>
                </a:ln>
                <a:solidFill>
                  <a:srgbClr val="000000">
                    <a:lumMod val="85000"/>
                    <a:lumOff val="15000"/>
                  </a:srgbClr>
                </a:solidFill>
                <a:effectLst/>
                <a:uLnTx/>
                <a:uFillTx/>
              </a:rPr>
              <a:t>2</a:t>
            </a:r>
            <a:r>
              <a:rPr kumimoji="0" lang="ko-KR" altLang="en-US" sz="1000" b="1" i="0" u="none" strike="noStrike" kern="0" cap="none" spc="0" normalizeH="0" baseline="0" noProof="0" dirty="0">
                <a:ln>
                  <a:solidFill>
                    <a:srgbClr val="00338D">
                      <a:alpha val="0"/>
                    </a:srgbClr>
                  </a:solidFill>
                </a:ln>
                <a:solidFill>
                  <a:srgbClr val="000000">
                    <a:lumMod val="85000"/>
                    <a:lumOff val="15000"/>
                  </a:srgbClr>
                </a:solidFill>
                <a:effectLst/>
                <a:uLnTx/>
                <a:uFillTx/>
              </a:rPr>
              <a:t>개월 달러화 대비 주요국 통화 변동률</a:t>
            </a:r>
          </a:p>
        </p:txBody>
      </p:sp>
      <p:sp>
        <p:nvSpPr>
          <p:cNvPr id="72" name="TextBox 71">
            <a:extLst>
              <a:ext uri="{FF2B5EF4-FFF2-40B4-BE49-F238E27FC236}">
                <a16:creationId xmlns:a16="http://schemas.microsoft.com/office/drawing/2014/main" id="{F811ACBE-6562-ED99-4166-14C5C74C8192}"/>
              </a:ext>
            </a:extLst>
          </p:cNvPr>
          <p:cNvSpPr txBox="1"/>
          <p:nvPr/>
        </p:nvSpPr>
        <p:spPr>
          <a:xfrm>
            <a:off x="488521" y="5912392"/>
            <a:ext cx="2921429"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Source: </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한국은행</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 Investing.com</a:t>
            </a:r>
          </a:p>
          <a:p>
            <a:pPr>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Note: </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달러 인덱스는 월 기준</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 </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통화 변동률은 </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2023</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년 </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9</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월 </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8</a:t>
            </a:r>
            <a:r>
              <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rPr>
              <a:t>일 기준</a:t>
            </a:r>
            <a:endPar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endParaRPr>
          </a:p>
        </p:txBody>
      </p:sp>
      <p:graphicFrame>
        <p:nvGraphicFramePr>
          <p:cNvPr id="73" name="차트 72">
            <a:extLst>
              <a:ext uri="{FF2B5EF4-FFF2-40B4-BE49-F238E27FC236}">
                <a16:creationId xmlns:a16="http://schemas.microsoft.com/office/drawing/2014/main" id="{CBE7D6D7-5150-3B71-97BA-D5602415ABDC}"/>
              </a:ext>
            </a:extLst>
          </p:cNvPr>
          <p:cNvGraphicFramePr/>
          <p:nvPr>
            <p:extLst>
              <p:ext uri="{D42A27DB-BD31-4B8C-83A1-F6EECF244321}">
                <p14:modId xmlns:p14="http://schemas.microsoft.com/office/powerpoint/2010/main" val="2077625044"/>
              </p:ext>
            </p:extLst>
          </p:nvPr>
        </p:nvGraphicFramePr>
        <p:xfrm>
          <a:off x="437022" y="4688673"/>
          <a:ext cx="4356248" cy="119307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1262540F-8AF0-864B-247C-D4FFB1D52B05}"/>
              </a:ext>
            </a:extLst>
          </p:cNvPr>
          <p:cNvSpPr txBox="1"/>
          <p:nvPr/>
        </p:nvSpPr>
        <p:spPr>
          <a:xfrm>
            <a:off x="5132388" y="5985095"/>
            <a:ext cx="4104000" cy="246221"/>
          </a:xfrm>
          <a:prstGeom prst="rect">
            <a:avLst/>
          </a:prstGeom>
          <a:noFill/>
        </p:spPr>
        <p:txBody>
          <a:bodyPr wrap="square" lIns="0" tIns="0" rIns="0" bIns="0" rtlCol="0" anchor="b">
            <a:spAutoFit/>
          </a:bodyPr>
          <a:lstStyle/>
          <a:p>
            <a: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en-US" altLang="ko-KR" sz="80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Clarksons</a:t>
            </a:r>
            <a:endPar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a:t>
            </a:r>
            <a:r>
              <a:rPr lang="ko-KR" altLang="en-US"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벙커유는 싱가포르 기준</a:t>
            </a:r>
            <a:endParaRPr lang="en-US" altLang="ko-KR" sz="80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3" name="그룹 2">
            <a:extLst>
              <a:ext uri="{FF2B5EF4-FFF2-40B4-BE49-F238E27FC236}">
                <a16:creationId xmlns:a16="http://schemas.microsoft.com/office/drawing/2014/main" id="{8292B4EB-D165-297E-911E-3E643623740C}"/>
              </a:ext>
            </a:extLst>
          </p:cNvPr>
          <p:cNvGrpSpPr/>
          <p:nvPr/>
        </p:nvGrpSpPr>
        <p:grpSpPr>
          <a:xfrm>
            <a:off x="5132388" y="2546793"/>
            <a:ext cx="4306270" cy="3442909"/>
            <a:chOff x="488949" y="2476331"/>
            <a:chExt cx="8713901" cy="3556543"/>
          </a:xfrm>
        </p:grpSpPr>
        <p:graphicFrame>
          <p:nvGraphicFramePr>
            <p:cNvPr id="4" name="차트 3">
              <a:extLst>
                <a:ext uri="{FF2B5EF4-FFF2-40B4-BE49-F238E27FC236}">
                  <a16:creationId xmlns:a16="http://schemas.microsoft.com/office/drawing/2014/main" id="{BA50D304-5D9F-006A-1FC7-EE78947CFFC5}"/>
                </a:ext>
              </a:extLst>
            </p:cNvPr>
            <p:cNvGraphicFramePr/>
            <p:nvPr>
              <p:extLst>
                <p:ext uri="{D42A27DB-BD31-4B8C-83A1-F6EECF244321}">
                  <p14:modId xmlns:p14="http://schemas.microsoft.com/office/powerpoint/2010/main" val="1670586564"/>
                </p:ext>
              </p:extLst>
            </p:nvPr>
          </p:nvGraphicFramePr>
          <p:xfrm>
            <a:off x="488949" y="2495549"/>
            <a:ext cx="8649941" cy="35373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16167E2B-1176-8F79-8A6C-A5E0FCAC00BE}"/>
                </a:ext>
              </a:extLst>
            </p:cNvPr>
            <p:cNvSpPr txBox="1"/>
            <p:nvPr/>
          </p:nvSpPr>
          <p:spPr>
            <a:xfrm>
              <a:off x="8213892" y="2476331"/>
              <a:ext cx="988958" cy="222555"/>
            </a:xfrm>
            <a:prstGeom prst="rect">
              <a:avLst/>
            </a:prstGeom>
            <a:noFill/>
          </p:spPr>
          <p:txBody>
            <a:bodyPr wrap="square" lIns="36000" rIns="36000" rtlCol="0">
              <a:spAutoFit/>
            </a:bodyPr>
            <a:lstStyle/>
            <a:p>
              <a:pPr algn="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달러</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톤</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endParaRPr>
            </a:p>
          </p:txBody>
        </p:sp>
        <p:sp>
          <p:nvSpPr>
            <p:cNvPr id="6" name="TextBox 5">
              <a:extLst>
                <a:ext uri="{FF2B5EF4-FFF2-40B4-BE49-F238E27FC236}">
                  <a16:creationId xmlns:a16="http://schemas.microsoft.com/office/drawing/2014/main" id="{A7ED1B7D-9662-506D-0B1E-8B3A1BCD31CA}"/>
                </a:ext>
              </a:extLst>
            </p:cNvPr>
            <p:cNvSpPr txBox="1"/>
            <p:nvPr/>
          </p:nvSpPr>
          <p:spPr>
            <a:xfrm>
              <a:off x="488949" y="2476331"/>
              <a:ext cx="1349194" cy="222555"/>
            </a:xfrm>
            <a:prstGeom prst="rect">
              <a:avLst/>
            </a:prstGeom>
            <a:noFill/>
          </p:spPr>
          <p:txBody>
            <a:bodyPr wrap="square" lIns="36000" rIns="36000" rtlCol="0">
              <a:spAutoFit/>
            </a:bodyPr>
            <a:lstStyle/>
            <a:p>
              <a:pPr defTabSz="429814"/>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달러</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r>
                <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배럴</a:t>
              </a:r>
              <a:r>
                <a:rPr lang="en-US" altLang="ko-KR" sz="800" dirty="0">
                  <a:gradFill>
                    <a:gsLst>
                      <a:gs pos="0">
                        <a:schemeClr val="tx1">
                          <a:lumMod val="75000"/>
                          <a:lumOff val="25000"/>
                        </a:schemeClr>
                      </a:gs>
                      <a:gs pos="99000">
                        <a:schemeClr val="tx1">
                          <a:lumMod val="75000"/>
                          <a:lumOff val="25000"/>
                        </a:schemeClr>
                      </a:gs>
                    </a:gsLst>
                    <a:lin ang="5400000" scaled="1"/>
                  </a:gradFill>
                  <a:latin typeface="+mn-ea"/>
                  <a:cs typeface="Univers for KPMG"/>
                </a:rPr>
                <a:t>)</a:t>
              </a:r>
              <a:endParaRPr lang="ko-KR" altLang="en-US" sz="800" dirty="0">
                <a:gradFill>
                  <a:gsLst>
                    <a:gs pos="0">
                      <a:schemeClr val="tx1">
                        <a:lumMod val="75000"/>
                        <a:lumOff val="25000"/>
                      </a:schemeClr>
                    </a:gs>
                    <a:gs pos="99000">
                      <a:schemeClr val="tx1">
                        <a:lumMod val="75000"/>
                        <a:lumOff val="25000"/>
                      </a:schemeClr>
                    </a:gs>
                  </a:gsLst>
                  <a:lin ang="5400000" scaled="1"/>
                </a:gradFill>
                <a:latin typeface="+mn-ea"/>
                <a:cs typeface="Univers for KPMG"/>
              </a:endParaRPr>
            </a:p>
          </p:txBody>
        </p:sp>
      </p:grpSp>
      <p:sp>
        <p:nvSpPr>
          <p:cNvPr id="8" name="TextBox 7">
            <a:extLst>
              <a:ext uri="{FF2B5EF4-FFF2-40B4-BE49-F238E27FC236}">
                <a16:creationId xmlns:a16="http://schemas.microsoft.com/office/drawing/2014/main" id="{567DE608-16F7-2D0F-78D4-1494E90FD585}"/>
              </a:ext>
            </a:extLst>
          </p:cNvPr>
          <p:cNvSpPr txBox="1"/>
          <p:nvPr/>
        </p:nvSpPr>
        <p:spPr>
          <a:xfrm>
            <a:off x="1894442" y="2564560"/>
            <a:ext cx="1441409" cy="246221"/>
          </a:xfrm>
          <a:prstGeom prst="rect">
            <a:avLst/>
          </a:prstGeom>
          <a:noFill/>
        </p:spPr>
        <p:txBody>
          <a:bodyPr wrap="square">
            <a:spAutoFit/>
          </a:bodyPr>
          <a:lstStyle/>
          <a:p>
            <a:pPr algn="ctr"/>
            <a:r>
              <a:rPr lang="ko-KR" altLang="en-US" sz="1000" b="1" kern="0" dirty="0">
                <a:ln>
                  <a:solidFill>
                    <a:srgbClr val="00338D">
                      <a:alpha val="0"/>
                    </a:srgbClr>
                  </a:solidFill>
                </a:ln>
                <a:solidFill>
                  <a:srgbClr val="000000">
                    <a:lumMod val="85000"/>
                    <a:lumOff val="15000"/>
                  </a:srgbClr>
                </a:solidFill>
              </a:rPr>
              <a:t>달러 인덱스 추이</a:t>
            </a:r>
            <a:r>
              <a:rPr lang="en-US" altLang="ko-KR" sz="1000" b="1" kern="0" dirty="0">
                <a:ln>
                  <a:solidFill>
                    <a:srgbClr val="00338D">
                      <a:alpha val="0"/>
                    </a:srgbClr>
                  </a:solidFill>
                </a:ln>
                <a:solidFill>
                  <a:srgbClr val="000000">
                    <a:lumMod val="85000"/>
                    <a:lumOff val="15000"/>
                  </a:srgbClr>
                </a:solidFill>
              </a:rPr>
              <a:t> </a:t>
            </a:r>
            <a:endParaRPr lang="ko-KR" altLang="en-US" sz="1000" b="1" kern="0" dirty="0">
              <a:ln>
                <a:solidFill>
                  <a:srgbClr val="00338D">
                    <a:alpha val="0"/>
                  </a:srgbClr>
                </a:solidFill>
              </a:ln>
              <a:solidFill>
                <a:srgbClr val="000000">
                  <a:lumMod val="85000"/>
                  <a:lumOff val="15000"/>
                </a:srgbClr>
              </a:solidFill>
            </a:endParaRPr>
          </a:p>
        </p:txBody>
      </p:sp>
    </p:spTree>
    <p:extLst>
      <p:ext uri="{BB962C8B-B14F-4D97-AF65-F5344CB8AC3E}">
        <p14:creationId xmlns:p14="http://schemas.microsoft.com/office/powerpoint/2010/main" val="410090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3" name="Table 24">
            <a:extLst>
              <a:ext uri="{FF2B5EF4-FFF2-40B4-BE49-F238E27FC236}">
                <a16:creationId xmlns:a16="http://schemas.microsoft.com/office/drawing/2014/main" id="{D550357E-4C79-3BBB-1C7E-87798C59BB10}"/>
              </a:ext>
            </a:extLst>
          </p:cNvPr>
          <p:cNvGraphicFramePr>
            <a:graphicFrameLocks/>
          </p:cNvGraphicFramePr>
          <p:nvPr>
            <p:extLst>
              <p:ext uri="{D42A27DB-BD31-4B8C-83A1-F6EECF244321}">
                <p14:modId xmlns:p14="http://schemas.microsoft.com/office/powerpoint/2010/main" val="523596615"/>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a:ln>
                            <a:solidFill>
                              <a:schemeClr val="accent1">
                                <a:alpha val="0"/>
                              </a:schemeClr>
                            </a:solidFill>
                          </a:ln>
                          <a:solidFill>
                            <a:schemeClr val="tx2"/>
                          </a:solidFill>
                          <a:effectLst/>
                          <a:uLnTx/>
                          <a:uFillTx/>
                          <a:latin typeface="+mn-ea"/>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글로벌 주요 경제 지표</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500" b="0">
                          <a:ln>
                            <a:solidFill>
                              <a:schemeClr val="accent1">
                                <a:alpha val="0"/>
                              </a:schemeClr>
                            </a:solidFill>
                          </a:ln>
                          <a:solidFill>
                            <a:schemeClr val="tx2"/>
                          </a:solidFill>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a:ln>
                            <a:solidFill>
                              <a:schemeClr val="accent1">
                                <a:alpha val="0"/>
                              </a:schemeClr>
                            </a:solidFill>
                          </a:ln>
                          <a:solidFill>
                            <a:schemeClr val="bg1"/>
                          </a:solidFill>
                          <a:effectLst/>
                          <a:uLnTx/>
                          <a:uFillTx/>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a:ln>
                            <a:solidFill>
                              <a:schemeClr val="accent1">
                                <a:alpha val="0"/>
                              </a:schemeClr>
                            </a:solidFill>
                          </a:ln>
                          <a:solidFill>
                            <a:schemeClr val="bg1"/>
                          </a:solidFill>
                          <a:effectLst/>
                          <a:uLnTx/>
                          <a:uFillTx/>
                          <a:latin typeface="+mn-ea"/>
                          <a:ea typeface="+mn-ea"/>
                          <a:cs typeface="+mn-cs"/>
                        </a:rPr>
                        <a:t>해운산업 개요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a:ln>
                            <a:solidFill>
                              <a:schemeClr val="accent1">
                                <a:alpha val="0"/>
                              </a:schemeClr>
                            </a:solidFill>
                          </a:ln>
                          <a:solidFill>
                            <a:schemeClr val="bg1"/>
                          </a:solidFill>
                          <a:effectLst/>
                          <a:uLnTx/>
                          <a:uFillTx/>
                          <a:latin typeface="+mj-ea"/>
                          <a:ea typeface="+mn-ea"/>
                          <a:cs typeface="+mn-cs"/>
                        </a:rPr>
                        <a:t>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Ⅲ.</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해운산업 현황 및 전망</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벌크선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탱커선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가스선</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컨테이너선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chemeClr val="tx2"/>
                          </a:solidFill>
                          <a:latin typeface="+mn-ea"/>
                          <a:ea typeface="+mn-ea"/>
                        </a:rPr>
                        <a:t>9</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51681"/>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Ⅳ.</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해운산업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500" b="0" dirty="0">
                          <a:ln>
                            <a:solidFill>
                              <a:schemeClr val="accent1">
                                <a:alpha val="0"/>
                              </a:schemeClr>
                            </a:solidFill>
                          </a:ln>
                          <a:solidFill>
                            <a:schemeClr val="tx2"/>
                          </a:solidFill>
                          <a:latin typeface="+mn-ea"/>
                          <a:ea typeface="+mn-ea"/>
                        </a:rPr>
                        <a:t>32</a:t>
                      </a:r>
                      <a:endParaRPr lang="en-GB" sz="1500" b="0" dirty="0">
                        <a:ln>
                          <a:solidFill>
                            <a:schemeClr val="accent1">
                              <a:alpha val="0"/>
                            </a:schemeClr>
                          </a:solidFill>
                        </a:ln>
                        <a:solidFill>
                          <a:schemeClr val="tx2"/>
                        </a:solidFill>
                        <a:latin typeface="+mn-ea"/>
                        <a:ea typeface="+mn-ea"/>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746396"/>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Ⅴ.</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a:ln>
                            <a:solidFill>
                              <a:schemeClr val="accent1">
                                <a:alpha val="0"/>
                              </a:schemeClr>
                            </a:solidFill>
                          </a:ln>
                          <a:solidFill>
                            <a:schemeClr val="tx2"/>
                          </a:solidFill>
                          <a:effectLst/>
                          <a:uLnTx/>
                          <a:uFillTx/>
                          <a:latin typeface="+mn-ea"/>
                          <a:ea typeface="+mn-ea"/>
                          <a:cs typeface="+mn-cs"/>
                        </a:rPr>
                        <a:t>결론</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40</a:t>
                      </a:r>
                      <a:endParaRPr kumimoji="0" lang="en-GB" sz="1500" b="0" i="0" u="none" strike="noStrike" kern="1200" cap="none" spc="0" normalizeH="0" baseline="0" dirty="0">
                        <a:ln>
                          <a:solidFill>
                            <a:schemeClr val="accent1">
                              <a:alpha val="0"/>
                            </a:schemeClr>
                          </a:solidFill>
                        </a:ln>
                        <a:solidFill>
                          <a:schemeClr val="tx2"/>
                        </a:solidFill>
                        <a:effectLst/>
                        <a:uLnTx/>
                        <a:uFillTx/>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4003828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30">
            <a:extLst>
              <a:ext uri="{FF2B5EF4-FFF2-40B4-BE49-F238E27FC236}">
                <a16:creationId xmlns:a16="http://schemas.microsoft.com/office/drawing/2014/main" id="{44C659DB-93EA-49AB-57B1-84CF80BF3D8A}"/>
              </a:ext>
            </a:extLst>
          </p:cNvPr>
          <p:cNvSpPr>
            <a:spLocks noChangeArrowheads="1"/>
          </p:cNvSpPr>
          <p:nvPr/>
        </p:nvSpPr>
        <p:spPr bwMode="auto">
          <a:xfrm>
            <a:off x="6537175" y="3186798"/>
            <a:ext cx="2869875" cy="2690127"/>
          </a:xfrm>
          <a:prstGeom prst="rect">
            <a:avLst/>
          </a:prstGeom>
          <a:solidFill>
            <a:srgbClr val="E4F6FF"/>
          </a:solidFill>
          <a:ln w="9525" algn="ctr">
            <a:solidFill>
              <a:srgbClr val="D9F2FF"/>
            </a:solidFill>
            <a:miter lim="800000"/>
            <a:headEnd/>
            <a:tailEnd/>
          </a:ln>
          <a:effectLst/>
        </p:spPr>
        <p:txBody>
          <a:bodyPr lIns="108000" tIns="36000" rIns="108000" bIns="36000" anchor="ctr"/>
          <a:lstStyle/>
          <a:p>
            <a:pPr marL="177800" marR="0" lvl="0" indent="-177800" defTabSz="914400" eaLnBrk="1" fontAlgn="b" latinLnBrk="0" hangingPunct="1">
              <a:lnSpc>
                <a:spcPct val="150000"/>
              </a:lnSpc>
              <a:spcBef>
                <a:spcPts val="600"/>
              </a:spcBef>
              <a:spcAft>
                <a:spcPts val="0"/>
              </a:spcAft>
              <a:buClr>
                <a:srgbClr val="000000"/>
              </a:buClr>
              <a:buSzPct val="60000"/>
              <a:tabLst/>
              <a:defRPr/>
            </a:pPr>
            <a:r>
              <a:rPr lang="en-US" altLang="ko-KR" b="1" i="1" kern="0">
                <a:solidFill>
                  <a:schemeClr val="accent1"/>
                </a:solidFill>
                <a:latin typeface="Arial" pitchFamily="34" charset="0"/>
                <a:ea typeface="맑은 고딕" pitchFamily="50" charset="-127"/>
                <a:cs typeface="Arial" pitchFamily="34" charset="0"/>
              </a:rPr>
              <a:t> </a:t>
            </a:r>
            <a:endParaRPr lang="ko-KR" altLang="en-US" b="1" i="1" kern="0">
              <a:solidFill>
                <a:schemeClr val="accent1"/>
              </a:solidFill>
              <a:latin typeface="Arial" pitchFamily="34" charset="0"/>
              <a:ea typeface="맑은 고딕" pitchFamily="50" charset="-127"/>
              <a:cs typeface="Arial" pitchFamily="34" charset="0"/>
            </a:endParaRPr>
          </a:p>
        </p:txBody>
      </p:sp>
      <p:sp>
        <p:nvSpPr>
          <p:cNvPr id="7" name="사각형: 둥근 위쪽 모서리 6">
            <a:extLst>
              <a:ext uri="{FF2B5EF4-FFF2-40B4-BE49-F238E27FC236}">
                <a16:creationId xmlns:a16="http://schemas.microsoft.com/office/drawing/2014/main" id="{0F4BE9C8-FC15-AA68-5B98-AE252AF81398}"/>
              </a:ext>
            </a:extLst>
          </p:cNvPr>
          <p:cNvSpPr/>
          <p:nvPr/>
        </p:nvSpPr>
        <p:spPr>
          <a:xfrm rot="5400000">
            <a:off x="7784363" y="2959671"/>
            <a:ext cx="253916" cy="2797671"/>
          </a:xfrm>
          <a:prstGeom prst="round2SameRect">
            <a:avLst>
              <a:gd name="adj1" fmla="val 50000"/>
              <a:gd name="adj2" fmla="val 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8" name="사각형: 둥근 위쪽 모서리 7">
            <a:extLst>
              <a:ext uri="{FF2B5EF4-FFF2-40B4-BE49-F238E27FC236}">
                <a16:creationId xmlns:a16="http://schemas.microsoft.com/office/drawing/2014/main" id="{72BFF249-B882-7645-48DE-977BA77FA324}"/>
              </a:ext>
            </a:extLst>
          </p:cNvPr>
          <p:cNvSpPr/>
          <p:nvPr/>
        </p:nvSpPr>
        <p:spPr>
          <a:xfrm rot="5400000">
            <a:off x="7784363" y="3761237"/>
            <a:ext cx="253916" cy="2797671"/>
          </a:xfrm>
          <a:prstGeom prst="round2SameRect">
            <a:avLst>
              <a:gd name="adj1" fmla="val 50000"/>
              <a:gd name="adj2" fmla="val 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사각형: 둥근 위쪽 모서리 5">
            <a:extLst>
              <a:ext uri="{FF2B5EF4-FFF2-40B4-BE49-F238E27FC236}">
                <a16:creationId xmlns:a16="http://schemas.microsoft.com/office/drawing/2014/main" id="{11E505B2-64CE-32C9-4514-FB6CF8FCB938}"/>
              </a:ext>
            </a:extLst>
          </p:cNvPr>
          <p:cNvSpPr/>
          <p:nvPr/>
        </p:nvSpPr>
        <p:spPr>
          <a:xfrm rot="5400000">
            <a:off x="7784363" y="1813164"/>
            <a:ext cx="253916" cy="2797671"/>
          </a:xfrm>
          <a:prstGeom prst="round2SameRect">
            <a:avLst>
              <a:gd name="adj1" fmla="val 50000"/>
              <a:gd name="adj2" fmla="val 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a:t>II. </a:t>
            </a:r>
            <a:r>
              <a:rPr lang="ko-KR" altLang="en-US" noProof="0"/>
              <a:t>해운산업 </a:t>
            </a:r>
            <a:r>
              <a:rPr lang="ko-KR" altLang="en-US"/>
              <a:t>개요</a:t>
            </a:r>
            <a:endParaRPr lang="ko-KR" altLang="en-US" noProof="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해운산업의 구조 및 특징</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해운산업의 수요는 해상 물동량으로</a:t>
            </a:r>
            <a:r>
              <a:rPr lang="en-US" altLang="ko-KR" dirty="0"/>
              <a:t>, </a:t>
            </a:r>
            <a:r>
              <a:rPr lang="ko-KR" altLang="en-US" dirty="0"/>
              <a:t>공급은 </a:t>
            </a:r>
            <a:r>
              <a:rPr lang="ko-KR" altLang="en-US" dirty="0" err="1"/>
              <a:t>선복량에</a:t>
            </a:r>
            <a:r>
              <a:rPr lang="ko-KR" altLang="en-US" dirty="0"/>
              <a:t> 의해 결정되며</a:t>
            </a:r>
            <a:r>
              <a:rPr lang="en-US" altLang="ko-KR" dirty="0"/>
              <a:t>, </a:t>
            </a:r>
            <a:r>
              <a:rPr lang="ko-KR" altLang="en-US" dirty="0"/>
              <a:t>이러한 수급에 의해 해운 시황과 해상운임은 변동함</a:t>
            </a:r>
            <a:r>
              <a:rPr lang="en-US" altLang="ko-KR" dirty="0"/>
              <a:t>. </a:t>
            </a:r>
            <a:r>
              <a:rPr lang="ko-KR" altLang="en-US" dirty="0"/>
              <a:t>수요를 결정하는 해상 물동량은 경기변동에 민감하게 반응하는 반면</a:t>
            </a:r>
            <a:r>
              <a:rPr lang="en-US" altLang="ko-KR" dirty="0"/>
              <a:t>, </a:t>
            </a:r>
            <a:r>
              <a:rPr lang="ko-KR" altLang="en-US" dirty="0"/>
              <a:t>공급을 결정하는 </a:t>
            </a:r>
            <a:r>
              <a:rPr lang="ko-KR" altLang="en-US" dirty="0" err="1"/>
              <a:t>선복량은</a:t>
            </a:r>
            <a:r>
              <a:rPr lang="ko-KR" altLang="en-US" dirty="0"/>
              <a:t> 선박 건조에 상당한 시간이 소요되어 수요 대비 비탄력적으로 움직임</a:t>
            </a:r>
          </a:p>
        </p:txBody>
      </p:sp>
      <p:grpSp>
        <p:nvGrpSpPr>
          <p:cNvPr id="16" name="그룹 15">
            <a:extLst>
              <a:ext uri="{FF2B5EF4-FFF2-40B4-BE49-F238E27FC236}">
                <a16:creationId xmlns:a16="http://schemas.microsoft.com/office/drawing/2014/main" id="{89BD465E-C13A-BC1D-3DF0-AA97078F6FFA}"/>
              </a:ext>
            </a:extLst>
          </p:cNvPr>
          <p:cNvGrpSpPr/>
          <p:nvPr/>
        </p:nvGrpSpPr>
        <p:grpSpPr>
          <a:xfrm>
            <a:off x="488949" y="2176483"/>
            <a:ext cx="8918101" cy="276837"/>
            <a:chOff x="704850" y="2013298"/>
            <a:chExt cx="4140200" cy="276837"/>
          </a:xfrm>
        </p:grpSpPr>
        <p:sp>
          <p:nvSpPr>
            <p:cNvPr id="17" name="TextBox 16">
              <a:extLst>
                <a:ext uri="{FF2B5EF4-FFF2-40B4-BE49-F238E27FC236}">
                  <a16:creationId xmlns:a16="http://schemas.microsoft.com/office/drawing/2014/main" id="{259687FD-2C45-9BD2-CB1E-989CEB9812EA}"/>
                </a:ext>
              </a:extLst>
            </p:cNvPr>
            <p:cNvSpPr txBox="1"/>
            <p:nvPr/>
          </p:nvSpPr>
          <p:spPr>
            <a:xfrm>
              <a:off x="704850" y="2046854"/>
              <a:ext cx="80074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해운산업의 구조 및 특징</a:t>
              </a:r>
            </a:p>
          </p:txBody>
        </p:sp>
        <p:cxnSp>
          <p:nvCxnSpPr>
            <p:cNvPr id="18" name="직선 연결선 17">
              <a:extLst>
                <a:ext uri="{FF2B5EF4-FFF2-40B4-BE49-F238E27FC236}">
                  <a16:creationId xmlns:a16="http://schemas.microsoft.com/office/drawing/2014/main" id="{1E26B331-7743-E4B1-55BC-60FAF50463B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2DA1B33-658C-BF90-F0A5-30317BDB73D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1E2C8FB0-CB89-E9C7-E8A5-A589C8EBC961}"/>
              </a:ext>
            </a:extLst>
          </p:cNvPr>
          <p:cNvGrpSpPr/>
          <p:nvPr/>
        </p:nvGrpSpPr>
        <p:grpSpPr>
          <a:xfrm>
            <a:off x="488949" y="3071148"/>
            <a:ext cx="5926643" cy="2805778"/>
            <a:chOff x="676274" y="2855969"/>
            <a:chExt cx="5846093" cy="2928328"/>
          </a:xfrm>
        </p:grpSpPr>
        <p:sp>
          <p:nvSpPr>
            <p:cNvPr id="21" name="AutoShape 18">
              <a:extLst>
                <a:ext uri="{FF2B5EF4-FFF2-40B4-BE49-F238E27FC236}">
                  <a16:creationId xmlns:a16="http://schemas.microsoft.com/office/drawing/2014/main" id="{384CED65-A9B0-4E3F-27C4-EE1A51FE30B7}"/>
                </a:ext>
              </a:extLst>
            </p:cNvPr>
            <p:cNvSpPr>
              <a:spLocks noChangeArrowheads="1"/>
            </p:cNvSpPr>
            <p:nvPr/>
          </p:nvSpPr>
          <p:spPr bwMode="auto">
            <a:xfrm>
              <a:off x="676274" y="2855969"/>
              <a:ext cx="5846093" cy="2928328"/>
            </a:xfrm>
            <a:prstGeom prst="homePlate">
              <a:avLst>
                <a:gd name="adj" fmla="val 21018"/>
              </a:avLst>
            </a:prstGeom>
            <a:solidFill>
              <a:srgbClr val="EAEAEA"/>
            </a:solidFill>
            <a:ln w="9525" algn="ctr">
              <a:noFill/>
              <a:miter lim="800000"/>
              <a:headEnd/>
              <a:tailEnd/>
            </a:ln>
            <a:effectLst/>
          </p:spPr>
          <p:txBody>
            <a:bodyPr wrap="none" lIns="90000" tIns="72000" rIns="90000" bIns="72000" anchor="ctr"/>
            <a:lstStyle/>
            <a:p>
              <a:endParaRPr lang="ko-KR" altLang="en-US" dirty="0"/>
            </a:p>
          </p:txBody>
        </p:sp>
        <p:grpSp>
          <p:nvGrpSpPr>
            <p:cNvPr id="24" name="그룹 23">
              <a:extLst>
                <a:ext uri="{FF2B5EF4-FFF2-40B4-BE49-F238E27FC236}">
                  <a16:creationId xmlns:a16="http://schemas.microsoft.com/office/drawing/2014/main" id="{C0418595-AA75-99B5-89FE-5A43ECF4C8E8}"/>
                </a:ext>
              </a:extLst>
            </p:cNvPr>
            <p:cNvGrpSpPr/>
            <p:nvPr/>
          </p:nvGrpSpPr>
          <p:grpSpPr>
            <a:xfrm>
              <a:off x="837909" y="3051864"/>
              <a:ext cx="5019939" cy="2606859"/>
              <a:chOff x="837909" y="3051865"/>
              <a:chExt cx="5019939" cy="2667877"/>
            </a:xfrm>
          </p:grpSpPr>
          <p:sp>
            <p:nvSpPr>
              <p:cNvPr id="26" name="Rectangle 115">
                <a:extLst>
                  <a:ext uri="{FF2B5EF4-FFF2-40B4-BE49-F238E27FC236}">
                    <a16:creationId xmlns:a16="http://schemas.microsoft.com/office/drawing/2014/main" id="{FBC80728-CF51-8AC3-1F32-BBE6CCB447B0}"/>
                  </a:ext>
                </a:extLst>
              </p:cNvPr>
              <p:cNvSpPr>
                <a:spLocks noChangeArrowheads="1"/>
              </p:cNvSpPr>
              <p:nvPr/>
            </p:nvSpPr>
            <p:spPr bwMode="auto">
              <a:xfrm>
                <a:off x="2013926" y="3289687"/>
                <a:ext cx="2188800" cy="1584000"/>
              </a:xfrm>
              <a:prstGeom prst="rect">
                <a:avLst/>
              </a:prstGeom>
              <a:solidFill>
                <a:schemeClr val="bg1"/>
              </a:solidFill>
              <a:ln w="9525" algn="ctr">
                <a:solidFill>
                  <a:srgbClr val="7213EA"/>
                </a:solidFill>
                <a:miter lim="800000"/>
                <a:headEnd/>
                <a:tailEnd/>
              </a:ln>
            </p:spPr>
            <p:txBody>
              <a:bodyPr lIns="0" tIns="0" rIns="0" bIns="0" anchor="ctr">
                <a:spAutoFit/>
              </a:bodyPr>
              <a:lstStyle/>
              <a:p>
                <a:endParaRPr lang="ko-KR" altLang="en-US"/>
              </a:p>
            </p:txBody>
          </p:sp>
          <p:sp>
            <p:nvSpPr>
              <p:cNvPr id="27" name="Text Box 97">
                <a:extLst>
                  <a:ext uri="{FF2B5EF4-FFF2-40B4-BE49-F238E27FC236}">
                    <a16:creationId xmlns:a16="http://schemas.microsoft.com/office/drawing/2014/main" id="{7CE0F9E9-9A46-765A-1FDD-ACC90AEB26D1}"/>
                  </a:ext>
                </a:extLst>
              </p:cNvPr>
              <p:cNvSpPr txBox="1">
                <a:spLocks noChangeArrowheads="1"/>
              </p:cNvSpPr>
              <p:nvPr/>
            </p:nvSpPr>
            <p:spPr bwMode="auto">
              <a:xfrm>
                <a:off x="837909" y="3591305"/>
                <a:ext cx="291223" cy="949067"/>
              </a:xfrm>
              <a:prstGeom prst="rect">
                <a:avLst/>
              </a:prstGeom>
              <a:solidFill>
                <a:srgbClr val="0072DA"/>
              </a:solidFill>
              <a:ln w="6350" algn="ctr">
                <a:noFill/>
                <a:miter lim="800000"/>
                <a:headEnd/>
                <a:tailEnd/>
              </a:ln>
            </p:spPr>
            <p:txBody>
              <a:bodyPr vert="eaVert" lIns="36000" tIns="0" rIns="0" bIns="0" anchor="ctr" anchorCtr="1"/>
              <a:lstStyle/>
              <a:p>
                <a:pPr indent="-93663" algn="ctr">
                  <a:lnSpc>
                    <a:spcPct val="120000"/>
                  </a:lnSpc>
                  <a:spcBef>
                    <a:spcPct val="0"/>
                  </a:spcBef>
                </a:pPr>
                <a:r>
                  <a:rPr lang="ko-KR" altLang="en-US" sz="1200" b="1">
                    <a:ln>
                      <a:solidFill>
                        <a:prstClr val="white">
                          <a:lumMod val="75000"/>
                          <a:alpha val="0"/>
                        </a:prstClr>
                      </a:solidFill>
                    </a:ln>
                    <a:solidFill>
                      <a:schemeClr val="bg1"/>
                    </a:solidFill>
                    <a:latin typeface="+mn-ea"/>
                  </a:rPr>
                  <a:t>조선업</a:t>
                </a:r>
              </a:p>
            </p:txBody>
          </p:sp>
          <p:sp>
            <p:nvSpPr>
              <p:cNvPr id="31" name="Text Box 98">
                <a:extLst>
                  <a:ext uri="{FF2B5EF4-FFF2-40B4-BE49-F238E27FC236}">
                    <a16:creationId xmlns:a16="http://schemas.microsoft.com/office/drawing/2014/main" id="{65A8AB7E-DE8A-04A9-931A-EF42BA5EF01B}"/>
                  </a:ext>
                </a:extLst>
              </p:cNvPr>
              <p:cNvSpPr txBox="1">
                <a:spLocks noChangeArrowheads="1"/>
              </p:cNvSpPr>
              <p:nvPr/>
            </p:nvSpPr>
            <p:spPr bwMode="auto">
              <a:xfrm>
                <a:off x="1397749" y="3591305"/>
                <a:ext cx="297872" cy="949067"/>
              </a:xfrm>
              <a:prstGeom prst="rect">
                <a:avLst/>
              </a:prstGeom>
              <a:solidFill>
                <a:srgbClr val="0072DA"/>
              </a:solidFill>
              <a:ln w="6350" algn="ctr">
                <a:noFill/>
                <a:miter lim="800000"/>
                <a:headEnd/>
                <a:tailEnd/>
              </a:ln>
            </p:spPr>
            <p:txBody>
              <a:bodyPr vert="eaVert" lIns="36000" tIns="0" rIns="0" bIns="0" anchor="ctr" anchorCtr="1"/>
              <a:lstStyle/>
              <a:p>
                <a:pPr indent="-93663" algn="ctr">
                  <a:lnSpc>
                    <a:spcPct val="120000"/>
                  </a:lnSpc>
                  <a:spcBef>
                    <a:spcPct val="0"/>
                  </a:spcBef>
                </a:pPr>
                <a:r>
                  <a:rPr lang="ko-KR" altLang="en-US" sz="1200" b="1" dirty="0">
                    <a:ln>
                      <a:solidFill>
                        <a:prstClr val="white">
                          <a:lumMod val="75000"/>
                          <a:alpha val="0"/>
                        </a:prstClr>
                      </a:solidFill>
                    </a:ln>
                    <a:solidFill>
                      <a:schemeClr val="bg1"/>
                    </a:solidFill>
                    <a:latin typeface="+mn-ea"/>
                  </a:rPr>
                  <a:t>선복량</a:t>
                </a:r>
              </a:p>
            </p:txBody>
          </p:sp>
          <p:sp>
            <p:nvSpPr>
              <p:cNvPr id="32" name="Text Box 99">
                <a:extLst>
                  <a:ext uri="{FF2B5EF4-FFF2-40B4-BE49-F238E27FC236}">
                    <a16:creationId xmlns:a16="http://schemas.microsoft.com/office/drawing/2014/main" id="{1ED404F0-ED2D-FD4B-9796-915445629533}"/>
                  </a:ext>
                </a:extLst>
              </p:cNvPr>
              <p:cNvSpPr txBox="1">
                <a:spLocks noChangeArrowheads="1"/>
              </p:cNvSpPr>
              <p:nvPr/>
            </p:nvSpPr>
            <p:spPr bwMode="auto">
              <a:xfrm>
                <a:off x="4502797" y="3599959"/>
                <a:ext cx="297872" cy="949067"/>
              </a:xfrm>
              <a:prstGeom prst="rect">
                <a:avLst/>
              </a:prstGeom>
              <a:solidFill>
                <a:srgbClr val="0072DA"/>
              </a:solidFill>
              <a:ln w="6350" algn="ctr">
                <a:noFill/>
                <a:miter lim="800000"/>
                <a:headEnd/>
                <a:tailEnd/>
              </a:ln>
            </p:spPr>
            <p:txBody>
              <a:bodyPr vert="eaVert" lIns="36000" tIns="0" rIns="0" bIns="0" anchor="ctr" anchorCtr="1"/>
              <a:lstStyle/>
              <a:p>
                <a:pPr indent="-93663" algn="ctr">
                  <a:lnSpc>
                    <a:spcPct val="120000"/>
                  </a:lnSpc>
                  <a:spcBef>
                    <a:spcPct val="0"/>
                  </a:spcBef>
                </a:pPr>
                <a:r>
                  <a:rPr lang="ko-KR" altLang="en-US" sz="1200" b="1">
                    <a:ln>
                      <a:solidFill>
                        <a:prstClr val="white">
                          <a:lumMod val="75000"/>
                          <a:alpha val="0"/>
                        </a:prstClr>
                      </a:solidFill>
                    </a:ln>
                    <a:solidFill>
                      <a:schemeClr val="bg1"/>
                    </a:solidFill>
                    <a:latin typeface="+mn-ea"/>
                  </a:rPr>
                  <a:t>물동량</a:t>
                </a:r>
              </a:p>
            </p:txBody>
          </p:sp>
          <p:sp>
            <p:nvSpPr>
              <p:cNvPr id="33" name="Text Box 100">
                <a:extLst>
                  <a:ext uri="{FF2B5EF4-FFF2-40B4-BE49-F238E27FC236}">
                    <a16:creationId xmlns:a16="http://schemas.microsoft.com/office/drawing/2014/main" id="{6ECB9C18-F213-514D-0E5F-227B88C75C69}"/>
                  </a:ext>
                </a:extLst>
              </p:cNvPr>
              <p:cNvSpPr txBox="1">
                <a:spLocks noChangeArrowheads="1"/>
              </p:cNvSpPr>
              <p:nvPr/>
            </p:nvSpPr>
            <p:spPr bwMode="auto">
              <a:xfrm>
                <a:off x="2105194" y="3403799"/>
                <a:ext cx="791222" cy="285586"/>
              </a:xfrm>
              <a:prstGeom prst="rect">
                <a:avLst/>
              </a:prstGeom>
              <a:solidFill>
                <a:srgbClr val="CCD6E3"/>
              </a:solidFill>
              <a:ln w="6350" algn="ctr">
                <a:solidFill>
                  <a:srgbClr val="8AA5CB"/>
                </a:solidFill>
                <a:miter lim="800000"/>
                <a:headEnd/>
                <a:tailEnd/>
              </a:ln>
            </p:spPr>
            <p:txBody>
              <a:bodyPr lIns="0" tIns="0" rIns="0" bIns="0" anchor="ctr" anchorCtr="1"/>
              <a:lstStyle/>
              <a:p>
                <a:pPr>
                  <a:spcBef>
                    <a:spcPct val="0"/>
                  </a:spcBef>
                </a:pPr>
                <a:r>
                  <a:rPr lang="ko-KR" altLang="en-US" sz="1000">
                    <a:ln>
                      <a:solidFill>
                        <a:prstClr val="white">
                          <a:lumMod val="75000"/>
                          <a:alpha val="0"/>
                        </a:prstClr>
                      </a:solidFill>
                    </a:ln>
                    <a:solidFill>
                      <a:schemeClr val="tx1">
                        <a:lumMod val="75000"/>
                        <a:lumOff val="25000"/>
                      </a:schemeClr>
                    </a:solidFill>
                    <a:latin typeface="+mn-ea"/>
                  </a:rPr>
                  <a:t>선박 조달</a:t>
                </a:r>
              </a:p>
            </p:txBody>
          </p:sp>
          <p:sp>
            <p:nvSpPr>
              <p:cNvPr id="34" name="Text Box 101">
                <a:extLst>
                  <a:ext uri="{FF2B5EF4-FFF2-40B4-BE49-F238E27FC236}">
                    <a16:creationId xmlns:a16="http://schemas.microsoft.com/office/drawing/2014/main" id="{E597E9CE-1029-A506-A1CF-4D43E415A99D}"/>
                  </a:ext>
                </a:extLst>
              </p:cNvPr>
              <p:cNvSpPr txBox="1">
                <a:spLocks noChangeArrowheads="1"/>
              </p:cNvSpPr>
              <p:nvPr/>
            </p:nvSpPr>
            <p:spPr bwMode="auto">
              <a:xfrm>
                <a:off x="3354135" y="3403799"/>
                <a:ext cx="760127" cy="285586"/>
              </a:xfrm>
              <a:prstGeom prst="rect">
                <a:avLst/>
              </a:prstGeom>
              <a:solidFill>
                <a:srgbClr val="CCD6E3"/>
              </a:solidFill>
              <a:ln w="6350" algn="ctr">
                <a:solidFill>
                  <a:srgbClr val="8AA5CB"/>
                </a:solidFill>
                <a:miter lim="800000"/>
                <a:headEnd/>
                <a:tailEnd/>
              </a:ln>
            </p:spPr>
            <p:txBody>
              <a:bodyPr lIns="0" tIns="0" rIns="0" bIns="0" anchor="ctr" anchorCtr="1"/>
              <a:lstStyle/>
              <a:p>
                <a:pPr>
                  <a:spcBef>
                    <a:spcPct val="0"/>
                  </a:spcBef>
                </a:pPr>
                <a:r>
                  <a:rPr lang="ko-KR" altLang="en-US" sz="1000" dirty="0">
                    <a:ln>
                      <a:solidFill>
                        <a:prstClr val="white">
                          <a:lumMod val="75000"/>
                          <a:alpha val="0"/>
                        </a:prstClr>
                      </a:solidFill>
                    </a:ln>
                    <a:solidFill>
                      <a:schemeClr val="tx1">
                        <a:lumMod val="75000"/>
                        <a:lumOff val="25000"/>
                      </a:schemeClr>
                    </a:solidFill>
                    <a:latin typeface="+mn-ea"/>
                  </a:rPr>
                  <a:t>선박 운용</a:t>
                </a:r>
              </a:p>
            </p:txBody>
          </p:sp>
          <p:sp>
            <p:nvSpPr>
              <p:cNvPr id="35" name="Text Box 102">
                <a:extLst>
                  <a:ext uri="{FF2B5EF4-FFF2-40B4-BE49-F238E27FC236}">
                    <a16:creationId xmlns:a16="http://schemas.microsoft.com/office/drawing/2014/main" id="{3F2483F7-1D21-A434-450C-B1AF355B6344}"/>
                  </a:ext>
                </a:extLst>
              </p:cNvPr>
              <p:cNvSpPr txBox="1">
                <a:spLocks noChangeArrowheads="1"/>
              </p:cNvSpPr>
              <p:nvPr/>
            </p:nvSpPr>
            <p:spPr bwMode="auto">
              <a:xfrm>
                <a:off x="2106524" y="3773041"/>
                <a:ext cx="791223" cy="245200"/>
              </a:xfrm>
              <a:prstGeom prst="rect">
                <a:avLst/>
              </a:prstGeom>
              <a:solidFill>
                <a:srgbClr val="E9EDF3"/>
              </a:solidFill>
              <a:ln w="6350" algn="ctr">
                <a:solidFill>
                  <a:srgbClr val="8AA5CB"/>
                </a:solidFill>
                <a:miter lim="800000"/>
                <a:headEnd/>
                <a:tailEnd/>
              </a:ln>
            </p:spPr>
            <p:txBody>
              <a:bodyPr lIns="0" tIns="0" rIns="0" bIns="0" anchor="ctr" anchorCtr="1"/>
              <a:lstStyle/>
              <a:p>
                <a:pPr>
                  <a:spcBef>
                    <a:spcPct val="0"/>
                  </a:spcBef>
                </a:pPr>
                <a:r>
                  <a:rPr lang="ko-KR" altLang="en-US" sz="1000" dirty="0">
                    <a:ln>
                      <a:solidFill>
                        <a:prstClr val="white">
                          <a:lumMod val="75000"/>
                          <a:alpha val="0"/>
                        </a:prstClr>
                      </a:solidFill>
                    </a:ln>
                    <a:solidFill>
                      <a:schemeClr val="tx1">
                        <a:lumMod val="75000"/>
                        <a:lumOff val="25000"/>
                      </a:schemeClr>
                    </a:solidFill>
                    <a:latin typeface="+mn-ea"/>
                  </a:rPr>
                  <a:t>구매</a:t>
                </a:r>
              </a:p>
            </p:txBody>
          </p:sp>
          <p:sp>
            <p:nvSpPr>
              <p:cNvPr id="36" name="Text Box 103">
                <a:extLst>
                  <a:ext uri="{FF2B5EF4-FFF2-40B4-BE49-F238E27FC236}">
                    <a16:creationId xmlns:a16="http://schemas.microsoft.com/office/drawing/2014/main" id="{84813192-D1D7-9862-0D2B-14F14C5939F9}"/>
                  </a:ext>
                </a:extLst>
              </p:cNvPr>
              <p:cNvSpPr txBox="1">
                <a:spLocks noChangeArrowheads="1"/>
              </p:cNvSpPr>
              <p:nvPr/>
            </p:nvSpPr>
            <p:spPr bwMode="auto">
              <a:xfrm>
                <a:off x="3355464" y="3773041"/>
                <a:ext cx="760126" cy="245200"/>
              </a:xfrm>
              <a:prstGeom prst="rect">
                <a:avLst/>
              </a:prstGeom>
              <a:solidFill>
                <a:srgbClr val="E9EDF3"/>
              </a:solidFill>
              <a:ln w="6350" algn="ctr">
                <a:solidFill>
                  <a:srgbClr val="8AA5CB"/>
                </a:solidFill>
                <a:miter lim="800000"/>
                <a:headEnd/>
                <a:tailEnd/>
              </a:ln>
            </p:spPr>
            <p:txBody>
              <a:bodyPr lIns="0" tIns="0" rIns="0" bIns="0" anchor="ctr" anchorCtr="1"/>
              <a:lstStyle/>
              <a:p>
                <a:pPr>
                  <a:spcBef>
                    <a:spcPct val="0"/>
                  </a:spcBef>
                </a:pPr>
                <a:r>
                  <a:rPr lang="ko-KR" altLang="en-US" sz="1000">
                    <a:ln>
                      <a:solidFill>
                        <a:prstClr val="white">
                          <a:lumMod val="75000"/>
                          <a:alpha val="0"/>
                        </a:prstClr>
                      </a:solidFill>
                    </a:ln>
                    <a:solidFill>
                      <a:schemeClr val="tx1">
                        <a:lumMod val="75000"/>
                        <a:lumOff val="25000"/>
                      </a:schemeClr>
                    </a:solidFill>
                    <a:latin typeface="+mn-ea"/>
                  </a:rPr>
                  <a:t>운항</a:t>
                </a:r>
              </a:p>
            </p:txBody>
          </p:sp>
          <p:sp>
            <p:nvSpPr>
              <p:cNvPr id="37" name="Text Box 104">
                <a:extLst>
                  <a:ext uri="{FF2B5EF4-FFF2-40B4-BE49-F238E27FC236}">
                    <a16:creationId xmlns:a16="http://schemas.microsoft.com/office/drawing/2014/main" id="{018C0D9D-5A2D-FB7C-4469-83E18FDEDC00}"/>
                  </a:ext>
                </a:extLst>
              </p:cNvPr>
              <p:cNvSpPr txBox="1">
                <a:spLocks noChangeArrowheads="1"/>
              </p:cNvSpPr>
              <p:nvPr/>
            </p:nvSpPr>
            <p:spPr bwMode="auto">
              <a:xfrm>
                <a:off x="2102535" y="4532041"/>
                <a:ext cx="791222" cy="245200"/>
              </a:xfrm>
              <a:prstGeom prst="rect">
                <a:avLst/>
              </a:prstGeom>
              <a:solidFill>
                <a:srgbClr val="E9EDF3"/>
              </a:solidFill>
              <a:ln w="6350" algn="ctr">
                <a:solidFill>
                  <a:srgbClr val="8AA5CB"/>
                </a:solidFill>
                <a:miter lim="800000"/>
                <a:headEnd/>
                <a:tailEnd/>
              </a:ln>
            </p:spPr>
            <p:txBody>
              <a:bodyPr lIns="0" tIns="0" rIns="0" bIns="0" anchor="ctr" anchorCtr="1"/>
              <a:lstStyle/>
              <a:p>
                <a:pPr algn="l" latinLnBrk="0">
                  <a:spcBef>
                    <a:spcPct val="0"/>
                  </a:spcBef>
                </a:pPr>
                <a:r>
                  <a:rPr lang="ko-KR" altLang="en-US" sz="1000">
                    <a:ln>
                      <a:solidFill>
                        <a:prstClr val="white">
                          <a:lumMod val="75000"/>
                          <a:alpha val="0"/>
                        </a:prstClr>
                      </a:solidFill>
                    </a:ln>
                    <a:solidFill>
                      <a:schemeClr val="tx1">
                        <a:lumMod val="75000"/>
                        <a:lumOff val="25000"/>
                      </a:schemeClr>
                    </a:solidFill>
                    <a:latin typeface="+mn-ea"/>
                  </a:rPr>
                  <a:t>용선</a:t>
                </a:r>
              </a:p>
            </p:txBody>
          </p:sp>
          <p:sp>
            <p:nvSpPr>
              <p:cNvPr id="38" name="Text Box 105">
                <a:extLst>
                  <a:ext uri="{FF2B5EF4-FFF2-40B4-BE49-F238E27FC236}">
                    <a16:creationId xmlns:a16="http://schemas.microsoft.com/office/drawing/2014/main" id="{4D3E07BF-FB03-EB41-3BB6-A61D82896C11}"/>
                  </a:ext>
                </a:extLst>
              </p:cNvPr>
              <p:cNvSpPr txBox="1">
                <a:spLocks noChangeArrowheads="1"/>
              </p:cNvSpPr>
              <p:nvPr/>
            </p:nvSpPr>
            <p:spPr bwMode="auto">
              <a:xfrm>
                <a:off x="3351475" y="4532041"/>
                <a:ext cx="760127" cy="245200"/>
              </a:xfrm>
              <a:prstGeom prst="rect">
                <a:avLst/>
              </a:prstGeom>
              <a:solidFill>
                <a:srgbClr val="E9EDF3"/>
              </a:solidFill>
              <a:ln w="6350" algn="ctr">
                <a:solidFill>
                  <a:srgbClr val="8AA5CB"/>
                </a:solidFill>
                <a:miter lim="800000"/>
                <a:headEnd/>
                <a:tailEnd/>
              </a:ln>
            </p:spPr>
            <p:txBody>
              <a:bodyPr lIns="0" tIns="0" rIns="0" bIns="0" anchor="ctr" anchorCtr="1"/>
              <a:lstStyle/>
              <a:p>
                <a:pPr>
                  <a:spcBef>
                    <a:spcPct val="0"/>
                  </a:spcBef>
                </a:pPr>
                <a:r>
                  <a:rPr lang="ko-KR" altLang="en-US" sz="1000" dirty="0">
                    <a:ln>
                      <a:solidFill>
                        <a:prstClr val="white">
                          <a:lumMod val="75000"/>
                          <a:alpha val="0"/>
                        </a:prstClr>
                      </a:solidFill>
                    </a:ln>
                    <a:solidFill>
                      <a:schemeClr val="tx1">
                        <a:lumMod val="65000"/>
                        <a:lumOff val="35000"/>
                      </a:schemeClr>
                    </a:solidFill>
                    <a:latin typeface="+mn-ea"/>
                  </a:rPr>
                  <a:t>대선</a:t>
                </a:r>
              </a:p>
            </p:txBody>
          </p:sp>
          <p:sp>
            <p:nvSpPr>
              <p:cNvPr id="39" name="Text Box 106">
                <a:extLst>
                  <a:ext uri="{FF2B5EF4-FFF2-40B4-BE49-F238E27FC236}">
                    <a16:creationId xmlns:a16="http://schemas.microsoft.com/office/drawing/2014/main" id="{C4224CFF-0CC3-B906-99E4-570A92F20BE3}"/>
                  </a:ext>
                </a:extLst>
              </p:cNvPr>
              <p:cNvSpPr txBox="1">
                <a:spLocks noChangeArrowheads="1"/>
              </p:cNvSpPr>
              <p:nvPr/>
            </p:nvSpPr>
            <p:spPr bwMode="auto">
              <a:xfrm>
                <a:off x="2409715" y="4056736"/>
                <a:ext cx="199233" cy="147932"/>
              </a:xfrm>
              <a:prstGeom prst="rect">
                <a:avLst/>
              </a:prstGeom>
              <a:noFill/>
              <a:ln w="6350" algn="ctr">
                <a:noFill/>
                <a:miter lim="800000"/>
                <a:headEnd/>
                <a:tailEnd/>
              </a:ln>
            </p:spPr>
            <p:txBody>
              <a:bodyPr wrap="none" lIns="0" tIns="0" rIns="0" bIns="0">
                <a:spAutoFit/>
              </a:bodyPr>
              <a:lstStyle/>
              <a:p>
                <a:pPr>
                  <a:spcBef>
                    <a:spcPct val="0"/>
                  </a:spcBef>
                </a:pPr>
                <a:r>
                  <a:rPr lang="ko-KR" altLang="en-US" sz="900">
                    <a:ln>
                      <a:solidFill>
                        <a:prstClr val="white">
                          <a:lumMod val="75000"/>
                          <a:alpha val="0"/>
                        </a:prstClr>
                      </a:solidFill>
                    </a:ln>
                    <a:solidFill>
                      <a:schemeClr val="tx1">
                        <a:lumMod val="75000"/>
                        <a:lumOff val="25000"/>
                      </a:schemeClr>
                    </a:solidFill>
                    <a:latin typeface="+mn-ea"/>
                  </a:rPr>
                  <a:t>신조</a:t>
                </a:r>
              </a:p>
            </p:txBody>
          </p:sp>
          <p:sp>
            <p:nvSpPr>
              <p:cNvPr id="40" name="Text Box 107">
                <a:extLst>
                  <a:ext uri="{FF2B5EF4-FFF2-40B4-BE49-F238E27FC236}">
                    <a16:creationId xmlns:a16="http://schemas.microsoft.com/office/drawing/2014/main" id="{1A7F1079-DCA9-6691-0487-3E6C0CAC6ABB}"/>
                  </a:ext>
                </a:extLst>
              </p:cNvPr>
              <p:cNvSpPr txBox="1">
                <a:spLocks noChangeArrowheads="1"/>
              </p:cNvSpPr>
              <p:nvPr/>
            </p:nvSpPr>
            <p:spPr bwMode="auto">
              <a:xfrm>
                <a:off x="2409715" y="4232703"/>
                <a:ext cx="298850" cy="147932"/>
              </a:xfrm>
              <a:prstGeom prst="rect">
                <a:avLst/>
              </a:prstGeom>
              <a:noFill/>
              <a:ln w="6350" algn="ctr">
                <a:noFill/>
                <a:miter lim="800000"/>
                <a:headEnd/>
                <a:tailEnd/>
              </a:ln>
            </p:spPr>
            <p:txBody>
              <a:bodyPr wrap="none" lIns="0" tIns="0" rIns="0" bIns="0">
                <a:spAutoFit/>
              </a:bodyPr>
              <a:lstStyle/>
              <a:p>
                <a:pPr>
                  <a:spcBef>
                    <a:spcPct val="0"/>
                  </a:spcBef>
                </a:pPr>
                <a:r>
                  <a:rPr lang="ko-KR" altLang="en-US" sz="900" dirty="0">
                    <a:ln>
                      <a:solidFill>
                        <a:prstClr val="white">
                          <a:lumMod val="75000"/>
                          <a:alpha val="0"/>
                        </a:prstClr>
                      </a:solidFill>
                    </a:ln>
                    <a:solidFill>
                      <a:schemeClr val="tx1">
                        <a:lumMod val="75000"/>
                        <a:lumOff val="25000"/>
                      </a:schemeClr>
                    </a:solidFill>
                    <a:latin typeface="+mn-ea"/>
                  </a:rPr>
                  <a:t>중고선</a:t>
                </a:r>
              </a:p>
            </p:txBody>
          </p:sp>
          <p:cxnSp>
            <p:nvCxnSpPr>
              <p:cNvPr id="41" name="AutoShape 108">
                <a:extLst>
                  <a:ext uri="{FF2B5EF4-FFF2-40B4-BE49-F238E27FC236}">
                    <a16:creationId xmlns:a16="http://schemas.microsoft.com/office/drawing/2014/main" id="{07CA45F8-EA4C-875A-E4A3-A06571050FB2}"/>
                  </a:ext>
                </a:extLst>
              </p:cNvPr>
              <p:cNvCxnSpPr>
                <a:cxnSpLocks noChangeShapeType="1"/>
                <a:stCxn id="37" idx="3"/>
                <a:endCxn id="36" idx="1"/>
              </p:cNvCxnSpPr>
              <p:nvPr/>
            </p:nvCxnSpPr>
            <p:spPr bwMode="auto">
              <a:xfrm flipV="1">
                <a:off x="2893758" y="3895642"/>
                <a:ext cx="461706" cy="759000"/>
              </a:xfrm>
              <a:prstGeom prst="straightConnector1">
                <a:avLst/>
              </a:prstGeom>
              <a:noFill/>
              <a:ln w="6350">
                <a:solidFill>
                  <a:srgbClr val="0C2D83"/>
                </a:solidFill>
                <a:round/>
                <a:headEnd/>
                <a:tailEnd type="triangle" w="sm" len="med"/>
              </a:ln>
            </p:spPr>
          </p:cxnSp>
          <p:cxnSp>
            <p:nvCxnSpPr>
              <p:cNvPr id="42" name="AutoShape 109">
                <a:extLst>
                  <a:ext uri="{FF2B5EF4-FFF2-40B4-BE49-F238E27FC236}">
                    <a16:creationId xmlns:a16="http://schemas.microsoft.com/office/drawing/2014/main" id="{8EC12D32-BFC1-EB72-F3FF-38FB7C4F7220}"/>
                  </a:ext>
                </a:extLst>
              </p:cNvPr>
              <p:cNvCxnSpPr>
                <a:cxnSpLocks noChangeShapeType="1"/>
                <a:stCxn id="35" idx="3"/>
                <a:endCxn id="38" idx="1"/>
              </p:cNvCxnSpPr>
              <p:nvPr/>
            </p:nvCxnSpPr>
            <p:spPr bwMode="auto">
              <a:xfrm>
                <a:off x="2897748" y="3895642"/>
                <a:ext cx="453727" cy="759000"/>
              </a:xfrm>
              <a:prstGeom prst="straightConnector1">
                <a:avLst/>
              </a:prstGeom>
              <a:noFill/>
              <a:ln w="6350">
                <a:solidFill>
                  <a:srgbClr val="0C2D83"/>
                </a:solidFill>
                <a:round/>
                <a:headEnd/>
                <a:tailEnd type="triangle" w="sm" len="med"/>
              </a:ln>
            </p:spPr>
          </p:cxnSp>
          <p:cxnSp>
            <p:nvCxnSpPr>
              <p:cNvPr id="43" name="AutoShape 110">
                <a:extLst>
                  <a:ext uri="{FF2B5EF4-FFF2-40B4-BE49-F238E27FC236}">
                    <a16:creationId xmlns:a16="http://schemas.microsoft.com/office/drawing/2014/main" id="{D65AE341-7014-FC52-7060-CDC1AEBA613A}"/>
                  </a:ext>
                </a:extLst>
              </p:cNvPr>
              <p:cNvCxnSpPr>
                <a:cxnSpLocks noChangeShapeType="1"/>
                <a:stCxn id="35" idx="3"/>
                <a:endCxn id="36" idx="1"/>
              </p:cNvCxnSpPr>
              <p:nvPr/>
            </p:nvCxnSpPr>
            <p:spPr bwMode="auto">
              <a:xfrm>
                <a:off x="2897748" y="3895642"/>
                <a:ext cx="457716" cy="0"/>
              </a:xfrm>
              <a:prstGeom prst="straightConnector1">
                <a:avLst/>
              </a:prstGeom>
              <a:noFill/>
              <a:ln w="6350">
                <a:solidFill>
                  <a:srgbClr val="0C2D83"/>
                </a:solidFill>
                <a:round/>
                <a:headEnd/>
                <a:tailEnd type="triangle" w="sm" len="med"/>
              </a:ln>
            </p:spPr>
          </p:cxnSp>
          <p:cxnSp>
            <p:nvCxnSpPr>
              <p:cNvPr id="44" name="AutoShape 111">
                <a:extLst>
                  <a:ext uri="{FF2B5EF4-FFF2-40B4-BE49-F238E27FC236}">
                    <a16:creationId xmlns:a16="http://schemas.microsoft.com/office/drawing/2014/main" id="{7F5CB5ED-F908-1BF0-6985-8AACD3BAD9F5}"/>
                  </a:ext>
                </a:extLst>
              </p:cNvPr>
              <p:cNvCxnSpPr>
                <a:cxnSpLocks noChangeShapeType="1"/>
                <a:stCxn id="37" idx="3"/>
                <a:endCxn id="38" idx="1"/>
              </p:cNvCxnSpPr>
              <p:nvPr/>
            </p:nvCxnSpPr>
            <p:spPr bwMode="auto">
              <a:xfrm>
                <a:off x="2893758" y="4654642"/>
                <a:ext cx="457717" cy="0"/>
              </a:xfrm>
              <a:prstGeom prst="straightConnector1">
                <a:avLst/>
              </a:prstGeom>
              <a:noFill/>
              <a:ln w="6350">
                <a:solidFill>
                  <a:srgbClr val="0C2D83"/>
                </a:solidFill>
                <a:round/>
                <a:headEnd/>
                <a:tailEnd type="triangle" w="sm" len="med"/>
              </a:ln>
            </p:spPr>
          </p:cxnSp>
          <p:sp>
            <p:nvSpPr>
              <p:cNvPr id="45" name="Line 112">
                <a:extLst>
                  <a:ext uri="{FF2B5EF4-FFF2-40B4-BE49-F238E27FC236}">
                    <a16:creationId xmlns:a16="http://schemas.microsoft.com/office/drawing/2014/main" id="{3269878D-B604-F777-F43B-C73C9DBE595A}"/>
                  </a:ext>
                </a:extLst>
              </p:cNvPr>
              <p:cNvSpPr>
                <a:spLocks noChangeShapeType="1"/>
              </p:cNvSpPr>
              <p:nvPr/>
            </p:nvSpPr>
            <p:spPr bwMode="auto">
              <a:xfrm>
                <a:off x="2276736" y="4029780"/>
                <a:ext cx="0" cy="285586"/>
              </a:xfrm>
              <a:prstGeom prst="line">
                <a:avLst/>
              </a:prstGeom>
              <a:noFill/>
              <a:ln w="6350">
                <a:solidFill>
                  <a:srgbClr val="969696"/>
                </a:solidFill>
                <a:round/>
                <a:headEnd/>
                <a:tailEnd/>
              </a:ln>
            </p:spPr>
            <p:txBody>
              <a:bodyPr lIns="0" tIns="0" rIns="0" bIns="0">
                <a:spAutoFit/>
              </a:bodyPr>
              <a:lstStyle/>
              <a:p>
                <a:endParaRPr lang="ko-KR" altLang="en-US"/>
              </a:p>
            </p:txBody>
          </p:sp>
          <p:sp>
            <p:nvSpPr>
              <p:cNvPr id="46" name="Line 113">
                <a:extLst>
                  <a:ext uri="{FF2B5EF4-FFF2-40B4-BE49-F238E27FC236}">
                    <a16:creationId xmlns:a16="http://schemas.microsoft.com/office/drawing/2014/main" id="{790814A9-2AE7-6F55-CFD0-E71A9B4751F5}"/>
                  </a:ext>
                </a:extLst>
              </p:cNvPr>
              <p:cNvSpPr>
                <a:spLocks noChangeShapeType="1"/>
              </p:cNvSpPr>
              <p:nvPr/>
            </p:nvSpPr>
            <p:spPr bwMode="auto">
              <a:xfrm rot="16200000">
                <a:off x="2321949" y="4095627"/>
                <a:ext cx="0" cy="90425"/>
              </a:xfrm>
              <a:prstGeom prst="line">
                <a:avLst/>
              </a:prstGeom>
              <a:noFill/>
              <a:ln w="6350">
                <a:solidFill>
                  <a:srgbClr val="969696"/>
                </a:solidFill>
                <a:round/>
                <a:headEnd/>
                <a:tailEnd/>
              </a:ln>
            </p:spPr>
            <p:txBody>
              <a:bodyPr lIns="0" tIns="0" rIns="0" bIns="0">
                <a:spAutoFit/>
              </a:bodyPr>
              <a:lstStyle/>
              <a:p>
                <a:endParaRPr lang="ko-KR" altLang="en-US"/>
              </a:p>
            </p:txBody>
          </p:sp>
          <p:sp>
            <p:nvSpPr>
              <p:cNvPr id="47" name="Line 114">
                <a:extLst>
                  <a:ext uri="{FF2B5EF4-FFF2-40B4-BE49-F238E27FC236}">
                    <a16:creationId xmlns:a16="http://schemas.microsoft.com/office/drawing/2014/main" id="{E3C847CA-83F0-98CC-F6D4-4CEADD1067DF}"/>
                  </a:ext>
                </a:extLst>
              </p:cNvPr>
              <p:cNvSpPr>
                <a:spLocks noChangeShapeType="1"/>
              </p:cNvSpPr>
              <p:nvPr/>
            </p:nvSpPr>
            <p:spPr bwMode="auto">
              <a:xfrm rot="16200000">
                <a:off x="2321949" y="4264383"/>
                <a:ext cx="0" cy="90425"/>
              </a:xfrm>
              <a:prstGeom prst="line">
                <a:avLst/>
              </a:prstGeom>
              <a:noFill/>
              <a:ln w="6350">
                <a:solidFill>
                  <a:srgbClr val="969696"/>
                </a:solidFill>
                <a:round/>
                <a:headEnd/>
                <a:tailEnd/>
              </a:ln>
            </p:spPr>
            <p:txBody>
              <a:bodyPr lIns="0" tIns="0" rIns="0" bIns="0">
                <a:spAutoFit/>
              </a:bodyPr>
              <a:lstStyle/>
              <a:p>
                <a:endParaRPr lang="ko-KR" altLang="en-US"/>
              </a:p>
            </p:txBody>
          </p:sp>
          <p:sp>
            <p:nvSpPr>
              <p:cNvPr id="48" name="Freeform 116">
                <a:extLst>
                  <a:ext uri="{FF2B5EF4-FFF2-40B4-BE49-F238E27FC236}">
                    <a16:creationId xmlns:a16="http://schemas.microsoft.com/office/drawing/2014/main" id="{D5A7E33C-6A30-D850-28A3-BF8532DD3109}"/>
                  </a:ext>
                </a:extLst>
              </p:cNvPr>
              <p:cNvSpPr>
                <a:spLocks/>
              </p:cNvSpPr>
              <p:nvPr/>
            </p:nvSpPr>
            <p:spPr bwMode="auto">
              <a:xfrm>
                <a:off x="994823" y="3445627"/>
                <a:ext cx="1017286" cy="139909"/>
              </a:xfrm>
              <a:custGeom>
                <a:avLst/>
                <a:gdLst>
                  <a:gd name="T0" fmla="*/ 822 w 822"/>
                  <a:gd name="T1" fmla="*/ 0 h 85"/>
                  <a:gd name="T2" fmla="*/ 0 w 822"/>
                  <a:gd name="T3" fmla="*/ 0 h 85"/>
                  <a:gd name="T4" fmla="*/ 0 w 822"/>
                  <a:gd name="T5" fmla="*/ 85 h 85"/>
                  <a:gd name="T6" fmla="*/ 0 60000 65536"/>
                  <a:gd name="T7" fmla="*/ 0 60000 65536"/>
                  <a:gd name="T8" fmla="*/ 0 60000 65536"/>
                  <a:gd name="T9" fmla="*/ 0 w 822"/>
                  <a:gd name="T10" fmla="*/ 0 h 85"/>
                  <a:gd name="T11" fmla="*/ 822 w 822"/>
                  <a:gd name="T12" fmla="*/ 85 h 85"/>
                </a:gdLst>
                <a:ahLst/>
                <a:cxnLst>
                  <a:cxn ang="T6">
                    <a:pos x="T0" y="T1"/>
                  </a:cxn>
                  <a:cxn ang="T7">
                    <a:pos x="T2" y="T3"/>
                  </a:cxn>
                  <a:cxn ang="T8">
                    <a:pos x="T4" y="T5"/>
                  </a:cxn>
                </a:cxnLst>
                <a:rect l="T9" t="T10" r="T11" b="T12"/>
                <a:pathLst>
                  <a:path w="822" h="85">
                    <a:moveTo>
                      <a:pt x="822" y="0"/>
                    </a:moveTo>
                    <a:lnTo>
                      <a:pt x="0" y="0"/>
                    </a:lnTo>
                    <a:lnTo>
                      <a:pt x="0" y="85"/>
                    </a:lnTo>
                  </a:path>
                </a:pathLst>
              </a:custGeom>
              <a:noFill/>
              <a:ln w="6350" cap="flat" cmpd="sng">
                <a:solidFill>
                  <a:schemeClr val="tx1"/>
                </a:solidFill>
                <a:prstDash val="solid"/>
                <a:round/>
                <a:headEnd/>
                <a:tailEnd type="triangle" w="med" len="med"/>
              </a:ln>
            </p:spPr>
            <p:txBody>
              <a:bodyPr lIns="0" tIns="0" rIns="0" bIns="0">
                <a:spAutoFit/>
              </a:bodyPr>
              <a:lstStyle/>
              <a:p>
                <a:endParaRPr lang="ko-KR" altLang="en-US"/>
              </a:p>
            </p:txBody>
          </p:sp>
          <p:sp>
            <p:nvSpPr>
              <p:cNvPr id="49" name="Text Box 117">
                <a:extLst>
                  <a:ext uri="{FF2B5EF4-FFF2-40B4-BE49-F238E27FC236}">
                    <a16:creationId xmlns:a16="http://schemas.microsoft.com/office/drawing/2014/main" id="{619F9345-16A1-D7F9-24B5-7F393462CE13}"/>
                  </a:ext>
                </a:extLst>
              </p:cNvPr>
              <p:cNvSpPr txBox="1">
                <a:spLocks noChangeArrowheads="1"/>
              </p:cNvSpPr>
              <p:nvPr/>
            </p:nvSpPr>
            <p:spPr bwMode="auto">
              <a:xfrm>
                <a:off x="1191632" y="3221103"/>
                <a:ext cx="612860" cy="204814"/>
              </a:xfrm>
              <a:prstGeom prst="rect">
                <a:avLst/>
              </a:prstGeom>
              <a:noFill/>
              <a:ln w="6350" algn="ctr">
                <a:noFill/>
                <a:miter lim="800000"/>
                <a:headEnd/>
                <a:tailEnd/>
              </a:ln>
            </p:spPr>
            <p:txBody>
              <a:bodyPr lIns="0" tIns="0" rIns="0" bIns="0"/>
              <a:lstStyle/>
              <a:p>
                <a:pPr marL="93663" indent="-93663" algn="ctr" latinLnBrk="0">
                  <a:lnSpc>
                    <a:spcPct val="120000"/>
                  </a:lnSpc>
                  <a:spcBef>
                    <a:spcPct val="25000"/>
                  </a:spcBef>
                  <a:buFont typeface="Wingdings" pitchFamily="2" charset="2"/>
                  <a:buNone/>
                </a:pPr>
                <a:r>
                  <a:rPr kumimoji="0" lang="en-US" altLang="ko-KR" sz="900" b="0" dirty="0">
                    <a:solidFill>
                      <a:schemeClr val="tx1"/>
                    </a:solidFill>
                    <a:latin typeface="맑은 고딕" pitchFamily="50" charset="-127"/>
                    <a:ea typeface="맑은 고딕" pitchFamily="50" charset="-127"/>
                  </a:rPr>
                  <a:t> </a:t>
                </a:r>
                <a:r>
                  <a:rPr lang="ko-KR" altLang="en-US" sz="900" dirty="0">
                    <a:ln>
                      <a:solidFill>
                        <a:prstClr val="white">
                          <a:lumMod val="75000"/>
                          <a:alpha val="0"/>
                        </a:prstClr>
                      </a:solidFill>
                    </a:ln>
                    <a:solidFill>
                      <a:schemeClr val="tx1">
                        <a:lumMod val="75000"/>
                        <a:lumOff val="25000"/>
                      </a:schemeClr>
                    </a:solidFill>
                    <a:latin typeface="+mn-ea"/>
                  </a:rPr>
                  <a:t>신조발주 </a:t>
                </a:r>
              </a:p>
            </p:txBody>
          </p:sp>
          <p:sp>
            <p:nvSpPr>
              <p:cNvPr id="50" name="Text Box 118">
                <a:extLst>
                  <a:ext uri="{FF2B5EF4-FFF2-40B4-BE49-F238E27FC236}">
                    <a16:creationId xmlns:a16="http://schemas.microsoft.com/office/drawing/2014/main" id="{284284E1-A3E0-697C-06BE-A745FD9F43BB}"/>
                  </a:ext>
                </a:extLst>
              </p:cNvPr>
              <p:cNvSpPr txBox="1">
                <a:spLocks noChangeArrowheads="1"/>
              </p:cNvSpPr>
              <p:nvPr/>
            </p:nvSpPr>
            <p:spPr bwMode="auto">
              <a:xfrm>
                <a:off x="2720885" y="5137505"/>
                <a:ext cx="791223" cy="285586"/>
              </a:xfrm>
              <a:prstGeom prst="rect">
                <a:avLst/>
              </a:prstGeom>
              <a:solidFill>
                <a:srgbClr val="0072DA"/>
              </a:solidFill>
              <a:ln w="6350" algn="ctr">
                <a:noFill/>
                <a:miter lim="800000"/>
                <a:headEnd/>
                <a:tailEnd/>
              </a:ln>
            </p:spPr>
            <p:txBody>
              <a:bodyPr lIns="0" tIns="0" rIns="0" bIns="0" anchor="ctr" anchorCtr="1"/>
              <a:lstStyle/>
              <a:p>
                <a:pPr indent="-93663" algn="ctr">
                  <a:lnSpc>
                    <a:spcPct val="120000"/>
                  </a:lnSpc>
                  <a:spcBef>
                    <a:spcPct val="0"/>
                  </a:spcBef>
                </a:pPr>
                <a:r>
                  <a:rPr lang="ko-KR" altLang="en-US" sz="1200" b="1" dirty="0">
                    <a:ln>
                      <a:solidFill>
                        <a:prstClr val="white">
                          <a:lumMod val="75000"/>
                          <a:alpha val="0"/>
                        </a:prstClr>
                      </a:solidFill>
                    </a:ln>
                    <a:solidFill>
                      <a:schemeClr val="bg1"/>
                    </a:solidFill>
                    <a:latin typeface="+mn-ea"/>
                  </a:rPr>
                  <a:t>운임시황</a:t>
                </a:r>
              </a:p>
            </p:txBody>
          </p:sp>
          <p:cxnSp>
            <p:nvCxnSpPr>
              <p:cNvPr id="51" name="AutoShape 119">
                <a:extLst>
                  <a:ext uri="{FF2B5EF4-FFF2-40B4-BE49-F238E27FC236}">
                    <a16:creationId xmlns:a16="http://schemas.microsoft.com/office/drawing/2014/main" id="{A9323C0E-2D3E-44E3-1BE6-591B2439B105}"/>
                  </a:ext>
                </a:extLst>
              </p:cNvPr>
              <p:cNvCxnSpPr>
                <a:cxnSpLocks noChangeShapeType="1"/>
                <a:stCxn id="27" idx="3"/>
                <a:endCxn id="31" idx="1"/>
              </p:cNvCxnSpPr>
              <p:nvPr/>
            </p:nvCxnSpPr>
            <p:spPr bwMode="auto">
              <a:xfrm>
                <a:off x="1129132" y="4065838"/>
                <a:ext cx="268617" cy="0"/>
              </a:xfrm>
              <a:prstGeom prst="straightConnector1">
                <a:avLst/>
              </a:prstGeom>
              <a:noFill/>
              <a:ln w="6350">
                <a:solidFill>
                  <a:schemeClr val="tx1"/>
                </a:solidFill>
                <a:round/>
                <a:headEnd/>
                <a:tailEnd type="triangle" w="med" len="med"/>
              </a:ln>
            </p:spPr>
          </p:cxnSp>
          <p:sp>
            <p:nvSpPr>
              <p:cNvPr id="52" name="AutoShape 120">
                <a:extLst>
                  <a:ext uri="{FF2B5EF4-FFF2-40B4-BE49-F238E27FC236}">
                    <a16:creationId xmlns:a16="http://schemas.microsoft.com/office/drawing/2014/main" id="{97783A8A-C9B6-F63F-BC29-F23A3AB1152B}"/>
                  </a:ext>
                </a:extLst>
              </p:cNvPr>
              <p:cNvSpPr>
                <a:spLocks noChangeArrowheads="1"/>
              </p:cNvSpPr>
              <p:nvPr/>
            </p:nvSpPr>
            <p:spPr bwMode="auto">
              <a:xfrm>
                <a:off x="1699547" y="3951222"/>
                <a:ext cx="264616" cy="259669"/>
              </a:xfrm>
              <a:prstGeom prst="rightArrow">
                <a:avLst>
                  <a:gd name="adj1" fmla="val 43657"/>
                  <a:gd name="adj2" fmla="val 44366"/>
                </a:avLst>
              </a:prstGeom>
              <a:solidFill>
                <a:srgbClr val="C0C0C0"/>
              </a:solidFill>
              <a:ln w="6350" algn="ctr">
                <a:noFill/>
                <a:miter lim="800000"/>
                <a:headEnd/>
                <a:tailEnd/>
              </a:ln>
            </p:spPr>
            <p:txBody>
              <a:bodyPr wrap="square" lIns="0" tIns="0" rIns="0" bIns="0" anchor="ctr">
                <a:spAutoFit/>
              </a:bodyPr>
              <a:lstStyle/>
              <a:p>
                <a:endParaRPr lang="ko-KR" altLang="en-US"/>
              </a:p>
            </p:txBody>
          </p:sp>
          <p:sp>
            <p:nvSpPr>
              <p:cNvPr id="53" name="AutoShape 121">
                <a:extLst>
                  <a:ext uri="{FF2B5EF4-FFF2-40B4-BE49-F238E27FC236}">
                    <a16:creationId xmlns:a16="http://schemas.microsoft.com/office/drawing/2014/main" id="{8744C9A2-762A-5AE6-1133-9A6E20DBB111}"/>
                  </a:ext>
                </a:extLst>
              </p:cNvPr>
              <p:cNvSpPr>
                <a:spLocks noChangeArrowheads="1"/>
              </p:cNvSpPr>
              <p:nvPr/>
            </p:nvSpPr>
            <p:spPr bwMode="auto">
              <a:xfrm flipH="1">
                <a:off x="4262495" y="3933742"/>
                <a:ext cx="239402" cy="259669"/>
              </a:xfrm>
              <a:prstGeom prst="rightArrow">
                <a:avLst>
                  <a:gd name="adj1" fmla="val 43657"/>
                  <a:gd name="adj2" fmla="val 44366"/>
                </a:avLst>
              </a:prstGeom>
              <a:solidFill>
                <a:srgbClr val="C0C0C0"/>
              </a:solidFill>
              <a:ln w="6350" algn="ctr">
                <a:noFill/>
                <a:miter lim="800000"/>
                <a:headEnd/>
                <a:tailEnd/>
              </a:ln>
            </p:spPr>
            <p:txBody>
              <a:bodyPr wrap="square" lIns="0" tIns="0" rIns="0" bIns="0" anchor="ctr">
                <a:spAutoFit/>
              </a:bodyPr>
              <a:lstStyle/>
              <a:p>
                <a:endParaRPr lang="ko-KR" altLang="en-US"/>
              </a:p>
            </p:txBody>
          </p:sp>
          <p:sp>
            <p:nvSpPr>
              <p:cNvPr id="54" name="AutoShape 122">
                <a:extLst>
                  <a:ext uri="{FF2B5EF4-FFF2-40B4-BE49-F238E27FC236}">
                    <a16:creationId xmlns:a16="http://schemas.microsoft.com/office/drawing/2014/main" id="{50E87220-6E02-4CE6-82BF-89066152247C}"/>
                  </a:ext>
                </a:extLst>
              </p:cNvPr>
              <p:cNvSpPr>
                <a:spLocks noChangeArrowheads="1"/>
              </p:cNvSpPr>
              <p:nvPr/>
            </p:nvSpPr>
            <p:spPr bwMode="auto">
              <a:xfrm rot="16200000">
                <a:off x="3008473" y="4913743"/>
                <a:ext cx="221545" cy="225980"/>
              </a:xfrm>
              <a:prstGeom prst="rightArrow">
                <a:avLst>
                  <a:gd name="adj1" fmla="val 43657"/>
                  <a:gd name="adj2" fmla="val 44366"/>
                </a:avLst>
              </a:prstGeom>
              <a:solidFill>
                <a:srgbClr val="C0C0C0"/>
              </a:solidFill>
              <a:ln w="6350" algn="ctr">
                <a:noFill/>
                <a:miter lim="800000"/>
                <a:headEnd/>
                <a:tailEnd/>
              </a:ln>
            </p:spPr>
            <p:txBody>
              <a:bodyPr wrap="square" lIns="0" tIns="0" rIns="0" bIns="0" anchor="ctr">
                <a:spAutoFit/>
              </a:bodyPr>
              <a:lstStyle/>
              <a:p>
                <a:endParaRPr lang="ko-KR" altLang="en-US" dirty="0"/>
              </a:p>
            </p:txBody>
          </p:sp>
          <p:cxnSp>
            <p:nvCxnSpPr>
              <p:cNvPr id="55" name="AutoShape 123">
                <a:extLst>
                  <a:ext uri="{FF2B5EF4-FFF2-40B4-BE49-F238E27FC236}">
                    <a16:creationId xmlns:a16="http://schemas.microsoft.com/office/drawing/2014/main" id="{57E0548B-1052-CF63-D589-2B88E0118D63}"/>
                  </a:ext>
                </a:extLst>
              </p:cNvPr>
              <p:cNvCxnSpPr>
                <a:cxnSpLocks noChangeShapeType="1"/>
                <a:stCxn id="31" idx="2"/>
                <a:endCxn id="50" idx="1"/>
              </p:cNvCxnSpPr>
              <p:nvPr/>
            </p:nvCxnSpPr>
            <p:spPr bwMode="auto">
              <a:xfrm rot="16200000" flipH="1">
                <a:off x="1763821" y="4323235"/>
                <a:ext cx="739926" cy="1174200"/>
              </a:xfrm>
              <a:prstGeom prst="bentConnector2">
                <a:avLst/>
              </a:prstGeom>
              <a:noFill/>
              <a:ln w="6350">
                <a:solidFill>
                  <a:srgbClr val="FD349C"/>
                </a:solidFill>
                <a:miter lim="800000"/>
                <a:headEnd/>
                <a:tailEnd type="triangle" w="med" len="med"/>
              </a:ln>
            </p:spPr>
          </p:cxnSp>
          <p:cxnSp>
            <p:nvCxnSpPr>
              <p:cNvPr id="56" name="AutoShape 124">
                <a:extLst>
                  <a:ext uri="{FF2B5EF4-FFF2-40B4-BE49-F238E27FC236}">
                    <a16:creationId xmlns:a16="http://schemas.microsoft.com/office/drawing/2014/main" id="{60BE3292-BA18-3EB0-AC62-532896A051C2}"/>
                  </a:ext>
                </a:extLst>
              </p:cNvPr>
              <p:cNvCxnSpPr>
                <a:cxnSpLocks noChangeShapeType="1"/>
                <a:stCxn id="32" idx="2"/>
                <a:endCxn id="50" idx="3"/>
              </p:cNvCxnSpPr>
              <p:nvPr/>
            </p:nvCxnSpPr>
            <p:spPr bwMode="auto">
              <a:xfrm rot="5400000">
                <a:off x="3716285" y="4344849"/>
                <a:ext cx="731272" cy="1139625"/>
              </a:xfrm>
              <a:prstGeom prst="bentConnector2">
                <a:avLst/>
              </a:prstGeom>
              <a:noFill/>
              <a:ln w="6350">
                <a:solidFill>
                  <a:srgbClr val="FD349C"/>
                </a:solidFill>
                <a:miter lim="800000"/>
                <a:headEnd/>
                <a:tailEnd type="triangle" w="med" len="med"/>
              </a:ln>
            </p:spPr>
          </p:cxnSp>
          <p:sp>
            <p:nvSpPr>
              <p:cNvPr id="57" name="Text Box 125">
                <a:extLst>
                  <a:ext uri="{FF2B5EF4-FFF2-40B4-BE49-F238E27FC236}">
                    <a16:creationId xmlns:a16="http://schemas.microsoft.com/office/drawing/2014/main" id="{CB9423C7-E5B5-B7A3-BC98-7657BB8AFEA3}"/>
                  </a:ext>
                </a:extLst>
              </p:cNvPr>
              <p:cNvSpPr txBox="1">
                <a:spLocks noChangeArrowheads="1"/>
              </p:cNvSpPr>
              <p:nvPr/>
            </p:nvSpPr>
            <p:spPr bwMode="auto">
              <a:xfrm>
                <a:off x="5026732" y="3363413"/>
                <a:ext cx="791223" cy="408185"/>
              </a:xfrm>
              <a:prstGeom prst="rect">
                <a:avLst/>
              </a:prstGeom>
              <a:solidFill>
                <a:schemeClr val="bg1"/>
              </a:solidFill>
              <a:ln w="6350" algn="ctr">
                <a:solidFill>
                  <a:schemeClr val="bg1">
                    <a:lumMod val="85000"/>
                  </a:schemeClr>
                </a:solidFill>
                <a:miter lim="800000"/>
                <a:headEnd/>
                <a:tailEnd/>
              </a:ln>
            </p:spPr>
            <p:txBody>
              <a:bodyPr lIns="0" tIns="0" rIns="0" bIns="0" anchor="ctr" anchorCtr="1"/>
              <a:lstStyle/>
              <a:p>
                <a:pPr latinLnBrk="0">
                  <a:spcBef>
                    <a:spcPct val="0"/>
                  </a:spcBef>
                </a:pPr>
                <a:r>
                  <a:rPr lang="ko-KR" altLang="en-US" sz="900">
                    <a:ln>
                      <a:solidFill>
                        <a:prstClr val="white">
                          <a:lumMod val="75000"/>
                          <a:alpha val="0"/>
                        </a:prstClr>
                      </a:solidFill>
                    </a:ln>
                    <a:solidFill>
                      <a:schemeClr val="tx1">
                        <a:lumMod val="75000"/>
                        <a:lumOff val="25000"/>
                      </a:schemeClr>
                    </a:solidFill>
                    <a:latin typeface="+mn-ea"/>
                  </a:rPr>
                  <a:t>국내 및 세계</a:t>
                </a:r>
              </a:p>
              <a:p>
                <a:pPr latinLnBrk="0">
                  <a:spcBef>
                    <a:spcPct val="0"/>
                  </a:spcBef>
                </a:pPr>
                <a:r>
                  <a:rPr lang="ko-KR" altLang="en-US" sz="900">
                    <a:ln>
                      <a:solidFill>
                        <a:prstClr val="white">
                          <a:lumMod val="75000"/>
                          <a:alpha val="0"/>
                        </a:prstClr>
                      </a:solidFill>
                    </a:ln>
                    <a:solidFill>
                      <a:schemeClr val="tx1">
                        <a:lumMod val="75000"/>
                        <a:lumOff val="25000"/>
                      </a:schemeClr>
                    </a:solidFill>
                    <a:latin typeface="+mn-ea"/>
                  </a:rPr>
                  <a:t>경제성장</a:t>
                </a:r>
              </a:p>
            </p:txBody>
          </p:sp>
          <p:sp>
            <p:nvSpPr>
              <p:cNvPr id="58" name="Text Box 126">
                <a:extLst>
                  <a:ext uri="{FF2B5EF4-FFF2-40B4-BE49-F238E27FC236}">
                    <a16:creationId xmlns:a16="http://schemas.microsoft.com/office/drawing/2014/main" id="{E3DD346D-62FE-0371-AE2A-310C217DF9F0}"/>
                  </a:ext>
                </a:extLst>
              </p:cNvPr>
              <p:cNvSpPr txBox="1">
                <a:spLocks noChangeArrowheads="1"/>
              </p:cNvSpPr>
              <p:nvPr/>
            </p:nvSpPr>
            <p:spPr bwMode="auto">
              <a:xfrm>
                <a:off x="5026732" y="4139398"/>
                <a:ext cx="791223" cy="532227"/>
              </a:xfrm>
              <a:prstGeom prst="rect">
                <a:avLst/>
              </a:prstGeom>
              <a:solidFill>
                <a:schemeClr val="bg1"/>
              </a:solidFill>
              <a:ln w="6350" algn="ctr">
                <a:solidFill>
                  <a:schemeClr val="bg1">
                    <a:lumMod val="85000"/>
                  </a:schemeClr>
                </a:solidFill>
                <a:miter lim="800000"/>
                <a:headEnd/>
                <a:tailEnd/>
              </a:ln>
            </p:spPr>
            <p:txBody>
              <a:bodyPr lIns="0" tIns="0" rIns="0" bIns="0" anchor="ctr" anchorCtr="1"/>
              <a:lstStyle/>
              <a:p>
                <a:pPr>
                  <a:spcBef>
                    <a:spcPct val="0"/>
                  </a:spcBef>
                </a:pPr>
                <a:r>
                  <a:rPr lang="ko-KR" altLang="en-US" sz="900" dirty="0">
                    <a:ln>
                      <a:solidFill>
                        <a:prstClr val="white">
                          <a:lumMod val="75000"/>
                          <a:alpha val="0"/>
                        </a:prstClr>
                      </a:solidFill>
                    </a:ln>
                    <a:solidFill>
                      <a:schemeClr val="tx1">
                        <a:lumMod val="75000"/>
                        <a:lumOff val="25000"/>
                      </a:schemeClr>
                    </a:solidFill>
                    <a:latin typeface="+mn-ea"/>
                  </a:rPr>
                  <a:t>수요산업</a:t>
                </a:r>
              </a:p>
              <a:p>
                <a:pPr>
                  <a:spcBef>
                    <a:spcPct val="0"/>
                  </a:spcBef>
                </a:pPr>
                <a:r>
                  <a:rPr lang="en-US" altLang="ko-KR" sz="900" dirty="0">
                    <a:ln>
                      <a:solidFill>
                        <a:prstClr val="white">
                          <a:lumMod val="75000"/>
                          <a:alpha val="0"/>
                        </a:prstClr>
                      </a:solidFill>
                    </a:ln>
                    <a:solidFill>
                      <a:schemeClr val="tx1">
                        <a:lumMod val="75000"/>
                        <a:lumOff val="25000"/>
                      </a:schemeClr>
                    </a:solidFill>
                    <a:latin typeface="+mn-ea"/>
                  </a:rPr>
                  <a:t>(</a:t>
                </a:r>
                <a:r>
                  <a:rPr lang="ko-KR" altLang="en-US" sz="900" dirty="0">
                    <a:ln>
                      <a:solidFill>
                        <a:prstClr val="white">
                          <a:lumMod val="75000"/>
                          <a:alpha val="0"/>
                        </a:prstClr>
                      </a:solidFill>
                    </a:ln>
                    <a:solidFill>
                      <a:schemeClr val="tx1">
                        <a:lumMod val="75000"/>
                        <a:lumOff val="25000"/>
                      </a:schemeClr>
                    </a:solidFill>
                    <a:latin typeface="+mn-ea"/>
                  </a:rPr>
                  <a:t>무역업</a:t>
                </a:r>
                <a:r>
                  <a:rPr lang="en-US" altLang="ko-KR" sz="900" dirty="0">
                    <a:ln>
                      <a:solidFill>
                        <a:prstClr val="white">
                          <a:lumMod val="75000"/>
                          <a:alpha val="0"/>
                        </a:prstClr>
                      </a:solidFill>
                    </a:ln>
                    <a:solidFill>
                      <a:schemeClr val="tx1">
                        <a:lumMod val="75000"/>
                        <a:lumOff val="25000"/>
                      </a:schemeClr>
                    </a:solidFill>
                    <a:latin typeface="+mn-ea"/>
                  </a:rPr>
                  <a:t>,</a:t>
                </a:r>
                <a:r>
                  <a:rPr lang="ko-KR" altLang="en-US" sz="900" dirty="0">
                    <a:ln>
                      <a:solidFill>
                        <a:prstClr val="white">
                          <a:lumMod val="75000"/>
                          <a:alpha val="0"/>
                        </a:prstClr>
                      </a:solidFill>
                    </a:ln>
                    <a:solidFill>
                      <a:schemeClr val="tx1">
                        <a:lumMod val="75000"/>
                        <a:lumOff val="25000"/>
                      </a:schemeClr>
                    </a:solidFill>
                    <a:latin typeface="+mn-ea"/>
                  </a:rPr>
                  <a:t>철강</a:t>
                </a:r>
                <a:r>
                  <a:rPr lang="en-US" altLang="ko-KR" sz="900" dirty="0">
                    <a:ln>
                      <a:solidFill>
                        <a:prstClr val="white">
                          <a:lumMod val="75000"/>
                          <a:alpha val="0"/>
                        </a:prstClr>
                      </a:solidFill>
                    </a:ln>
                    <a:solidFill>
                      <a:schemeClr val="tx1">
                        <a:lumMod val="75000"/>
                        <a:lumOff val="25000"/>
                      </a:schemeClr>
                    </a:solidFill>
                    <a:latin typeface="+mn-ea"/>
                  </a:rPr>
                  <a:t>,</a:t>
                </a:r>
              </a:p>
              <a:p>
                <a:pPr>
                  <a:spcBef>
                    <a:spcPct val="0"/>
                  </a:spcBef>
                </a:pPr>
                <a:r>
                  <a:rPr lang="ko-KR" altLang="en-US" sz="900" dirty="0">
                    <a:ln>
                      <a:solidFill>
                        <a:prstClr val="white">
                          <a:lumMod val="75000"/>
                          <a:alpha val="0"/>
                        </a:prstClr>
                      </a:solidFill>
                    </a:ln>
                    <a:solidFill>
                      <a:schemeClr val="tx1">
                        <a:lumMod val="75000"/>
                        <a:lumOff val="25000"/>
                      </a:schemeClr>
                    </a:solidFill>
                    <a:latin typeface="+mn-ea"/>
                  </a:rPr>
                  <a:t>석유화학 등</a:t>
                </a:r>
                <a:r>
                  <a:rPr lang="en-US" altLang="ko-KR" sz="900" dirty="0">
                    <a:ln>
                      <a:solidFill>
                        <a:prstClr val="white">
                          <a:lumMod val="75000"/>
                          <a:alpha val="0"/>
                        </a:prstClr>
                      </a:solidFill>
                    </a:ln>
                    <a:solidFill>
                      <a:schemeClr val="tx1">
                        <a:lumMod val="75000"/>
                        <a:lumOff val="25000"/>
                      </a:schemeClr>
                    </a:solidFill>
                    <a:latin typeface="+mn-ea"/>
                  </a:rPr>
                  <a:t>)</a:t>
                </a:r>
              </a:p>
            </p:txBody>
          </p:sp>
          <p:sp>
            <p:nvSpPr>
              <p:cNvPr id="59" name="Text Box 127">
                <a:extLst>
                  <a:ext uri="{FF2B5EF4-FFF2-40B4-BE49-F238E27FC236}">
                    <a16:creationId xmlns:a16="http://schemas.microsoft.com/office/drawing/2014/main" id="{B3683EAE-E681-0CF8-CF5C-DF8D357153AC}"/>
                  </a:ext>
                </a:extLst>
              </p:cNvPr>
              <p:cNvSpPr txBox="1">
                <a:spLocks noChangeArrowheads="1"/>
              </p:cNvSpPr>
              <p:nvPr/>
            </p:nvSpPr>
            <p:spPr bwMode="auto">
              <a:xfrm>
                <a:off x="2013926" y="3051865"/>
                <a:ext cx="2188800" cy="245200"/>
              </a:xfrm>
              <a:prstGeom prst="rect">
                <a:avLst/>
              </a:prstGeom>
              <a:solidFill>
                <a:srgbClr val="7213EA"/>
              </a:solidFill>
              <a:ln w="9525" algn="ctr">
                <a:solidFill>
                  <a:srgbClr val="7213EA"/>
                </a:solidFill>
                <a:miter lim="800000"/>
                <a:headEnd/>
                <a:tailEnd/>
              </a:ln>
            </p:spPr>
            <p:txBody>
              <a:bodyPr lIns="0" tIns="0" rIns="0" bIns="0" anchor="ctr" anchorCtr="1"/>
              <a:lstStyle/>
              <a:p>
                <a:pPr algn="l" latinLnBrk="0">
                  <a:spcBef>
                    <a:spcPct val="0"/>
                  </a:spcBef>
                </a:pPr>
                <a:r>
                  <a:rPr lang="ko-KR" altLang="en-US" sz="1200" b="1" dirty="0">
                    <a:ln>
                      <a:solidFill>
                        <a:prstClr val="white">
                          <a:lumMod val="75000"/>
                          <a:alpha val="0"/>
                        </a:prstClr>
                      </a:solidFill>
                    </a:ln>
                    <a:solidFill>
                      <a:schemeClr val="bg1"/>
                    </a:solidFill>
                    <a:latin typeface="+mn-ea"/>
                  </a:rPr>
                  <a:t>해운선사</a:t>
                </a:r>
              </a:p>
            </p:txBody>
          </p:sp>
          <p:cxnSp>
            <p:nvCxnSpPr>
              <p:cNvPr id="60" name="AutoShape 128">
                <a:extLst>
                  <a:ext uri="{FF2B5EF4-FFF2-40B4-BE49-F238E27FC236}">
                    <a16:creationId xmlns:a16="http://schemas.microsoft.com/office/drawing/2014/main" id="{29688FD1-4BA5-E285-BAEF-5BB24F621273}"/>
                  </a:ext>
                </a:extLst>
              </p:cNvPr>
              <p:cNvCxnSpPr>
                <a:cxnSpLocks noChangeShapeType="1"/>
                <a:stCxn id="57" idx="2"/>
                <a:endCxn id="58" idx="0"/>
              </p:cNvCxnSpPr>
              <p:nvPr/>
            </p:nvCxnSpPr>
            <p:spPr bwMode="auto">
              <a:xfrm rot="5400000">
                <a:off x="5239108" y="3955499"/>
                <a:ext cx="367800" cy="0"/>
              </a:xfrm>
              <a:prstGeom prst="straightConnector1">
                <a:avLst/>
              </a:prstGeom>
              <a:noFill/>
              <a:ln w="6350">
                <a:solidFill>
                  <a:schemeClr val="tx1"/>
                </a:solidFill>
                <a:round/>
                <a:headEnd/>
                <a:tailEnd type="triangle" w="med" len="med"/>
              </a:ln>
            </p:spPr>
          </p:cxnSp>
          <p:sp>
            <p:nvSpPr>
              <p:cNvPr id="61" name="Freeform 129">
                <a:extLst>
                  <a:ext uri="{FF2B5EF4-FFF2-40B4-BE49-F238E27FC236}">
                    <a16:creationId xmlns:a16="http://schemas.microsoft.com/office/drawing/2014/main" id="{44FB7BBB-0AA4-3843-7C3A-4BAFA992E0C2}"/>
                  </a:ext>
                </a:extLst>
              </p:cNvPr>
              <p:cNvSpPr>
                <a:spLocks/>
              </p:cNvSpPr>
              <p:nvPr/>
            </p:nvSpPr>
            <p:spPr bwMode="auto">
              <a:xfrm>
                <a:off x="4800669" y="3967758"/>
                <a:ext cx="376330" cy="164428"/>
              </a:xfrm>
              <a:custGeom>
                <a:avLst/>
                <a:gdLst>
                  <a:gd name="T0" fmla="*/ 283 w 283"/>
                  <a:gd name="T1" fmla="*/ 114 h 114"/>
                  <a:gd name="T2" fmla="*/ 283 w 283"/>
                  <a:gd name="T3" fmla="*/ 0 h 114"/>
                  <a:gd name="T4" fmla="*/ 0 w 283"/>
                  <a:gd name="T5" fmla="*/ 0 h 114"/>
                  <a:gd name="T6" fmla="*/ 0 60000 65536"/>
                  <a:gd name="T7" fmla="*/ 0 60000 65536"/>
                  <a:gd name="T8" fmla="*/ 0 60000 65536"/>
                  <a:gd name="T9" fmla="*/ 0 w 283"/>
                  <a:gd name="T10" fmla="*/ 0 h 114"/>
                  <a:gd name="T11" fmla="*/ 283 w 283"/>
                  <a:gd name="T12" fmla="*/ 114 h 114"/>
                </a:gdLst>
                <a:ahLst/>
                <a:cxnLst>
                  <a:cxn ang="T6">
                    <a:pos x="T0" y="T1"/>
                  </a:cxn>
                  <a:cxn ang="T7">
                    <a:pos x="T2" y="T3"/>
                  </a:cxn>
                  <a:cxn ang="T8">
                    <a:pos x="T4" y="T5"/>
                  </a:cxn>
                </a:cxnLst>
                <a:rect l="T9" t="T10" r="T11" b="T12"/>
                <a:pathLst>
                  <a:path w="283" h="114">
                    <a:moveTo>
                      <a:pt x="283" y="114"/>
                    </a:moveTo>
                    <a:lnTo>
                      <a:pt x="283" y="0"/>
                    </a:lnTo>
                    <a:lnTo>
                      <a:pt x="0" y="0"/>
                    </a:lnTo>
                  </a:path>
                </a:pathLst>
              </a:custGeom>
              <a:noFill/>
              <a:ln w="6350" cap="flat" cmpd="sng">
                <a:solidFill>
                  <a:schemeClr val="tx1"/>
                </a:solidFill>
                <a:prstDash val="solid"/>
                <a:round/>
                <a:headEnd/>
                <a:tailEnd type="triangle" w="med" len="med"/>
              </a:ln>
            </p:spPr>
            <p:txBody>
              <a:bodyPr lIns="0" tIns="0" rIns="0" bIns="0">
                <a:spAutoFit/>
              </a:bodyPr>
              <a:lstStyle/>
              <a:p>
                <a:endParaRPr lang="ko-KR" altLang="en-US"/>
              </a:p>
            </p:txBody>
          </p:sp>
          <p:grpSp>
            <p:nvGrpSpPr>
              <p:cNvPr id="62" name="그룹 61">
                <a:extLst>
                  <a:ext uri="{FF2B5EF4-FFF2-40B4-BE49-F238E27FC236}">
                    <a16:creationId xmlns:a16="http://schemas.microsoft.com/office/drawing/2014/main" id="{7C73EF06-4ACA-DD29-B7B8-29E57CB00759}"/>
                  </a:ext>
                </a:extLst>
              </p:cNvPr>
              <p:cNvGrpSpPr/>
              <p:nvPr/>
            </p:nvGrpSpPr>
            <p:grpSpPr>
              <a:xfrm>
                <a:off x="843228" y="5552976"/>
                <a:ext cx="5014620" cy="166766"/>
                <a:chOff x="843228" y="5357706"/>
                <a:chExt cx="5014620" cy="166766"/>
              </a:xfrm>
            </p:grpSpPr>
            <p:sp>
              <p:nvSpPr>
                <p:cNvPr id="63" name="Line 131">
                  <a:extLst>
                    <a:ext uri="{FF2B5EF4-FFF2-40B4-BE49-F238E27FC236}">
                      <a16:creationId xmlns:a16="http://schemas.microsoft.com/office/drawing/2014/main" id="{E0CC4823-98CB-2823-5E64-D714FBE260FF}"/>
                    </a:ext>
                  </a:extLst>
                </p:cNvPr>
                <p:cNvSpPr>
                  <a:spLocks noChangeShapeType="1"/>
                </p:cNvSpPr>
                <p:nvPr/>
              </p:nvSpPr>
              <p:spPr bwMode="auto">
                <a:xfrm>
                  <a:off x="843228" y="5440641"/>
                  <a:ext cx="1168881" cy="0"/>
                </a:xfrm>
                <a:prstGeom prst="line">
                  <a:avLst/>
                </a:prstGeom>
                <a:noFill/>
                <a:ln w="6350">
                  <a:solidFill>
                    <a:schemeClr val="tx1"/>
                  </a:solidFill>
                  <a:round/>
                  <a:headEnd type="stealth" w="med" len="med"/>
                  <a:tailEnd type="stealth" w="med" len="med"/>
                </a:ln>
              </p:spPr>
              <p:txBody>
                <a:bodyPr lIns="0" tIns="0" rIns="0" bIns="0">
                  <a:spAutoFit/>
                </a:bodyPr>
                <a:lstStyle/>
                <a:p>
                  <a:endParaRPr lang="ko-KR" altLang="en-US"/>
                </a:p>
              </p:txBody>
            </p:sp>
            <p:sp>
              <p:nvSpPr>
                <p:cNvPr id="64" name="Line 132">
                  <a:extLst>
                    <a:ext uri="{FF2B5EF4-FFF2-40B4-BE49-F238E27FC236}">
                      <a16:creationId xmlns:a16="http://schemas.microsoft.com/office/drawing/2014/main" id="{A44F9646-D720-CEEE-3267-CF185A430B34}"/>
                    </a:ext>
                  </a:extLst>
                </p:cNvPr>
                <p:cNvSpPr>
                  <a:spLocks noChangeShapeType="1"/>
                </p:cNvSpPr>
                <p:nvPr/>
              </p:nvSpPr>
              <p:spPr bwMode="auto">
                <a:xfrm>
                  <a:off x="2012109" y="5440641"/>
                  <a:ext cx="2186167" cy="0"/>
                </a:xfrm>
                <a:prstGeom prst="line">
                  <a:avLst/>
                </a:prstGeom>
                <a:noFill/>
                <a:ln w="6350">
                  <a:solidFill>
                    <a:schemeClr val="tx1"/>
                  </a:solidFill>
                  <a:round/>
                  <a:headEnd type="stealth" w="med" len="med"/>
                  <a:tailEnd type="stealth" w="med" len="med"/>
                </a:ln>
              </p:spPr>
              <p:txBody>
                <a:bodyPr lIns="0" tIns="0" rIns="0" bIns="0">
                  <a:spAutoFit/>
                </a:bodyPr>
                <a:lstStyle/>
                <a:p>
                  <a:endParaRPr lang="ko-KR" altLang="en-US"/>
                </a:p>
              </p:txBody>
            </p:sp>
            <p:sp>
              <p:nvSpPr>
                <p:cNvPr id="65" name="Line 133">
                  <a:extLst>
                    <a:ext uri="{FF2B5EF4-FFF2-40B4-BE49-F238E27FC236}">
                      <a16:creationId xmlns:a16="http://schemas.microsoft.com/office/drawing/2014/main" id="{229E6726-6A53-519C-167A-E1B965F6ED88}"/>
                    </a:ext>
                  </a:extLst>
                </p:cNvPr>
                <p:cNvSpPr>
                  <a:spLocks noChangeShapeType="1"/>
                </p:cNvSpPr>
                <p:nvPr/>
              </p:nvSpPr>
              <p:spPr bwMode="auto">
                <a:xfrm>
                  <a:off x="4198276" y="5440641"/>
                  <a:ext cx="1659572" cy="0"/>
                </a:xfrm>
                <a:prstGeom prst="line">
                  <a:avLst/>
                </a:prstGeom>
                <a:noFill/>
                <a:ln w="6350">
                  <a:solidFill>
                    <a:schemeClr val="tx1"/>
                  </a:solidFill>
                  <a:round/>
                  <a:headEnd type="stealth" w="med" len="med"/>
                  <a:tailEnd type="stealth" w="med" len="med"/>
                </a:ln>
              </p:spPr>
              <p:txBody>
                <a:bodyPr lIns="0" tIns="0" rIns="0" bIns="0">
                  <a:spAutoFit/>
                </a:bodyPr>
                <a:lstStyle/>
                <a:p>
                  <a:endParaRPr lang="ko-KR" altLang="en-US"/>
                </a:p>
              </p:txBody>
            </p:sp>
            <p:sp>
              <p:nvSpPr>
                <p:cNvPr id="66" name="Text Box 134">
                  <a:extLst>
                    <a:ext uri="{FF2B5EF4-FFF2-40B4-BE49-F238E27FC236}">
                      <a16:creationId xmlns:a16="http://schemas.microsoft.com/office/drawing/2014/main" id="{C41CCDAE-57F1-2A1F-328F-08A103DDB6EC}"/>
                    </a:ext>
                  </a:extLst>
                </p:cNvPr>
                <p:cNvSpPr txBox="1">
                  <a:spLocks noChangeArrowheads="1"/>
                </p:cNvSpPr>
                <p:nvPr/>
              </p:nvSpPr>
              <p:spPr bwMode="auto">
                <a:xfrm>
                  <a:off x="1131791" y="5357706"/>
                  <a:ext cx="591754" cy="166766"/>
                </a:xfrm>
                <a:prstGeom prst="rect">
                  <a:avLst/>
                </a:prstGeom>
                <a:solidFill>
                  <a:srgbClr val="EAEAEA"/>
                </a:solidFill>
                <a:ln w="6350" algn="ctr">
                  <a:noFill/>
                  <a:miter lim="800000"/>
                  <a:headEnd/>
                  <a:tailEnd/>
                </a:ln>
              </p:spPr>
              <p:txBody>
                <a:bodyPr wrap="square" lIns="0" tIns="0" rIns="0" bIns="0">
                  <a:spAutoFit/>
                </a:bodyPr>
                <a:lstStyle/>
                <a:p>
                  <a:pPr indent="-93663" algn="ctr">
                    <a:lnSpc>
                      <a:spcPct val="120000"/>
                    </a:lnSpc>
                    <a:spcBef>
                      <a:spcPct val="0"/>
                    </a:spcBef>
                  </a:pPr>
                  <a:r>
                    <a:rPr lang="ko-KR" altLang="en-US" sz="900" dirty="0">
                      <a:ln>
                        <a:solidFill>
                          <a:prstClr val="white">
                            <a:lumMod val="75000"/>
                            <a:alpha val="0"/>
                          </a:prstClr>
                        </a:solidFill>
                      </a:ln>
                      <a:solidFill>
                        <a:schemeClr val="tx1">
                          <a:lumMod val="75000"/>
                          <a:lumOff val="25000"/>
                        </a:schemeClr>
                      </a:solidFill>
                      <a:latin typeface="+mn-ea"/>
                    </a:rPr>
                    <a:t>공급요인</a:t>
                  </a:r>
                </a:p>
              </p:txBody>
            </p:sp>
            <p:sp>
              <p:nvSpPr>
                <p:cNvPr id="67" name="Text Box 135">
                  <a:extLst>
                    <a:ext uri="{FF2B5EF4-FFF2-40B4-BE49-F238E27FC236}">
                      <a16:creationId xmlns:a16="http://schemas.microsoft.com/office/drawing/2014/main" id="{23B48E44-709D-8A07-5CEB-281709ECEBCE}"/>
                    </a:ext>
                  </a:extLst>
                </p:cNvPr>
                <p:cNvSpPr txBox="1">
                  <a:spLocks noChangeArrowheads="1"/>
                </p:cNvSpPr>
                <p:nvPr/>
              </p:nvSpPr>
              <p:spPr bwMode="auto">
                <a:xfrm>
                  <a:off x="4741494" y="5357706"/>
                  <a:ext cx="573137" cy="166766"/>
                </a:xfrm>
                <a:prstGeom prst="rect">
                  <a:avLst/>
                </a:prstGeom>
                <a:solidFill>
                  <a:srgbClr val="EAEAEA"/>
                </a:solidFill>
                <a:ln w="6350" algn="ctr">
                  <a:noFill/>
                  <a:miter lim="800000"/>
                  <a:headEnd/>
                  <a:tailEnd/>
                </a:ln>
              </p:spPr>
              <p:txBody>
                <a:bodyPr wrap="square" lIns="0" tIns="0" rIns="0" bIns="0">
                  <a:spAutoFit/>
                </a:bodyPr>
                <a:lstStyle/>
                <a:p>
                  <a:pPr indent="-93663" algn="ctr">
                    <a:lnSpc>
                      <a:spcPct val="120000"/>
                    </a:lnSpc>
                    <a:spcBef>
                      <a:spcPct val="0"/>
                    </a:spcBef>
                    <a:buFont typeface="Wingdings" pitchFamily="2" charset="2"/>
                    <a:buNone/>
                  </a:pPr>
                  <a:r>
                    <a:rPr lang="ko-KR" altLang="en-US" sz="900" dirty="0">
                      <a:ln>
                        <a:solidFill>
                          <a:prstClr val="white">
                            <a:lumMod val="75000"/>
                            <a:alpha val="0"/>
                          </a:prstClr>
                        </a:solidFill>
                      </a:ln>
                      <a:solidFill>
                        <a:schemeClr val="tx1">
                          <a:lumMod val="65000"/>
                          <a:lumOff val="35000"/>
                        </a:schemeClr>
                      </a:solidFill>
                      <a:latin typeface="+mn-ea"/>
                    </a:rPr>
                    <a:t>수요요인</a:t>
                  </a:r>
                </a:p>
              </p:txBody>
            </p:sp>
            <p:sp>
              <p:nvSpPr>
                <p:cNvPr id="68" name="Text Box 136">
                  <a:extLst>
                    <a:ext uri="{FF2B5EF4-FFF2-40B4-BE49-F238E27FC236}">
                      <a16:creationId xmlns:a16="http://schemas.microsoft.com/office/drawing/2014/main" id="{58BC7FAC-24BE-B8EA-EF40-1318D0B9E318}"/>
                    </a:ext>
                  </a:extLst>
                </p:cNvPr>
                <p:cNvSpPr txBox="1">
                  <a:spLocks noChangeArrowheads="1"/>
                </p:cNvSpPr>
                <p:nvPr/>
              </p:nvSpPr>
              <p:spPr bwMode="auto">
                <a:xfrm>
                  <a:off x="2799342" y="5357706"/>
                  <a:ext cx="611701" cy="166766"/>
                </a:xfrm>
                <a:prstGeom prst="rect">
                  <a:avLst/>
                </a:prstGeom>
                <a:solidFill>
                  <a:srgbClr val="EAEAEA"/>
                </a:solidFill>
                <a:ln w="6350" algn="ctr">
                  <a:noFill/>
                  <a:miter lim="800000"/>
                  <a:headEnd/>
                  <a:tailEnd/>
                </a:ln>
              </p:spPr>
              <p:txBody>
                <a:bodyPr wrap="square" lIns="0" tIns="0" rIns="0" bIns="0">
                  <a:spAutoFit/>
                </a:bodyPr>
                <a:lstStyle/>
                <a:p>
                  <a:pPr indent="-93663" algn="ctr">
                    <a:lnSpc>
                      <a:spcPct val="120000"/>
                    </a:lnSpc>
                    <a:spcBef>
                      <a:spcPct val="0"/>
                    </a:spcBef>
                    <a:buFont typeface="Wingdings" pitchFamily="2" charset="2"/>
                    <a:buNone/>
                  </a:pPr>
                  <a:r>
                    <a:rPr lang="ko-KR" altLang="en-US" sz="900">
                      <a:ln>
                        <a:solidFill>
                          <a:prstClr val="white">
                            <a:lumMod val="75000"/>
                            <a:alpha val="0"/>
                          </a:prstClr>
                        </a:solidFill>
                      </a:ln>
                      <a:solidFill>
                        <a:schemeClr val="tx1">
                          <a:lumMod val="75000"/>
                          <a:lumOff val="25000"/>
                        </a:schemeClr>
                      </a:solidFill>
                      <a:latin typeface="+mn-ea"/>
                    </a:rPr>
                    <a:t>가격요인</a:t>
                  </a:r>
                </a:p>
              </p:txBody>
            </p:sp>
            <p:sp>
              <p:nvSpPr>
                <p:cNvPr id="69" name="Line 146">
                  <a:extLst>
                    <a:ext uri="{FF2B5EF4-FFF2-40B4-BE49-F238E27FC236}">
                      <a16:creationId xmlns:a16="http://schemas.microsoft.com/office/drawing/2014/main" id="{0D30AB4F-39EE-F690-6311-C01462F25048}"/>
                    </a:ext>
                  </a:extLst>
                </p:cNvPr>
                <p:cNvSpPr>
                  <a:spLocks noChangeShapeType="1"/>
                </p:cNvSpPr>
                <p:nvPr/>
              </p:nvSpPr>
              <p:spPr bwMode="auto">
                <a:xfrm>
                  <a:off x="845887" y="5408189"/>
                  <a:ext cx="0" cy="64905"/>
                </a:xfrm>
                <a:prstGeom prst="line">
                  <a:avLst/>
                </a:prstGeom>
                <a:noFill/>
                <a:ln w="6350">
                  <a:solidFill>
                    <a:schemeClr val="tx1"/>
                  </a:solidFill>
                  <a:round/>
                  <a:headEnd/>
                  <a:tailEnd/>
                </a:ln>
              </p:spPr>
              <p:txBody>
                <a:bodyPr lIns="0" tIns="0" rIns="0" bIns="0">
                  <a:spAutoFit/>
                </a:bodyPr>
                <a:lstStyle/>
                <a:p>
                  <a:endParaRPr lang="ko-KR" altLang="en-US"/>
                </a:p>
              </p:txBody>
            </p:sp>
            <p:sp>
              <p:nvSpPr>
                <p:cNvPr id="70" name="Line 147">
                  <a:extLst>
                    <a:ext uri="{FF2B5EF4-FFF2-40B4-BE49-F238E27FC236}">
                      <a16:creationId xmlns:a16="http://schemas.microsoft.com/office/drawing/2014/main" id="{F670CFF8-26A2-8597-EEB3-28AF7F458C14}"/>
                    </a:ext>
                  </a:extLst>
                </p:cNvPr>
                <p:cNvSpPr>
                  <a:spLocks noChangeShapeType="1"/>
                </p:cNvSpPr>
                <p:nvPr/>
              </p:nvSpPr>
              <p:spPr bwMode="auto">
                <a:xfrm>
                  <a:off x="2010779" y="5408189"/>
                  <a:ext cx="0" cy="64905"/>
                </a:xfrm>
                <a:prstGeom prst="line">
                  <a:avLst/>
                </a:prstGeom>
                <a:noFill/>
                <a:ln w="6350">
                  <a:solidFill>
                    <a:schemeClr val="tx1"/>
                  </a:solidFill>
                  <a:round/>
                  <a:headEnd/>
                  <a:tailEnd/>
                </a:ln>
              </p:spPr>
              <p:txBody>
                <a:bodyPr lIns="0" tIns="0" rIns="0" bIns="0">
                  <a:spAutoFit/>
                </a:bodyPr>
                <a:lstStyle/>
                <a:p>
                  <a:endParaRPr lang="ko-KR" altLang="en-US"/>
                </a:p>
              </p:txBody>
            </p:sp>
            <p:sp>
              <p:nvSpPr>
                <p:cNvPr id="71" name="Line 148">
                  <a:extLst>
                    <a:ext uri="{FF2B5EF4-FFF2-40B4-BE49-F238E27FC236}">
                      <a16:creationId xmlns:a16="http://schemas.microsoft.com/office/drawing/2014/main" id="{D935C265-2BEC-F77F-1B11-4A9EBC1134FA}"/>
                    </a:ext>
                  </a:extLst>
                </p:cNvPr>
                <p:cNvSpPr>
                  <a:spLocks noChangeShapeType="1"/>
                </p:cNvSpPr>
                <p:nvPr/>
              </p:nvSpPr>
              <p:spPr bwMode="auto">
                <a:xfrm>
                  <a:off x="4199606" y="5408188"/>
                  <a:ext cx="0" cy="64906"/>
                </a:xfrm>
                <a:prstGeom prst="line">
                  <a:avLst/>
                </a:prstGeom>
                <a:noFill/>
                <a:ln w="6350">
                  <a:solidFill>
                    <a:schemeClr val="tx1"/>
                  </a:solidFill>
                  <a:round/>
                  <a:headEnd/>
                  <a:tailEnd/>
                </a:ln>
              </p:spPr>
              <p:txBody>
                <a:bodyPr lIns="0" tIns="0" rIns="0" bIns="0">
                  <a:spAutoFit/>
                </a:bodyPr>
                <a:lstStyle/>
                <a:p>
                  <a:endParaRPr lang="ko-KR" altLang="en-US"/>
                </a:p>
              </p:txBody>
            </p:sp>
            <p:sp>
              <p:nvSpPr>
                <p:cNvPr id="72" name="Line 149">
                  <a:extLst>
                    <a:ext uri="{FF2B5EF4-FFF2-40B4-BE49-F238E27FC236}">
                      <a16:creationId xmlns:a16="http://schemas.microsoft.com/office/drawing/2014/main" id="{FC50D845-9CFB-3A72-53C8-DB536B28B157}"/>
                    </a:ext>
                  </a:extLst>
                </p:cNvPr>
                <p:cNvSpPr>
                  <a:spLocks noChangeShapeType="1"/>
                </p:cNvSpPr>
                <p:nvPr/>
              </p:nvSpPr>
              <p:spPr bwMode="auto">
                <a:xfrm>
                  <a:off x="5857848" y="5408189"/>
                  <a:ext cx="0" cy="64905"/>
                </a:xfrm>
                <a:prstGeom prst="line">
                  <a:avLst/>
                </a:prstGeom>
                <a:noFill/>
                <a:ln w="6350">
                  <a:solidFill>
                    <a:schemeClr val="tx1"/>
                  </a:solidFill>
                  <a:round/>
                  <a:headEnd/>
                  <a:tailEnd/>
                </a:ln>
              </p:spPr>
              <p:txBody>
                <a:bodyPr lIns="0" tIns="0" rIns="0" bIns="0">
                  <a:spAutoFit/>
                </a:bodyPr>
                <a:lstStyle/>
                <a:p>
                  <a:endParaRPr lang="ko-KR" altLang="en-US"/>
                </a:p>
              </p:txBody>
            </p:sp>
          </p:grpSp>
        </p:grpSp>
      </p:grpSp>
      <p:sp>
        <p:nvSpPr>
          <p:cNvPr id="73" name="object 31">
            <a:extLst>
              <a:ext uri="{FF2B5EF4-FFF2-40B4-BE49-F238E27FC236}">
                <a16:creationId xmlns:a16="http://schemas.microsoft.com/office/drawing/2014/main" id="{A01D7BF3-2E8D-6915-CC4A-F4954700A0CC}"/>
              </a:ext>
            </a:extLst>
          </p:cNvPr>
          <p:cNvSpPr txBox="1"/>
          <p:nvPr/>
        </p:nvSpPr>
        <p:spPr>
          <a:xfrm>
            <a:off x="488949" y="6085564"/>
            <a:ext cx="5371965" cy="122982"/>
          </a:xfrm>
          <a:prstGeom prst="rect">
            <a:avLst/>
          </a:prstGeom>
        </p:spPr>
        <p:txBody>
          <a:bodyPr vert="horz" wrap="square" lIns="0" tIns="0" rIns="0" bIns="0" rtlCol="0">
            <a:spAutoFit/>
          </a:bodyPr>
          <a:lstStyle/>
          <a:p>
            <a:pPr marL="11526" latinLnBrk="1"/>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산업은행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p:txBody>
      </p:sp>
      <p:sp>
        <p:nvSpPr>
          <p:cNvPr id="83" name="직사각형 35">
            <a:extLst>
              <a:ext uri="{FF2B5EF4-FFF2-40B4-BE49-F238E27FC236}">
                <a16:creationId xmlns:a16="http://schemas.microsoft.com/office/drawing/2014/main" id="{4AA60359-8B17-C0E2-84F9-9036B9398179}"/>
              </a:ext>
            </a:extLst>
          </p:cNvPr>
          <p:cNvSpPr/>
          <p:nvPr/>
        </p:nvSpPr>
        <p:spPr>
          <a:xfrm>
            <a:off x="6537175" y="3365218"/>
            <a:ext cx="2713178" cy="107525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rtlCol="0" anchor="t"/>
          <a:lstStyle/>
          <a:p>
            <a:pPr marL="171450" indent="-171450">
              <a:buFont typeface="Arial" panose="020B0604020202020204" pitchFamily="34" charset="0"/>
              <a:buChar char="•"/>
            </a:pPr>
            <a:endParaRPr lang="en-US" altLang="ko-KR" sz="100" dirty="0">
              <a:solidFill>
                <a:schemeClr val="tx1"/>
              </a:solidFill>
              <a:latin typeface="+mn-ea"/>
            </a:endParaRPr>
          </a:p>
          <a:p>
            <a:pPr marL="171450" indent="-171450">
              <a:buFont typeface="Arial" panose="020B0604020202020204" pitchFamily="34" charset="0"/>
              <a:buChar char="•"/>
            </a:pPr>
            <a:endParaRPr lang="en-US" altLang="ko-KR" sz="100" dirty="0">
              <a:solidFill>
                <a:schemeClr val="tx1">
                  <a:lumMod val="65000"/>
                  <a:lumOff val="35000"/>
                </a:schemeClr>
              </a:solidFill>
              <a:latin typeface="+mn-ea"/>
            </a:endParaRP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세계 교역량 변동에 민감하게 반응</a:t>
            </a: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신조선박 발주와 실제 투입 시기와의 시차로 경기변동에 능동적인 대처가 어려움</a:t>
            </a: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유가 변동에 따른 원가 상승 리스크 존재</a:t>
            </a: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환율 변동에 경영성과가 민감하게 변동</a:t>
            </a:r>
            <a:endParaRPr lang="en-US" altLang="ko-KR" sz="800" dirty="0">
              <a:ln>
                <a:solidFill>
                  <a:prstClr val="white">
                    <a:lumMod val="75000"/>
                    <a:alpha val="0"/>
                  </a:prstClr>
                </a:solidFill>
              </a:ln>
              <a:solidFill>
                <a:schemeClr val="tx1">
                  <a:lumMod val="65000"/>
                  <a:lumOff val="35000"/>
                </a:schemeClr>
              </a:solidFill>
              <a:latin typeface="+mn-ea"/>
            </a:endParaRPr>
          </a:p>
        </p:txBody>
      </p:sp>
      <p:sp>
        <p:nvSpPr>
          <p:cNvPr id="85" name="직사각형 1034">
            <a:extLst>
              <a:ext uri="{FF2B5EF4-FFF2-40B4-BE49-F238E27FC236}">
                <a16:creationId xmlns:a16="http://schemas.microsoft.com/office/drawing/2014/main" id="{143F16D7-583F-E78E-43BB-F52C8EAE628B}"/>
              </a:ext>
            </a:extLst>
          </p:cNvPr>
          <p:cNvSpPr/>
          <p:nvPr/>
        </p:nvSpPr>
        <p:spPr>
          <a:xfrm>
            <a:off x="6512485" y="3086604"/>
            <a:ext cx="1106393" cy="250662"/>
          </a:xfrm>
          <a:prstGeom prst="rect">
            <a:avLst/>
          </a:prstGeom>
        </p:spPr>
        <p:txBody>
          <a:bodyPr wrap="none" anchor="ctr">
            <a:spAutoFit/>
          </a:bodyPr>
          <a:lstStyle/>
          <a:p>
            <a:r>
              <a:rPr lang="ko-KR" altLang="en-US" sz="1050" b="1" dirty="0">
                <a:ln>
                  <a:solidFill>
                    <a:prstClr val="white">
                      <a:lumMod val="75000"/>
                      <a:alpha val="0"/>
                    </a:prstClr>
                  </a:solidFill>
                </a:ln>
                <a:solidFill>
                  <a:schemeClr val="bg1"/>
                </a:solidFill>
                <a:latin typeface="+mn-ea"/>
              </a:rPr>
              <a:t>경기 변동에 민감</a:t>
            </a:r>
          </a:p>
        </p:txBody>
      </p:sp>
      <p:sp>
        <p:nvSpPr>
          <p:cNvPr id="87" name="직사각형 35">
            <a:extLst>
              <a:ext uri="{FF2B5EF4-FFF2-40B4-BE49-F238E27FC236}">
                <a16:creationId xmlns:a16="http://schemas.microsoft.com/office/drawing/2014/main" id="{A439E33A-1DEE-F4A9-837F-5A2619F0F2B2}"/>
              </a:ext>
            </a:extLst>
          </p:cNvPr>
          <p:cNvSpPr/>
          <p:nvPr/>
        </p:nvSpPr>
        <p:spPr>
          <a:xfrm>
            <a:off x="6537175" y="4500459"/>
            <a:ext cx="3101294" cy="5005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rtlCol="0" anchor="t"/>
          <a:lstStyle/>
          <a:p>
            <a:pPr marL="171450" indent="-171450">
              <a:buFont typeface="Arial" panose="020B0604020202020204" pitchFamily="34" charset="0"/>
              <a:buChar char="•"/>
            </a:pPr>
            <a:endParaRPr lang="en-US" altLang="ko-KR" sz="100" dirty="0">
              <a:solidFill>
                <a:schemeClr val="tx1"/>
              </a:solidFill>
              <a:latin typeface="+mn-ea"/>
            </a:endParaRPr>
          </a:p>
          <a:p>
            <a:pPr marL="171450" indent="-171450">
              <a:buFont typeface="Arial" panose="020B0604020202020204" pitchFamily="34" charset="0"/>
              <a:buChar char="•"/>
            </a:pPr>
            <a:endParaRPr lang="en-US" altLang="ko-KR" sz="100" dirty="0">
              <a:solidFill>
                <a:schemeClr val="tx1">
                  <a:lumMod val="65000"/>
                  <a:lumOff val="35000"/>
                </a:schemeClr>
              </a:solidFill>
              <a:latin typeface="+mn-ea"/>
            </a:endParaRP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사업의 국제성으로 인한 완전경쟁적 시장</a:t>
            </a:r>
            <a:r>
              <a:rPr lang="en-US" altLang="ko-KR" sz="800" dirty="0">
                <a:ln>
                  <a:solidFill>
                    <a:prstClr val="white">
                      <a:lumMod val="75000"/>
                      <a:alpha val="0"/>
                    </a:prstClr>
                  </a:solidFill>
                </a:ln>
                <a:solidFill>
                  <a:schemeClr val="tx1">
                    <a:lumMod val="65000"/>
                    <a:lumOff val="35000"/>
                  </a:schemeClr>
                </a:solidFill>
                <a:latin typeface="+mn-ea"/>
              </a:rPr>
              <a:t>(</a:t>
            </a:r>
            <a:r>
              <a:rPr lang="ko-KR" altLang="en-US" sz="800" dirty="0">
                <a:ln>
                  <a:solidFill>
                    <a:prstClr val="white">
                      <a:lumMod val="75000"/>
                      <a:alpha val="0"/>
                    </a:prstClr>
                  </a:solidFill>
                </a:ln>
                <a:solidFill>
                  <a:schemeClr val="tx1">
                    <a:lumMod val="65000"/>
                    <a:lumOff val="35000"/>
                  </a:schemeClr>
                </a:solidFill>
                <a:latin typeface="+mn-ea"/>
              </a:rPr>
              <a:t>벌크선</a:t>
            </a:r>
            <a:r>
              <a:rPr lang="en-US" altLang="ko-KR" sz="800" dirty="0">
                <a:ln>
                  <a:solidFill>
                    <a:prstClr val="white">
                      <a:lumMod val="75000"/>
                      <a:alpha val="0"/>
                    </a:prstClr>
                  </a:solidFill>
                </a:ln>
                <a:solidFill>
                  <a:schemeClr val="tx1">
                    <a:lumMod val="65000"/>
                    <a:lumOff val="35000"/>
                  </a:schemeClr>
                </a:solidFill>
                <a:latin typeface="+mn-ea"/>
              </a:rPr>
              <a:t>, </a:t>
            </a:r>
            <a:r>
              <a:rPr lang="ko-KR" altLang="en-US" sz="800" dirty="0">
                <a:ln>
                  <a:solidFill>
                    <a:prstClr val="white">
                      <a:lumMod val="75000"/>
                      <a:alpha val="0"/>
                    </a:prstClr>
                  </a:solidFill>
                </a:ln>
                <a:solidFill>
                  <a:schemeClr val="tx1">
                    <a:lumMod val="65000"/>
                    <a:lumOff val="35000"/>
                  </a:schemeClr>
                </a:solidFill>
                <a:latin typeface="+mn-ea"/>
              </a:rPr>
              <a:t>탱커선</a:t>
            </a:r>
            <a:r>
              <a:rPr lang="en-US" altLang="ko-KR" sz="800" dirty="0">
                <a:ln>
                  <a:solidFill>
                    <a:prstClr val="white">
                      <a:lumMod val="75000"/>
                      <a:alpha val="0"/>
                    </a:prstClr>
                  </a:solidFill>
                </a:ln>
                <a:solidFill>
                  <a:schemeClr val="tx1">
                    <a:lumMod val="65000"/>
                    <a:lumOff val="35000"/>
                  </a:schemeClr>
                </a:solidFill>
                <a:latin typeface="+mn-ea"/>
              </a:rPr>
              <a:t>)</a:t>
            </a:r>
            <a:r>
              <a:rPr lang="ko-KR" altLang="en-US" sz="800" dirty="0">
                <a:ln>
                  <a:solidFill>
                    <a:prstClr val="white">
                      <a:lumMod val="75000"/>
                      <a:alpha val="0"/>
                    </a:prstClr>
                  </a:solidFill>
                </a:ln>
                <a:solidFill>
                  <a:schemeClr val="tx1">
                    <a:lumMod val="65000"/>
                    <a:lumOff val="35000"/>
                  </a:schemeClr>
                </a:solidFill>
                <a:latin typeface="+mn-ea"/>
              </a:rPr>
              <a:t>과 과점시장</a:t>
            </a:r>
            <a:r>
              <a:rPr lang="en-US" altLang="ko-KR" sz="800" dirty="0">
                <a:ln>
                  <a:solidFill>
                    <a:prstClr val="white">
                      <a:lumMod val="75000"/>
                      <a:alpha val="0"/>
                    </a:prstClr>
                  </a:solidFill>
                </a:ln>
                <a:solidFill>
                  <a:schemeClr val="tx1">
                    <a:lumMod val="65000"/>
                    <a:lumOff val="35000"/>
                  </a:schemeClr>
                </a:solidFill>
                <a:latin typeface="+mn-ea"/>
              </a:rPr>
              <a:t>(</a:t>
            </a:r>
            <a:r>
              <a:rPr lang="ko-KR" altLang="en-US" sz="800" dirty="0">
                <a:ln>
                  <a:solidFill>
                    <a:prstClr val="white">
                      <a:lumMod val="75000"/>
                      <a:alpha val="0"/>
                    </a:prstClr>
                  </a:solidFill>
                </a:ln>
                <a:solidFill>
                  <a:schemeClr val="tx1">
                    <a:lumMod val="65000"/>
                    <a:lumOff val="35000"/>
                  </a:schemeClr>
                </a:solidFill>
                <a:latin typeface="+mn-ea"/>
              </a:rPr>
              <a:t>컨테이너선</a:t>
            </a:r>
            <a:r>
              <a:rPr lang="en-US" altLang="ko-KR" sz="800" dirty="0">
                <a:ln>
                  <a:solidFill>
                    <a:prstClr val="white">
                      <a:lumMod val="75000"/>
                      <a:alpha val="0"/>
                    </a:prstClr>
                  </a:solidFill>
                </a:ln>
                <a:solidFill>
                  <a:schemeClr val="tx1">
                    <a:lumMod val="65000"/>
                    <a:lumOff val="35000"/>
                  </a:schemeClr>
                </a:solidFill>
                <a:latin typeface="+mn-ea"/>
              </a:rPr>
              <a:t>)</a:t>
            </a:r>
            <a:r>
              <a:rPr lang="ko-KR" altLang="en-US" sz="800" dirty="0">
                <a:ln>
                  <a:solidFill>
                    <a:prstClr val="white">
                      <a:lumMod val="75000"/>
                      <a:alpha val="0"/>
                    </a:prstClr>
                  </a:solidFill>
                </a:ln>
                <a:solidFill>
                  <a:schemeClr val="tx1">
                    <a:lumMod val="65000"/>
                    <a:lumOff val="35000"/>
                  </a:schemeClr>
                </a:solidFill>
                <a:latin typeface="+mn-ea"/>
              </a:rPr>
              <a:t>이 공존</a:t>
            </a: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화주의 다양한 운송 서비스 요구 및 권리 확대</a:t>
            </a:r>
          </a:p>
        </p:txBody>
      </p:sp>
      <p:sp>
        <p:nvSpPr>
          <p:cNvPr id="89" name="직사각형 1034">
            <a:extLst>
              <a:ext uri="{FF2B5EF4-FFF2-40B4-BE49-F238E27FC236}">
                <a16:creationId xmlns:a16="http://schemas.microsoft.com/office/drawing/2014/main" id="{EE3A19F2-C850-301C-6315-048298BE6F27}"/>
              </a:ext>
            </a:extLst>
          </p:cNvPr>
          <p:cNvSpPr/>
          <p:nvPr/>
        </p:nvSpPr>
        <p:spPr>
          <a:xfrm>
            <a:off x="6512485" y="4219641"/>
            <a:ext cx="1069524" cy="253916"/>
          </a:xfrm>
          <a:prstGeom prst="rect">
            <a:avLst/>
          </a:prstGeom>
        </p:spPr>
        <p:txBody>
          <a:bodyPr wrap="square" anchor="ctr">
            <a:spAutoFit/>
          </a:bodyPr>
          <a:lstStyle/>
          <a:p>
            <a:r>
              <a:rPr lang="ko-KR" altLang="en-US" sz="1050" b="1" dirty="0">
                <a:ln>
                  <a:solidFill>
                    <a:prstClr val="white">
                      <a:lumMod val="75000"/>
                      <a:alpha val="0"/>
                    </a:prstClr>
                  </a:solidFill>
                </a:ln>
                <a:solidFill>
                  <a:schemeClr val="bg1"/>
                </a:solidFill>
                <a:latin typeface="+mn-ea"/>
              </a:rPr>
              <a:t>수요자 중심 시장</a:t>
            </a:r>
          </a:p>
        </p:txBody>
      </p:sp>
      <p:sp>
        <p:nvSpPr>
          <p:cNvPr id="91" name="직사각형 35">
            <a:extLst>
              <a:ext uri="{FF2B5EF4-FFF2-40B4-BE49-F238E27FC236}">
                <a16:creationId xmlns:a16="http://schemas.microsoft.com/office/drawing/2014/main" id="{AD1FE67B-2904-4E56-0122-15DDD37C5B7B}"/>
              </a:ext>
            </a:extLst>
          </p:cNvPr>
          <p:cNvSpPr/>
          <p:nvPr/>
        </p:nvSpPr>
        <p:spPr>
          <a:xfrm>
            <a:off x="6537175" y="5321605"/>
            <a:ext cx="3299386" cy="6553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rtlCol="0" anchor="t"/>
          <a:lstStyle/>
          <a:p>
            <a:pPr marL="171450" indent="-171450">
              <a:buFont typeface="Arial" panose="020B0604020202020204" pitchFamily="34" charset="0"/>
              <a:buChar char="•"/>
            </a:pPr>
            <a:endParaRPr lang="en-US" altLang="ko-KR" sz="100" dirty="0">
              <a:solidFill>
                <a:schemeClr val="tx1"/>
              </a:solidFill>
              <a:latin typeface="+mn-ea"/>
            </a:endParaRPr>
          </a:p>
          <a:p>
            <a:pPr marL="171450" indent="-171450">
              <a:buFont typeface="Arial" panose="020B0604020202020204" pitchFamily="34" charset="0"/>
              <a:buChar char="•"/>
            </a:pPr>
            <a:endParaRPr lang="en-US" altLang="ko-KR" sz="100" dirty="0">
              <a:solidFill>
                <a:schemeClr val="tx1">
                  <a:lumMod val="65000"/>
                  <a:lumOff val="35000"/>
                </a:schemeClr>
              </a:solidFill>
              <a:latin typeface="+mn-ea"/>
            </a:endParaRP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선박 발주를 통해 철강 및 조선업 활성화에 기여</a:t>
            </a:r>
            <a:endParaRPr lang="en-US" altLang="ko-KR" sz="800" dirty="0">
              <a:ln>
                <a:solidFill>
                  <a:prstClr val="white">
                    <a:lumMod val="75000"/>
                    <a:alpha val="0"/>
                  </a:prstClr>
                </a:solidFill>
              </a:ln>
              <a:solidFill>
                <a:schemeClr val="tx1">
                  <a:lumMod val="65000"/>
                  <a:lumOff val="35000"/>
                </a:schemeClr>
              </a:solidFill>
              <a:latin typeface="+mn-ea"/>
            </a:endParaRP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선박</a:t>
            </a:r>
            <a:r>
              <a:rPr lang="en-US" altLang="ko-KR" sz="800" dirty="0">
                <a:ln>
                  <a:solidFill>
                    <a:prstClr val="white">
                      <a:lumMod val="75000"/>
                      <a:alpha val="0"/>
                    </a:prstClr>
                  </a:solidFill>
                </a:ln>
                <a:solidFill>
                  <a:schemeClr val="tx1">
                    <a:lumMod val="65000"/>
                    <a:lumOff val="35000"/>
                  </a:schemeClr>
                </a:solidFill>
                <a:latin typeface="+mn-ea"/>
              </a:rPr>
              <a:t>/</a:t>
            </a:r>
            <a:r>
              <a:rPr lang="ko-KR" altLang="en-US" sz="800" dirty="0">
                <a:ln>
                  <a:solidFill>
                    <a:prstClr val="white">
                      <a:lumMod val="75000"/>
                      <a:alpha val="0"/>
                    </a:prstClr>
                  </a:solidFill>
                </a:ln>
                <a:solidFill>
                  <a:schemeClr val="tx1">
                    <a:lumMod val="65000"/>
                    <a:lumOff val="35000"/>
                  </a:schemeClr>
                </a:solidFill>
                <a:latin typeface="+mn-ea"/>
              </a:rPr>
              <a:t>컨테이너 기기 금융 등을 통해 금융산업에 영향</a:t>
            </a:r>
            <a:endParaRPr lang="en-US" altLang="ko-KR" sz="800" dirty="0">
              <a:ln>
                <a:solidFill>
                  <a:prstClr val="white">
                    <a:lumMod val="75000"/>
                    <a:alpha val="0"/>
                  </a:prstClr>
                </a:solidFill>
              </a:ln>
              <a:solidFill>
                <a:schemeClr val="tx1">
                  <a:lumMod val="65000"/>
                  <a:lumOff val="35000"/>
                </a:schemeClr>
              </a:solidFill>
              <a:latin typeface="+mn-ea"/>
            </a:endParaRPr>
          </a:p>
          <a:p>
            <a:pPr marL="171450" indent="-171450">
              <a:spcAft>
                <a:spcPts val="300"/>
              </a:spcAft>
              <a:buFont typeface="Arial" panose="020B0604020202020204" pitchFamily="34" charset="0"/>
              <a:buChar char="•"/>
            </a:pPr>
            <a:r>
              <a:rPr lang="ko-KR" altLang="en-US" sz="800" dirty="0">
                <a:ln>
                  <a:solidFill>
                    <a:prstClr val="white">
                      <a:lumMod val="75000"/>
                      <a:alpha val="0"/>
                    </a:prstClr>
                  </a:solidFill>
                </a:ln>
                <a:solidFill>
                  <a:schemeClr val="tx1">
                    <a:lumMod val="65000"/>
                    <a:lumOff val="35000"/>
                  </a:schemeClr>
                </a:solidFill>
                <a:latin typeface="+mn-ea"/>
              </a:rPr>
              <a:t>수출입 화물 운송을 통해 제조업 성장에 기여</a:t>
            </a:r>
          </a:p>
        </p:txBody>
      </p:sp>
      <p:sp>
        <p:nvSpPr>
          <p:cNvPr id="93" name="직사각형 1034">
            <a:extLst>
              <a:ext uri="{FF2B5EF4-FFF2-40B4-BE49-F238E27FC236}">
                <a16:creationId xmlns:a16="http://schemas.microsoft.com/office/drawing/2014/main" id="{D0A71D64-F120-BFDF-6BB3-B5F4AC82F5E2}"/>
              </a:ext>
            </a:extLst>
          </p:cNvPr>
          <p:cNvSpPr/>
          <p:nvPr/>
        </p:nvSpPr>
        <p:spPr>
          <a:xfrm>
            <a:off x="6512485" y="5032260"/>
            <a:ext cx="1729961" cy="253916"/>
          </a:xfrm>
          <a:prstGeom prst="rect">
            <a:avLst/>
          </a:prstGeom>
        </p:spPr>
        <p:txBody>
          <a:bodyPr wrap="square" anchor="ctr">
            <a:spAutoFit/>
          </a:bodyPr>
          <a:lstStyle/>
          <a:p>
            <a:r>
              <a:rPr lang="ko-KR" altLang="en-US" sz="1050" b="1" dirty="0">
                <a:ln>
                  <a:solidFill>
                    <a:prstClr val="white">
                      <a:lumMod val="75000"/>
                      <a:alpha val="0"/>
                    </a:prstClr>
                  </a:solidFill>
                </a:ln>
                <a:solidFill>
                  <a:schemeClr val="bg1"/>
                </a:solidFill>
                <a:latin typeface="+mn-ea"/>
              </a:rPr>
              <a:t>전</a:t>
            </a:r>
            <a:r>
              <a:rPr lang="en-US" altLang="ko-KR" sz="1050" b="1" dirty="0">
                <a:ln>
                  <a:solidFill>
                    <a:prstClr val="white">
                      <a:lumMod val="75000"/>
                      <a:alpha val="0"/>
                    </a:prstClr>
                  </a:solidFill>
                </a:ln>
                <a:solidFill>
                  <a:schemeClr val="bg1"/>
                </a:solidFill>
                <a:latin typeface="+mn-ea"/>
              </a:rPr>
              <a:t>/</a:t>
            </a:r>
            <a:r>
              <a:rPr lang="ko-KR" altLang="en-US" sz="1050" b="1" dirty="0">
                <a:ln>
                  <a:solidFill>
                    <a:prstClr val="white">
                      <a:lumMod val="75000"/>
                      <a:alpha val="0"/>
                    </a:prstClr>
                  </a:solidFill>
                </a:ln>
                <a:solidFill>
                  <a:schemeClr val="bg1"/>
                </a:solidFill>
                <a:latin typeface="+mn-ea"/>
              </a:rPr>
              <a:t>후방 산업과 높은 연계효과</a:t>
            </a:r>
          </a:p>
        </p:txBody>
      </p:sp>
      <p:grpSp>
        <p:nvGrpSpPr>
          <p:cNvPr id="5" name="그룹 4">
            <a:extLst>
              <a:ext uri="{FF2B5EF4-FFF2-40B4-BE49-F238E27FC236}">
                <a16:creationId xmlns:a16="http://schemas.microsoft.com/office/drawing/2014/main" id="{D71ACC34-7770-88BB-5B23-DB33D753BC00}"/>
              </a:ext>
            </a:extLst>
          </p:cNvPr>
          <p:cNvGrpSpPr/>
          <p:nvPr/>
        </p:nvGrpSpPr>
        <p:grpSpPr>
          <a:xfrm>
            <a:off x="488949" y="2286467"/>
            <a:ext cx="8928101" cy="866848"/>
            <a:chOff x="488949" y="2286467"/>
            <a:chExt cx="8928101" cy="866848"/>
          </a:xfrm>
        </p:grpSpPr>
        <p:sp>
          <p:nvSpPr>
            <p:cNvPr id="75" name="직사각형 74">
              <a:extLst>
                <a:ext uri="{FF2B5EF4-FFF2-40B4-BE49-F238E27FC236}">
                  <a16:creationId xmlns:a16="http://schemas.microsoft.com/office/drawing/2014/main" id="{1EE4F183-9A45-9805-9353-F1A1B5191489}"/>
                </a:ext>
              </a:extLst>
            </p:cNvPr>
            <p:cNvSpPr/>
            <p:nvPr/>
          </p:nvSpPr>
          <p:spPr>
            <a:xfrm>
              <a:off x="488949" y="2572529"/>
              <a:ext cx="8928101" cy="379411"/>
            </a:xfrm>
            <a:prstGeom prst="rect">
              <a:avLst/>
            </a:prstGeom>
            <a:solidFill>
              <a:srgbClr val="AD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spc="-30" dirty="0">
                  <a:ln>
                    <a:solidFill>
                      <a:prstClr val="white">
                        <a:lumMod val="75000"/>
                        <a:alpha val="0"/>
                      </a:prstClr>
                    </a:solidFill>
                  </a:ln>
                  <a:solidFill>
                    <a:schemeClr val="tx1">
                      <a:lumMod val="85000"/>
                      <a:lumOff val="15000"/>
                    </a:schemeClr>
                  </a:solidFill>
                  <a:latin typeface="+mj-ea"/>
                  <a:ea typeface="+mj-ea"/>
                </a:rPr>
                <a:t>해운산업은 해상에서 선박을 이용하여 여객이나 화물을 운송하고 그 대가로 운임을 받거나 이에 부대하는 사업을 의미</a:t>
              </a:r>
            </a:p>
          </p:txBody>
        </p:sp>
        <p:sp>
          <p:nvSpPr>
            <p:cNvPr id="3" name="TextBox 2">
              <a:extLst>
                <a:ext uri="{FF2B5EF4-FFF2-40B4-BE49-F238E27FC236}">
                  <a16:creationId xmlns:a16="http://schemas.microsoft.com/office/drawing/2014/main" id="{9ECE2389-FC3B-97AB-36A5-00EA64B1CDE4}"/>
                </a:ext>
              </a:extLst>
            </p:cNvPr>
            <p:cNvSpPr txBox="1"/>
            <p:nvPr/>
          </p:nvSpPr>
          <p:spPr>
            <a:xfrm>
              <a:off x="708051" y="2599317"/>
              <a:ext cx="189154" cy="553998"/>
            </a:xfrm>
            <a:prstGeom prst="rect">
              <a:avLst/>
            </a:prstGeom>
            <a:noFill/>
          </p:spPr>
          <p:txBody>
            <a:bodyPr wrap="none" lIns="0" tIns="0" rIns="0" bIns="0" rtlCol="0">
              <a:spAutoFit/>
            </a:bodyPr>
            <a:lstStyle/>
            <a:p>
              <a:pPr algn="l"/>
              <a:r>
                <a:rPr lang="en-US" altLang="ko-KR" sz="36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36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 name="TextBox 3">
              <a:extLst>
                <a:ext uri="{FF2B5EF4-FFF2-40B4-BE49-F238E27FC236}">
                  <a16:creationId xmlns:a16="http://schemas.microsoft.com/office/drawing/2014/main" id="{624C2D53-1C38-3CCC-A561-EB88DD8779AF}"/>
                </a:ext>
              </a:extLst>
            </p:cNvPr>
            <p:cNvSpPr txBox="1"/>
            <p:nvPr/>
          </p:nvSpPr>
          <p:spPr>
            <a:xfrm rot="10800000">
              <a:off x="9005541" y="2286467"/>
              <a:ext cx="189154" cy="553998"/>
            </a:xfrm>
            <a:prstGeom prst="rect">
              <a:avLst/>
            </a:prstGeom>
            <a:noFill/>
          </p:spPr>
          <p:txBody>
            <a:bodyPr wrap="none" lIns="0" tIns="0" rIns="0" bIns="0" rtlCol="0">
              <a:spAutoFit/>
            </a:bodyPr>
            <a:lstStyle/>
            <a:p>
              <a:pPr algn="l"/>
              <a:r>
                <a:rPr lang="en-US" altLang="ko-KR" sz="36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36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spTree>
    <p:extLst>
      <p:ext uri="{BB962C8B-B14F-4D97-AF65-F5344CB8AC3E}">
        <p14:creationId xmlns:p14="http://schemas.microsoft.com/office/powerpoint/2010/main" val="416629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C7E03579-1DE7-AE3E-5BDE-0D6A3966258F}"/>
              </a:ext>
            </a:extLst>
          </p:cNvPr>
          <p:cNvSpPr/>
          <p:nvPr/>
        </p:nvSpPr>
        <p:spPr>
          <a:xfrm>
            <a:off x="771807" y="3007418"/>
            <a:ext cx="1285996" cy="526357"/>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석탄</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철광석</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곡물 등 운송</a:t>
            </a:r>
          </a:p>
        </p:txBody>
      </p:sp>
      <p:sp>
        <p:nvSpPr>
          <p:cNvPr id="16" name="직사각형 15">
            <a:extLst>
              <a:ext uri="{FF2B5EF4-FFF2-40B4-BE49-F238E27FC236}">
                <a16:creationId xmlns:a16="http://schemas.microsoft.com/office/drawing/2014/main" id="{2EACA8F6-D458-522A-48A6-A0F92CA3C77E}"/>
              </a:ext>
            </a:extLst>
          </p:cNvPr>
          <p:cNvSpPr/>
          <p:nvPr/>
        </p:nvSpPr>
        <p:spPr>
          <a:xfrm>
            <a:off x="4377435" y="2728875"/>
            <a:ext cx="1170461" cy="2693916"/>
          </a:xfrm>
          <a:prstGeom prst="rect">
            <a:avLst/>
          </a:prstGeom>
          <a:solidFill>
            <a:srgbClr val="E4F6FF"/>
          </a:solidFill>
          <a:ln w="9525" algn="ctr">
            <a:solidFill>
              <a:srgbClr val="D9F2FF"/>
            </a:solidFill>
            <a:miter lim="800000"/>
            <a:headEnd/>
            <a:tailEnd/>
          </a:ln>
          <a:effectLst/>
        </p:spPr>
        <p:txBody>
          <a:bodyPr lIns="108000" tIns="36000" rIns="108000" bIns="36000" anchor="ctr"/>
          <a:lstStyle/>
          <a:p>
            <a:pPr marL="177800" indent="-177800" fontAlgn="b">
              <a:lnSpc>
                <a:spcPct val="150000"/>
              </a:lnSpc>
              <a:spcBef>
                <a:spcPts val="600"/>
              </a:spcBef>
              <a:buClr>
                <a:srgbClr val="000000"/>
              </a:buClr>
              <a:buSzPct val="60000"/>
            </a:pPr>
            <a:endParaRPr lang="ko-KR" altLang="en-US" b="1" i="1" kern="0" dirty="0">
              <a:solidFill>
                <a:schemeClr val="accent1"/>
              </a:solidFill>
              <a:latin typeface="Arial" pitchFamily="34" charset="0"/>
              <a:ea typeface="맑은 고딕" pitchFamily="50" charset="-127"/>
              <a:cs typeface="Arial" pitchFamily="34" charset="0"/>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해운산업 </a:t>
            </a:r>
            <a:r>
              <a:rPr lang="ko-KR" altLang="en-US" dirty="0"/>
              <a:t>개요</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해운산업 내 주요 </a:t>
            </a:r>
            <a:r>
              <a:rPr kumimoji="0" lang="ko-KR" altLang="en-US" sz="2400" b="0" i="0" u="none" strike="noStrike" kern="1200" cap="none" spc="0" normalizeH="0" baseline="0" noProof="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선종별</a:t>
            </a: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특징</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해운산업 내에서 선종은 크게 </a:t>
            </a:r>
            <a:r>
              <a:rPr lang="en-US" altLang="ko-KR" dirty="0"/>
              <a:t>4</a:t>
            </a:r>
            <a:r>
              <a:rPr lang="ko-KR" altLang="en-US" dirty="0"/>
              <a:t>종류로 구분할 수 있음</a:t>
            </a:r>
            <a:r>
              <a:rPr lang="en-US" altLang="ko-KR" dirty="0"/>
              <a:t>. </a:t>
            </a:r>
            <a:r>
              <a:rPr lang="ko-KR" altLang="en-US" dirty="0"/>
              <a:t>원목</a:t>
            </a:r>
            <a:r>
              <a:rPr lang="en-US" altLang="ko-KR" dirty="0"/>
              <a:t>, </a:t>
            </a:r>
            <a:r>
              <a:rPr lang="ko-KR" altLang="en-US" dirty="0"/>
              <a:t>시멘트</a:t>
            </a:r>
            <a:r>
              <a:rPr lang="en-US" altLang="ko-KR" dirty="0"/>
              <a:t>, </a:t>
            </a:r>
            <a:r>
              <a:rPr lang="ko-KR" altLang="en-US" dirty="0"/>
              <a:t>철광석</a:t>
            </a:r>
            <a:r>
              <a:rPr lang="en-US" altLang="ko-KR" dirty="0"/>
              <a:t>, </a:t>
            </a:r>
            <a:r>
              <a:rPr lang="ko-KR" altLang="en-US" dirty="0"/>
              <a:t>곡류 등 적재할 수 있는 </a:t>
            </a:r>
            <a:r>
              <a:rPr lang="ko-KR" altLang="en-US" dirty="0" err="1"/>
              <a:t>벌크선과</a:t>
            </a:r>
            <a:r>
              <a:rPr lang="ko-KR" altLang="en-US" dirty="0"/>
              <a:t> 석유류</a:t>
            </a:r>
            <a:r>
              <a:rPr lang="en-US" altLang="ko-KR" dirty="0"/>
              <a:t>, </a:t>
            </a:r>
            <a:r>
              <a:rPr lang="ko-KR" altLang="en-US" dirty="0"/>
              <a:t>화공약품 등의 액체화물을 수송하는 탱커선</a:t>
            </a:r>
            <a:r>
              <a:rPr lang="en-US" altLang="ko-KR" dirty="0"/>
              <a:t>, </a:t>
            </a:r>
            <a:r>
              <a:rPr lang="ko-KR" altLang="en-US" dirty="0"/>
              <a:t>화물 창고와 갑판에 가전</a:t>
            </a:r>
            <a:r>
              <a:rPr lang="en-US" altLang="ko-KR" dirty="0"/>
              <a:t>, </a:t>
            </a:r>
            <a:r>
              <a:rPr lang="ko-KR" altLang="en-US" dirty="0"/>
              <a:t>섬유</a:t>
            </a:r>
            <a:r>
              <a:rPr lang="en-US" altLang="ko-KR" dirty="0"/>
              <a:t>, </a:t>
            </a:r>
            <a:r>
              <a:rPr lang="ko-KR" altLang="en-US" dirty="0"/>
              <a:t>타이어 등의 화물을 운송하는 컨테이너선과 </a:t>
            </a:r>
            <a:r>
              <a:rPr lang="en-US" altLang="ko-KR" dirty="0"/>
              <a:t>LPG, LNG </a:t>
            </a:r>
            <a:r>
              <a:rPr lang="ko-KR" altLang="en-US" dirty="0"/>
              <a:t>등의 액체화물을 수송하는 가스선으로 나눌 수 있음</a:t>
            </a:r>
          </a:p>
        </p:txBody>
      </p:sp>
      <p:sp>
        <p:nvSpPr>
          <p:cNvPr id="73" name="object 31">
            <a:extLst>
              <a:ext uri="{FF2B5EF4-FFF2-40B4-BE49-F238E27FC236}">
                <a16:creationId xmlns:a16="http://schemas.microsoft.com/office/drawing/2014/main" id="{A01D7BF3-2E8D-6915-CC4A-F4954700A0CC}"/>
              </a:ext>
            </a:extLst>
          </p:cNvPr>
          <p:cNvSpPr txBox="1"/>
          <p:nvPr/>
        </p:nvSpPr>
        <p:spPr>
          <a:xfrm>
            <a:off x="488950" y="5982687"/>
            <a:ext cx="8647792" cy="246221"/>
          </a:xfrm>
          <a:prstGeom prst="rect">
            <a:avLst/>
          </a:prstGeom>
        </p:spPr>
        <p:txBody>
          <a:bodyPr vert="horz" wrap="square" lIns="0" tIns="0" rIns="0" bIns="0" rtlCol="0">
            <a:spAutoFit/>
          </a:bodyPr>
          <a:lstStyle/>
          <a:p>
            <a:pPr marL="11526" latinLnBrk="1"/>
            <a:r>
              <a:rPr lang="en-US" altLang="ko-KR" sz="800" kern="0" dirty="0">
                <a:ln>
                  <a:solidFill>
                    <a:srgbClr val="0091DA">
                      <a:alpha val="0"/>
                    </a:srgbClr>
                  </a:solidFill>
                </a:ln>
                <a:solidFill>
                  <a:prstClr val="white">
                    <a:lumMod val="50000"/>
                  </a:prstClr>
                </a:solidFill>
                <a:ea typeface="KoPub돋움체 Medium" panose="02020603020101020101" pitchFamily="18" charset="-127"/>
              </a:rPr>
              <a:t>Source: </a:t>
            </a:r>
            <a:r>
              <a:rPr lang="en-US" altLang="ko-KR" sz="800" kern="0" dirty="0" err="1">
                <a:ln>
                  <a:solidFill>
                    <a:srgbClr val="0091DA">
                      <a:alpha val="0"/>
                    </a:srgbClr>
                  </a:solidFill>
                </a:ln>
                <a:solidFill>
                  <a:prstClr val="white">
                    <a:lumMod val="50000"/>
                  </a:prstClr>
                </a:solidFill>
                <a:ea typeface="KoPub돋움체 Medium" panose="02020603020101020101" pitchFamily="18" charset="-127"/>
              </a:rPr>
              <a:t>Clarksons</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한국해양수산개발원</a:t>
            </a:r>
          </a:p>
          <a:p>
            <a:pPr marL="11526" latinLnBrk="1"/>
            <a:r>
              <a:rPr lang="en-US" altLang="ko-KR" sz="800" kern="0" dirty="0">
                <a:ln>
                  <a:solidFill>
                    <a:srgbClr val="0091DA">
                      <a:alpha val="0"/>
                    </a:srgbClr>
                  </a:solidFill>
                </a:ln>
                <a:solidFill>
                  <a:prstClr val="white">
                    <a:lumMod val="50000"/>
                  </a:prstClr>
                </a:solidFill>
                <a:ea typeface="KoPub돋움체 Medium" panose="02020603020101020101" pitchFamily="18" charset="-127"/>
              </a:rPr>
              <a:t>Note: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통상 업계에서는 건화물은 드라이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벌크</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(Dry Bulk),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액체화물은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웨트</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벌크</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(Wet Bulk)</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로 표현하는 것이 일반적이나</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본 보고서에서는 </a:t>
            </a:r>
            <a:r>
              <a:rPr lang="en-US" altLang="ko-KR" sz="800" kern="0" dirty="0" err="1">
                <a:ln>
                  <a:solidFill>
                    <a:srgbClr val="0091DA">
                      <a:alpha val="0"/>
                    </a:srgbClr>
                  </a:solidFill>
                </a:ln>
                <a:solidFill>
                  <a:prstClr val="white">
                    <a:lumMod val="50000"/>
                  </a:prstClr>
                </a:solidFill>
                <a:ea typeface="KoPub돋움체 Medium" panose="02020603020101020101" pitchFamily="18" charset="-127"/>
              </a:rPr>
              <a:t>Clarksons</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의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선종별</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 구분에 따라 벌크선</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탱커선으로 구분</a:t>
            </a:r>
          </a:p>
        </p:txBody>
      </p:sp>
      <p:grpSp>
        <p:nvGrpSpPr>
          <p:cNvPr id="4" name="그룹 3">
            <a:extLst>
              <a:ext uri="{FF2B5EF4-FFF2-40B4-BE49-F238E27FC236}">
                <a16:creationId xmlns:a16="http://schemas.microsoft.com/office/drawing/2014/main" id="{F8896772-F54A-0BFC-A0A7-4765BC5AA459}"/>
              </a:ext>
            </a:extLst>
          </p:cNvPr>
          <p:cNvGrpSpPr/>
          <p:nvPr/>
        </p:nvGrpSpPr>
        <p:grpSpPr>
          <a:xfrm>
            <a:off x="488950" y="2176483"/>
            <a:ext cx="8928100" cy="276837"/>
            <a:chOff x="704850" y="2013298"/>
            <a:chExt cx="4140200" cy="276837"/>
          </a:xfrm>
        </p:grpSpPr>
        <p:sp>
          <p:nvSpPr>
            <p:cNvPr id="5" name="TextBox 4">
              <a:extLst>
                <a:ext uri="{FF2B5EF4-FFF2-40B4-BE49-F238E27FC236}">
                  <a16:creationId xmlns:a16="http://schemas.microsoft.com/office/drawing/2014/main" id="{8EE2B70F-EFA4-3987-62FC-909F26554D7A}"/>
                </a:ext>
              </a:extLst>
            </p:cNvPr>
            <p:cNvSpPr txBox="1"/>
            <p:nvPr/>
          </p:nvSpPr>
          <p:spPr>
            <a:xfrm>
              <a:off x="704850" y="2046854"/>
              <a:ext cx="52278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주요 </a:t>
              </a:r>
              <a:r>
                <a:rPr kumimoji="0" lang="ko-KR" altLang="en-US" sz="1300" b="0" i="0" u="none" strike="noStrike" kern="1200" cap="none" spc="0" normalizeH="0" baseline="0" noProof="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선종별</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특징</a:t>
              </a:r>
            </a:p>
          </p:txBody>
        </p:sp>
        <p:cxnSp>
          <p:nvCxnSpPr>
            <p:cNvPr id="6" name="직선 연결선 5">
              <a:extLst>
                <a:ext uri="{FF2B5EF4-FFF2-40B4-BE49-F238E27FC236}">
                  <a16:creationId xmlns:a16="http://schemas.microsoft.com/office/drawing/2014/main" id="{4C1F3471-7ED5-DEAD-E192-5CC13BA1C7B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56909485-AF9B-D974-8822-D673B7AFFF0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2" name="그림 11">
            <a:extLst>
              <a:ext uri="{FF2B5EF4-FFF2-40B4-BE49-F238E27FC236}">
                <a16:creationId xmlns:a16="http://schemas.microsoft.com/office/drawing/2014/main" id="{010CB329-0EA0-D440-17C0-AB5C3DD69EF9}"/>
              </a:ext>
            </a:extLst>
          </p:cNvPr>
          <p:cNvPicPr>
            <a:picLocks noChangeAspect="1"/>
          </p:cNvPicPr>
          <p:nvPr/>
        </p:nvPicPr>
        <p:blipFill rotWithShape="1">
          <a:blip r:embed="rId2"/>
          <a:srcRect t="16124" r="79781" b="75020"/>
          <a:stretch/>
        </p:blipFill>
        <p:spPr>
          <a:xfrm>
            <a:off x="812800" y="2570123"/>
            <a:ext cx="1170461" cy="348327"/>
          </a:xfrm>
          <a:prstGeom prst="rect">
            <a:avLst/>
          </a:prstGeom>
        </p:spPr>
      </p:pic>
      <p:pic>
        <p:nvPicPr>
          <p:cNvPr id="13" name="그림 12">
            <a:extLst>
              <a:ext uri="{FF2B5EF4-FFF2-40B4-BE49-F238E27FC236}">
                <a16:creationId xmlns:a16="http://schemas.microsoft.com/office/drawing/2014/main" id="{41FD05EC-5976-A017-2005-35C4C8F26E91}"/>
              </a:ext>
            </a:extLst>
          </p:cNvPr>
          <p:cNvPicPr>
            <a:picLocks noChangeAspect="1"/>
          </p:cNvPicPr>
          <p:nvPr/>
        </p:nvPicPr>
        <p:blipFill rotWithShape="1">
          <a:blip r:embed="rId2"/>
          <a:srcRect l="21041" t="16145" r="59379" b="74779"/>
          <a:stretch/>
        </p:blipFill>
        <p:spPr>
          <a:xfrm>
            <a:off x="2614033" y="2576474"/>
            <a:ext cx="1133475" cy="356939"/>
          </a:xfrm>
          <a:prstGeom prst="rect">
            <a:avLst/>
          </a:prstGeom>
        </p:spPr>
      </p:pic>
      <p:pic>
        <p:nvPicPr>
          <p:cNvPr id="14" name="그림 13">
            <a:extLst>
              <a:ext uri="{FF2B5EF4-FFF2-40B4-BE49-F238E27FC236}">
                <a16:creationId xmlns:a16="http://schemas.microsoft.com/office/drawing/2014/main" id="{C17BD0CD-50B5-0266-3B0E-7277AEBB7BEB}"/>
              </a:ext>
            </a:extLst>
          </p:cNvPr>
          <p:cNvPicPr>
            <a:picLocks noChangeAspect="1"/>
          </p:cNvPicPr>
          <p:nvPr/>
        </p:nvPicPr>
        <p:blipFill rotWithShape="1">
          <a:blip r:embed="rId2"/>
          <a:srcRect l="59379" t="15469" r="21041" b="75263"/>
          <a:stretch/>
        </p:blipFill>
        <p:spPr>
          <a:xfrm>
            <a:off x="6176697" y="2542888"/>
            <a:ext cx="1133476" cy="364545"/>
          </a:xfrm>
          <a:prstGeom prst="rect">
            <a:avLst/>
          </a:prstGeom>
        </p:spPr>
      </p:pic>
      <p:pic>
        <p:nvPicPr>
          <p:cNvPr id="3" name="그림 2">
            <a:extLst>
              <a:ext uri="{FF2B5EF4-FFF2-40B4-BE49-F238E27FC236}">
                <a16:creationId xmlns:a16="http://schemas.microsoft.com/office/drawing/2014/main" id="{77C8D598-137E-564D-EEF5-3049A4585AA5}"/>
              </a:ext>
            </a:extLst>
          </p:cNvPr>
          <p:cNvPicPr>
            <a:picLocks noChangeAspect="1"/>
          </p:cNvPicPr>
          <p:nvPr/>
        </p:nvPicPr>
        <p:blipFill rotWithShape="1">
          <a:blip r:embed="rId2"/>
          <a:srcRect l="80110" t="15535" b="75263"/>
          <a:stretch/>
        </p:blipFill>
        <p:spPr>
          <a:xfrm>
            <a:off x="7950078" y="2545483"/>
            <a:ext cx="1151411" cy="361950"/>
          </a:xfrm>
          <a:prstGeom prst="rect">
            <a:avLst/>
          </a:prstGeom>
        </p:spPr>
      </p:pic>
      <p:sp>
        <p:nvSpPr>
          <p:cNvPr id="18" name="직사각형 17">
            <a:extLst>
              <a:ext uri="{FF2B5EF4-FFF2-40B4-BE49-F238E27FC236}">
                <a16:creationId xmlns:a16="http://schemas.microsoft.com/office/drawing/2014/main" id="{E0D1DB57-2927-7E6F-379D-0787B2CB074C}"/>
              </a:ext>
            </a:extLst>
          </p:cNvPr>
          <p:cNvSpPr/>
          <p:nvPr/>
        </p:nvSpPr>
        <p:spPr>
          <a:xfrm>
            <a:off x="2545737" y="3007418"/>
            <a:ext cx="1285996" cy="526357"/>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원유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석유 등</a:t>
            </a:r>
            <a:b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b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a:t>
            </a:r>
          </a:p>
        </p:txBody>
      </p:sp>
      <p:sp>
        <p:nvSpPr>
          <p:cNvPr id="19" name="직사각형 18">
            <a:extLst>
              <a:ext uri="{FF2B5EF4-FFF2-40B4-BE49-F238E27FC236}">
                <a16:creationId xmlns:a16="http://schemas.microsoft.com/office/drawing/2014/main" id="{2DBFE0E7-F365-43F6-FBEA-F4D1CCC6CA3C}"/>
              </a:ext>
            </a:extLst>
          </p:cNvPr>
          <p:cNvSpPr/>
          <p:nvPr/>
        </p:nvSpPr>
        <p:spPr>
          <a:xfrm>
            <a:off x="7867529" y="3007418"/>
            <a:ext cx="1285996" cy="526357"/>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가전</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섬유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타이어 등</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a:t>
            </a:r>
          </a:p>
        </p:txBody>
      </p:sp>
      <p:sp>
        <p:nvSpPr>
          <p:cNvPr id="20" name="직사각형 19">
            <a:extLst>
              <a:ext uri="{FF2B5EF4-FFF2-40B4-BE49-F238E27FC236}">
                <a16:creationId xmlns:a16="http://schemas.microsoft.com/office/drawing/2014/main" id="{ED89ECFF-DE30-F180-FFA4-0B3D44452730}"/>
              </a:ext>
            </a:extLst>
          </p:cNvPr>
          <p:cNvSpPr/>
          <p:nvPr/>
        </p:nvSpPr>
        <p:spPr>
          <a:xfrm>
            <a:off x="6093598" y="3007418"/>
            <a:ext cx="1285996" cy="526357"/>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LPG, LNG </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등</a:t>
            </a:r>
            <a:b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b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a:t>
            </a:r>
          </a:p>
        </p:txBody>
      </p:sp>
      <p:sp>
        <p:nvSpPr>
          <p:cNvPr id="21" name="사각형: 둥근 모서리 20">
            <a:extLst>
              <a:ext uri="{FF2B5EF4-FFF2-40B4-BE49-F238E27FC236}">
                <a16:creationId xmlns:a16="http://schemas.microsoft.com/office/drawing/2014/main" id="{A79EE4A1-F769-DE3E-7223-5696F005EA8C}"/>
              </a:ext>
            </a:extLst>
          </p:cNvPr>
          <p:cNvSpPr/>
          <p:nvPr/>
        </p:nvSpPr>
        <p:spPr>
          <a:xfrm>
            <a:off x="981853" y="2933813"/>
            <a:ext cx="862850" cy="200625"/>
          </a:xfrm>
          <a:prstGeom prst="roundRect">
            <a:avLst>
              <a:gd name="adj" fmla="val 5000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ko-KR" altLang="en-US" sz="10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벌크선</a:t>
            </a:r>
          </a:p>
        </p:txBody>
      </p:sp>
      <p:sp>
        <p:nvSpPr>
          <p:cNvPr id="22" name="사각형: 둥근 모서리 21">
            <a:extLst>
              <a:ext uri="{FF2B5EF4-FFF2-40B4-BE49-F238E27FC236}">
                <a16:creationId xmlns:a16="http://schemas.microsoft.com/office/drawing/2014/main" id="{4B39DE86-C198-5E5E-8424-9C8B8B9906C9}"/>
              </a:ext>
            </a:extLst>
          </p:cNvPr>
          <p:cNvSpPr/>
          <p:nvPr/>
        </p:nvSpPr>
        <p:spPr>
          <a:xfrm>
            <a:off x="2754994" y="2933813"/>
            <a:ext cx="862850" cy="200625"/>
          </a:xfrm>
          <a:prstGeom prst="roundRect">
            <a:avLst>
              <a:gd name="adj" fmla="val 5000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ko-KR" altLang="en-US" sz="10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탱커선</a:t>
            </a:r>
          </a:p>
        </p:txBody>
      </p:sp>
      <p:sp>
        <p:nvSpPr>
          <p:cNvPr id="23" name="사각형: 둥근 모서리 22">
            <a:extLst>
              <a:ext uri="{FF2B5EF4-FFF2-40B4-BE49-F238E27FC236}">
                <a16:creationId xmlns:a16="http://schemas.microsoft.com/office/drawing/2014/main" id="{35FD0B69-CB19-9CE3-2AD1-695B088CE291}"/>
              </a:ext>
            </a:extLst>
          </p:cNvPr>
          <p:cNvSpPr/>
          <p:nvPr/>
        </p:nvSpPr>
        <p:spPr>
          <a:xfrm>
            <a:off x="6301276" y="2933813"/>
            <a:ext cx="862850" cy="200625"/>
          </a:xfrm>
          <a:prstGeom prst="roundRect">
            <a:avLst>
              <a:gd name="adj" fmla="val 5000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ko-KR" altLang="en-US" sz="10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가스선</a:t>
            </a:r>
          </a:p>
        </p:txBody>
      </p:sp>
      <p:sp>
        <p:nvSpPr>
          <p:cNvPr id="24" name="사각형: 둥근 모서리 23">
            <a:extLst>
              <a:ext uri="{FF2B5EF4-FFF2-40B4-BE49-F238E27FC236}">
                <a16:creationId xmlns:a16="http://schemas.microsoft.com/office/drawing/2014/main" id="{60640488-7F36-B8A0-2807-643355D9443A}"/>
              </a:ext>
            </a:extLst>
          </p:cNvPr>
          <p:cNvSpPr/>
          <p:nvPr/>
        </p:nvSpPr>
        <p:spPr>
          <a:xfrm>
            <a:off x="8082368" y="2933813"/>
            <a:ext cx="862850" cy="200625"/>
          </a:xfrm>
          <a:prstGeom prst="roundRect">
            <a:avLst>
              <a:gd name="adj" fmla="val 50000"/>
            </a:avLst>
          </a:prstGeom>
          <a:solidFill>
            <a:srgbClr val="0072D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ko-KR" altLang="en-US" sz="1000" b="1" dirty="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rPr>
              <a:t>컨테이너선</a:t>
            </a:r>
          </a:p>
        </p:txBody>
      </p:sp>
      <p:sp>
        <p:nvSpPr>
          <p:cNvPr id="25" name="직사각형 24">
            <a:extLst>
              <a:ext uri="{FF2B5EF4-FFF2-40B4-BE49-F238E27FC236}">
                <a16:creationId xmlns:a16="http://schemas.microsoft.com/office/drawing/2014/main" id="{3B8C8104-7F1F-7BF9-16F8-C3943FA5BDF3}"/>
              </a:ext>
            </a:extLst>
          </p:cNvPr>
          <p:cNvSpPr/>
          <p:nvPr/>
        </p:nvSpPr>
        <p:spPr>
          <a:xfrm>
            <a:off x="4516863" y="3085106"/>
            <a:ext cx="905928" cy="368564"/>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화주</a:t>
            </a:r>
          </a:p>
        </p:txBody>
      </p:sp>
      <p:sp>
        <p:nvSpPr>
          <p:cNvPr id="27" name="직사각형 26">
            <a:extLst>
              <a:ext uri="{FF2B5EF4-FFF2-40B4-BE49-F238E27FC236}">
                <a16:creationId xmlns:a16="http://schemas.microsoft.com/office/drawing/2014/main" id="{9E697CDB-61B6-39DA-BA82-BC87E846D796}"/>
              </a:ext>
            </a:extLst>
          </p:cNvPr>
          <p:cNvSpPr/>
          <p:nvPr/>
        </p:nvSpPr>
        <p:spPr>
          <a:xfrm>
            <a:off x="771807" y="3693218"/>
            <a:ext cx="1285996" cy="52635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부정기선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운송시장</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SPOT/</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장기운송계약</a:t>
            </a:r>
          </a:p>
        </p:txBody>
      </p:sp>
      <p:sp>
        <p:nvSpPr>
          <p:cNvPr id="31" name="직사각형 30">
            <a:extLst>
              <a:ext uri="{FF2B5EF4-FFF2-40B4-BE49-F238E27FC236}">
                <a16:creationId xmlns:a16="http://schemas.microsoft.com/office/drawing/2014/main" id="{E5EB9872-BAD2-1321-A3D3-FAA129106BB5}"/>
              </a:ext>
            </a:extLst>
          </p:cNvPr>
          <p:cNvSpPr/>
          <p:nvPr/>
        </p:nvSpPr>
        <p:spPr>
          <a:xfrm>
            <a:off x="2545737" y="3693218"/>
            <a:ext cx="1285996" cy="52635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부정기선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운송시장</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SPOT/</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장기운송계약</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직사각형 31">
            <a:extLst>
              <a:ext uri="{FF2B5EF4-FFF2-40B4-BE49-F238E27FC236}">
                <a16:creationId xmlns:a16="http://schemas.microsoft.com/office/drawing/2014/main" id="{6CB53F57-6D9A-E4F0-7CD6-E609CE06523B}"/>
              </a:ext>
            </a:extLst>
          </p:cNvPr>
          <p:cNvSpPr/>
          <p:nvPr/>
        </p:nvSpPr>
        <p:spPr>
          <a:xfrm>
            <a:off x="7867529" y="3693218"/>
            <a:ext cx="1285996" cy="52635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 운송시장</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Shipping Contract SPOT</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직사각형 32">
            <a:extLst>
              <a:ext uri="{FF2B5EF4-FFF2-40B4-BE49-F238E27FC236}">
                <a16:creationId xmlns:a16="http://schemas.microsoft.com/office/drawing/2014/main" id="{2626BDDE-ED79-D8F3-3E30-E4FC2EF2766C}"/>
              </a:ext>
            </a:extLst>
          </p:cNvPr>
          <p:cNvSpPr/>
          <p:nvPr/>
        </p:nvSpPr>
        <p:spPr>
          <a:xfrm>
            <a:off x="6093598" y="3693218"/>
            <a:ext cx="1285996" cy="526357"/>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부정기선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운송시장</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SPOT/</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장기운송계약</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43" name="그룹 42">
            <a:extLst>
              <a:ext uri="{FF2B5EF4-FFF2-40B4-BE49-F238E27FC236}">
                <a16:creationId xmlns:a16="http://schemas.microsoft.com/office/drawing/2014/main" id="{171C1004-877C-6D7B-3339-B40479536F62}"/>
              </a:ext>
            </a:extLst>
          </p:cNvPr>
          <p:cNvGrpSpPr/>
          <p:nvPr/>
        </p:nvGrpSpPr>
        <p:grpSpPr>
          <a:xfrm>
            <a:off x="4516863" y="3695704"/>
            <a:ext cx="905928" cy="523880"/>
            <a:chOff x="4516863" y="3778237"/>
            <a:chExt cx="905928" cy="470156"/>
          </a:xfrm>
        </p:grpSpPr>
        <p:sp>
          <p:nvSpPr>
            <p:cNvPr id="34" name="직사각형 33">
              <a:extLst>
                <a:ext uri="{FF2B5EF4-FFF2-40B4-BE49-F238E27FC236}">
                  <a16:creationId xmlns:a16="http://schemas.microsoft.com/office/drawing/2014/main" id="{4329C8EF-2F26-BE02-6282-810569266BA7}"/>
                </a:ext>
              </a:extLst>
            </p:cNvPr>
            <p:cNvSpPr/>
            <p:nvPr/>
          </p:nvSpPr>
          <p:spPr>
            <a:xfrm>
              <a:off x="4516863" y="3778237"/>
              <a:ext cx="905928" cy="203214"/>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중개인</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5" name="직사각형 34">
              <a:extLst>
                <a:ext uri="{FF2B5EF4-FFF2-40B4-BE49-F238E27FC236}">
                  <a16:creationId xmlns:a16="http://schemas.microsoft.com/office/drawing/2014/main" id="{73E4EC90-18FE-4BDE-32E5-C4418AF27F49}"/>
                </a:ext>
              </a:extLst>
            </p:cNvPr>
            <p:cNvSpPr/>
            <p:nvPr/>
          </p:nvSpPr>
          <p:spPr>
            <a:xfrm>
              <a:off x="4516863" y="4042957"/>
              <a:ext cx="905928" cy="205436"/>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송하인</a:t>
              </a:r>
            </a:p>
          </p:txBody>
        </p:sp>
      </p:grpSp>
      <p:sp>
        <p:nvSpPr>
          <p:cNvPr id="36" name="직사각형 35">
            <a:extLst>
              <a:ext uri="{FF2B5EF4-FFF2-40B4-BE49-F238E27FC236}">
                <a16:creationId xmlns:a16="http://schemas.microsoft.com/office/drawing/2014/main" id="{D67291C4-2082-6F17-A845-F2B74BC1B74E}"/>
              </a:ext>
            </a:extLst>
          </p:cNvPr>
          <p:cNvSpPr/>
          <p:nvPr/>
        </p:nvSpPr>
        <p:spPr>
          <a:xfrm>
            <a:off x="771807" y="4383931"/>
            <a:ext cx="1285996" cy="53608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부정기선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건화물선</a:t>
            </a:r>
            <a:endPar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7" name="직사각형 36">
            <a:extLst>
              <a:ext uri="{FF2B5EF4-FFF2-40B4-BE49-F238E27FC236}">
                <a16:creationId xmlns:a16="http://schemas.microsoft.com/office/drawing/2014/main" id="{9AA8F6FB-2AF2-0DAF-42DE-30856CDA282B}"/>
              </a:ext>
            </a:extLst>
          </p:cNvPr>
          <p:cNvSpPr/>
          <p:nvPr/>
        </p:nvSpPr>
        <p:spPr>
          <a:xfrm>
            <a:off x="2545738" y="4383931"/>
            <a:ext cx="1285996" cy="53608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36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탱커</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(Oil)</a:t>
            </a:r>
          </a:p>
          <a:p>
            <a:pP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선박에 만재</a:t>
            </a: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적재하여 수속</a:t>
            </a:r>
            <a:endPar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spcBef>
                <a:spcPts val="1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특수한 하역장비 이용</a:t>
            </a:r>
          </a:p>
        </p:txBody>
      </p:sp>
      <p:sp>
        <p:nvSpPr>
          <p:cNvPr id="38" name="직사각형 37">
            <a:extLst>
              <a:ext uri="{FF2B5EF4-FFF2-40B4-BE49-F238E27FC236}">
                <a16:creationId xmlns:a16="http://schemas.microsoft.com/office/drawing/2014/main" id="{9AA05735-4519-316C-7F35-5C838D45D675}"/>
              </a:ext>
            </a:extLst>
          </p:cNvPr>
          <p:cNvSpPr/>
          <p:nvPr/>
        </p:nvSpPr>
        <p:spPr>
          <a:xfrm>
            <a:off x="7867529" y="4383931"/>
            <a:ext cx="1285996" cy="53608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컨테이너</a:t>
            </a:r>
          </a:p>
        </p:txBody>
      </p:sp>
      <p:sp>
        <p:nvSpPr>
          <p:cNvPr id="39" name="직사각형 38">
            <a:extLst>
              <a:ext uri="{FF2B5EF4-FFF2-40B4-BE49-F238E27FC236}">
                <a16:creationId xmlns:a16="http://schemas.microsoft.com/office/drawing/2014/main" id="{74AD271F-0065-3D77-8129-3B2F8D13B4D3}"/>
              </a:ext>
            </a:extLst>
          </p:cNvPr>
          <p:cNvSpPr/>
          <p:nvPr/>
        </p:nvSpPr>
        <p:spPr>
          <a:xfrm>
            <a:off x="6093598" y="4383931"/>
            <a:ext cx="1285996" cy="53608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부정기선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정기선</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운송시장</a:t>
            </a:r>
            <a:endPar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SPOT/</a:t>
            </a:r>
            <a:r>
              <a:rPr lang="ko-KR" altLang="en-US" sz="8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장기운송계약</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 name="직사각형 40">
            <a:extLst>
              <a:ext uri="{FF2B5EF4-FFF2-40B4-BE49-F238E27FC236}">
                <a16:creationId xmlns:a16="http://schemas.microsoft.com/office/drawing/2014/main" id="{73AA021F-61D1-E089-82E3-1B88849517BB}"/>
              </a:ext>
            </a:extLst>
          </p:cNvPr>
          <p:cNvSpPr/>
          <p:nvPr/>
        </p:nvSpPr>
        <p:spPr>
          <a:xfrm>
            <a:off x="4516863" y="4415736"/>
            <a:ext cx="905928" cy="33119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선주</a:t>
            </a:r>
          </a:p>
        </p:txBody>
      </p:sp>
      <p:sp>
        <p:nvSpPr>
          <p:cNvPr id="42" name="TextBox 41">
            <a:extLst>
              <a:ext uri="{FF2B5EF4-FFF2-40B4-BE49-F238E27FC236}">
                <a16:creationId xmlns:a16="http://schemas.microsoft.com/office/drawing/2014/main" id="{9EFA6DDE-F69D-52BF-B0C1-B0E5D7828589}"/>
              </a:ext>
            </a:extLst>
          </p:cNvPr>
          <p:cNvSpPr txBox="1"/>
          <p:nvPr/>
        </p:nvSpPr>
        <p:spPr>
          <a:xfrm>
            <a:off x="4681999" y="2823449"/>
            <a:ext cx="561051" cy="153888"/>
          </a:xfrm>
          <a:prstGeom prst="rect">
            <a:avLst/>
          </a:prstGeom>
          <a:noFill/>
        </p:spPr>
        <p:txBody>
          <a:bodyPr wrap="none" lIns="0" tIns="0" rIns="0" bIns="0" rtlCol="0">
            <a:spAutoFit/>
          </a:bodyPr>
          <a:lstStyle/>
          <a:p>
            <a:pPr algn="ctr"/>
            <a:r>
              <a:rPr lang="ko-KR" altLang="en-US" sz="1000" b="1" dirty="0">
                <a:ln>
                  <a:solidFill>
                    <a:schemeClr val="tx2">
                      <a:alpha val="0"/>
                    </a:schemeClr>
                  </a:solidFill>
                </a:ln>
                <a:solidFill>
                  <a:srgbClr val="33C6F7"/>
                </a:solidFill>
                <a:latin typeface="KoPub돋움체 Bold" panose="00000800000000000000" pitchFamily="2" charset="-127"/>
                <a:ea typeface="KoPub돋움체 Bold" panose="00000800000000000000" pitchFamily="2" charset="-127"/>
                <a:cs typeface="Univers for KPMG"/>
              </a:rPr>
              <a:t>시장참여자</a:t>
            </a:r>
          </a:p>
        </p:txBody>
      </p:sp>
      <p:sp>
        <p:nvSpPr>
          <p:cNvPr id="44" name="타원 43">
            <a:extLst>
              <a:ext uri="{FF2B5EF4-FFF2-40B4-BE49-F238E27FC236}">
                <a16:creationId xmlns:a16="http://schemas.microsoft.com/office/drawing/2014/main" id="{5D984754-0F4F-14B7-D2BA-887492FF1B74}"/>
              </a:ext>
            </a:extLst>
          </p:cNvPr>
          <p:cNvSpPr/>
          <p:nvPr/>
        </p:nvSpPr>
        <p:spPr>
          <a:xfrm>
            <a:off x="4615179" y="4969285"/>
            <a:ext cx="709296" cy="391694"/>
          </a:xfrm>
          <a:prstGeom prst="ellips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조선소</a:t>
            </a:r>
          </a:p>
        </p:txBody>
      </p:sp>
      <p:cxnSp>
        <p:nvCxnSpPr>
          <p:cNvPr id="46" name="직선 화살표 연결선 45">
            <a:extLst>
              <a:ext uri="{FF2B5EF4-FFF2-40B4-BE49-F238E27FC236}">
                <a16:creationId xmlns:a16="http://schemas.microsoft.com/office/drawing/2014/main" id="{7ABA60BE-9B50-34C4-41A5-60FD9B4A5D93}"/>
              </a:ext>
            </a:extLst>
          </p:cNvPr>
          <p:cNvCxnSpPr>
            <a:stCxn id="17" idx="2"/>
            <a:endCxn id="27" idx="0"/>
          </p:cNvCxnSpPr>
          <p:nvPr/>
        </p:nvCxnSpPr>
        <p:spPr>
          <a:xfrm>
            <a:off x="1414805" y="3533775"/>
            <a:ext cx="0" cy="159443"/>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5420390-BB79-AAED-CFC2-3CFBC759CF54}"/>
              </a:ext>
            </a:extLst>
          </p:cNvPr>
          <p:cNvCxnSpPr>
            <a:cxnSpLocks/>
            <a:stCxn id="36" idx="0"/>
            <a:endCxn id="27" idx="2"/>
          </p:cNvCxnSpPr>
          <p:nvPr/>
        </p:nvCxnSpPr>
        <p:spPr>
          <a:xfrm flipV="1">
            <a:off x="1414805" y="4219576"/>
            <a:ext cx="0" cy="164355"/>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E458E181-BC3E-42FB-183C-F1829850848F}"/>
              </a:ext>
            </a:extLst>
          </p:cNvPr>
          <p:cNvCxnSpPr>
            <a:cxnSpLocks/>
            <a:stCxn id="18" idx="2"/>
            <a:endCxn id="31" idx="0"/>
          </p:cNvCxnSpPr>
          <p:nvPr/>
        </p:nvCxnSpPr>
        <p:spPr>
          <a:xfrm>
            <a:off x="3188735" y="3533775"/>
            <a:ext cx="0" cy="159443"/>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2C2DDB6-60BD-37E6-814C-3B8A07D70CF5}"/>
              </a:ext>
            </a:extLst>
          </p:cNvPr>
          <p:cNvCxnSpPr>
            <a:cxnSpLocks/>
            <a:stCxn id="37" idx="0"/>
            <a:endCxn id="31" idx="2"/>
          </p:cNvCxnSpPr>
          <p:nvPr/>
        </p:nvCxnSpPr>
        <p:spPr>
          <a:xfrm flipH="1" flipV="1">
            <a:off x="3188735" y="4219576"/>
            <a:ext cx="1" cy="164355"/>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D2E32FA-D8E0-00CF-C748-D266E7708312}"/>
              </a:ext>
            </a:extLst>
          </p:cNvPr>
          <p:cNvCxnSpPr>
            <a:cxnSpLocks/>
            <a:stCxn id="25" idx="1"/>
            <a:endCxn id="18" idx="3"/>
          </p:cNvCxnSpPr>
          <p:nvPr/>
        </p:nvCxnSpPr>
        <p:spPr>
          <a:xfrm flipH="1">
            <a:off x="3831733" y="3269388"/>
            <a:ext cx="685130" cy="1209"/>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170B7EB7-6828-F610-0475-85634DB91FF4}"/>
              </a:ext>
            </a:extLst>
          </p:cNvPr>
          <p:cNvCxnSpPr>
            <a:cxnSpLocks/>
            <a:stCxn id="25" idx="3"/>
            <a:endCxn id="20" idx="1"/>
          </p:cNvCxnSpPr>
          <p:nvPr/>
        </p:nvCxnSpPr>
        <p:spPr>
          <a:xfrm>
            <a:off x="5422791" y="3269388"/>
            <a:ext cx="670807" cy="1209"/>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06C424FE-ED11-1223-9FDB-34BC80A3C4A1}"/>
              </a:ext>
            </a:extLst>
          </p:cNvPr>
          <p:cNvCxnSpPr>
            <a:cxnSpLocks/>
            <a:stCxn id="41" idx="3"/>
          </p:cNvCxnSpPr>
          <p:nvPr/>
        </p:nvCxnSpPr>
        <p:spPr>
          <a:xfrm>
            <a:off x="5422791" y="4581332"/>
            <a:ext cx="652006" cy="0"/>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E7CDF85F-1978-E205-390D-AB369C876579}"/>
              </a:ext>
            </a:extLst>
          </p:cNvPr>
          <p:cNvCxnSpPr>
            <a:cxnSpLocks/>
            <a:stCxn id="41" idx="1"/>
          </p:cNvCxnSpPr>
          <p:nvPr/>
        </p:nvCxnSpPr>
        <p:spPr>
          <a:xfrm flipH="1">
            <a:off x="3848431" y="4581332"/>
            <a:ext cx="668432" cy="0"/>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EB97C338-42EF-C2D9-5F23-2EFF54BCE627}"/>
              </a:ext>
            </a:extLst>
          </p:cNvPr>
          <p:cNvCxnSpPr>
            <a:cxnSpLocks/>
            <a:stCxn id="20" idx="2"/>
            <a:endCxn id="33" idx="0"/>
          </p:cNvCxnSpPr>
          <p:nvPr/>
        </p:nvCxnSpPr>
        <p:spPr>
          <a:xfrm>
            <a:off x="6736596" y="3533775"/>
            <a:ext cx="0" cy="159443"/>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CEB77AEB-4F1C-C0BC-076E-3455813B7745}"/>
              </a:ext>
            </a:extLst>
          </p:cNvPr>
          <p:cNvCxnSpPr>
            <a:cxnSpLocks/>
            <a:stCxn id="19" idx="2"/>
            <a:endCxn id="32" idx="0"/>
          </p:cNvCxnSpPr>
          <p:nvPr/>
        </p:nvCxnSpPr>
        <p:spPr>
          <a:xfrm>
            <a:off x="8510527" y="3533775"/>
            <a:ext cx="0" cy="159443"/>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31D682DC-1A20-235C-48F5-7E4603849444}"/>
              </a:ext>
            </a:extLst>
          </p:cNvPr>
          <p:cNvCxnSpPr>
            <a:cxnSpLocks/>
            <a:stCxn id="39" idx="0"/>
            <a:endCxn id="33" idx="2"/>
          </p:cNvCxnSpPr>
          <p:nvPr/>
        </p:nvCxnSpPr>
        <p:spPr>
          <a:xfrm flipV="1">
            <a:off x="6736596" y="4219575"/>
            <a:ext cx="0" cy="164356"/>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A7041642-159A-86D5-59B1-5891A34ED895}"/>
              </a:ext>
            </a:extLst>
          </p:cNvPr>
          <p:cNvCxnSpPr>
            <a:cxnSpLocks/>
            <a:stCxn id="38" idx="0"/>
            <a:endCxn id="32" idx="2"/>
          </p:cNvCxnSpPr>
          <p:nvPr/>
        </p:nvCxnSpPr>
        <p:spPr>
          <a:xfrm flipV="1">
            <a:off x="8510527" y="4219576"/>
            <a:ext cx="0" cy="164355"/>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2972B6D-5F7D-5321-0CF0-2B9C732942FC}"/>
              </a:ext>
            </a:extLst>
          </p:cNvPr>
          <p:cNvCxnSpPr>
            <a:cxnSpLocks/>
            <a:stCxn id="41" idx="2"/>
            <a:endCxn id="44" idx="0"/>
          </p:cNvCxnSpPr>
          <p:nvPr/>
        </p:nvCxnSpPr>
        <p:spPr>
          <a:xfrm>
            <a:off x="4969827" y="4746927"/>
            <a:ext cx="0" cy="222358"/>
          </a:xfrm>
          <a:prstGeom prst="straightConnector1">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a16="http://schemas.microsoft.com/office/drawing/2014/main" id="{37E14E51-53B3-7CA0-F262-6277B26EBC51}"/>
              </a:ext>
            </a:extLst>
          </p:cNvPr>
          <p:cNvSpPr/>
          <p:nvPr/>
        </p:nvSpPr>
        <p:spPr>
          <a:xfrm>
            <a:off x="4377434" y="5518205"/>
            <a:ext cx="1170462" cy="36015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전세계 </a:t>
            </a:r>
            <a:r>
              <a:rPr lang="ko-KR" altLang="en-US" sz="900" spc="-3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선복량</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화물선</a:t>
            </a:r>
            <a:r>
              <a:rPr lang="en-US" altLang="ko-KR"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endParaRPr lang="ko-KR" altLang="en-US" sz="900" spc="-3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107" name="연결선: 꺾임 106">
            <a:extLst>
              <a:ext uri="{FF2B5EF4-FFF2-40B4-BE49-F238E27FC236}">
                <a16:creationId xmlns:a16="http://schemas.microsoft.com/office/drawing/2014/main" id="{18811035-9F47-D46C-673B-83D1088CABAD}"/>
              </a:ext>
            </a:extLst>
          </p:cNvPr>
          <p:cNvCxnSpPr>
            <a:cxnSpLocks/>
            <a:stCxn id="105" idx="1"/>
            <a:endCxn id="36" idx="2"/>
          </p:cNvCxnSpPr>
          <p:nvPr/>
        </p:nvCxnSpPr>
        <p:spPr>
          <a:xfrm rot="10800000">
            <a:off x="1414806" y="4920020"/>
            <a:ext cx="2962629" cy="778261"/>
          </a:xfrm>
          <a:prstGeom prst="bentConnector2">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연결선: 꺾임 107">
            <a:extLst>
              <a:ext uri="{FF2B5EF4-FFF2-40B4-BE49-F238E27FC236}">
                <a16:creationId xmlns:a16="http://schemas.microsoft.com/office/drawing/2014/main" id="{0366F11B-C5B8-5BE0-FE13-4DA6BE10943D}"/>
              </a:ext>
            </a:extLst>
          </p:cNvPr>
          <p:cNvCxnSpPr>
            <a:cxnSpLocks/>
            <a:stCxn id="105" idx="1"/>
            <a:endCxn id="37" idx="2"/>
          </p:cNvCxnSpPr>
          <p:nvPr/>
        </p:nvCxnSpPr>
        <p:spPr>
          <a:xfrm rot="10800000">
            <a:off x="3188736" y="4920020"/>
            <a:ext cx="1188698" cy="778261"/>
          </a:xfrm>
          <a:prstGeom prst="bentConnector2">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7D581C32-888D-A09D-F45D-1F41527E207A}"/>
              </a:ext>
            </a:extLst>
          </p:cNvPr>
          <p:cNvCxnSpPr>
            <a:cxnSpLocks/>
            <a:stCxn id="105" idx="3"/>
            <a:endCxn id="38" idx="2"/>
          </p:cNvCxnSpPr>
          <p:nvPr/>
        </p:nvCxnSpPr>
        <p:spPr>
          <a:xfrm flipV="1">
            <a:off x="5547896" y="4920019"/>
            <a:ext cx="2962631" cy="778261"/>
          </a:xfrm>
          <a:prstGeom prst="bentConnector2">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8ADD74D7-7B2E-D81A-085D-92D4C654DFF9}"/>
              </a:ext>
            </a:extLst>
          </p:cNvPr>
          <p:cNvCxnSpPr>
            <a:cxnSpLocks/>
            <a:stCxn id="105" idx="3"/>
            <a:endCxn id="39" idx="2"/>
          </p:cNvCxnSpPr>
          <p:nvPr/>
        </p:nvCxnSpPr>
        <p:spPr>
          <a:xfrm flipV="1">
            <a:off x="5547896" y="4920019"/>
            <a:ext cx="1188700" cy="778261"/>
          </a:xfrm>
          <a:prstGeom prst="bentConnector2">
            <a:avLst/>
          </a:prstGeom>
          <a:ln w="3175">
            <a:solidFill>
              <a:srgbClr val="0072D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21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텍스트 개체 틀 27">
            <a:extLst>
              <a:ext uri="{FF2B5EF4-FFF2-40B4-BE49-F238E27FC236}">
                <a16:creationId xmlns:a16="http://schemas.microsoft.com/office/drawing/2014/main" id="{3DCFDFCF-D98D-9263-FCB0-FB18F6084354}"/>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해운산업 </a:t>
            </a:r>
            <a:r>
              <a:rPr lang="ko-KR" altLang="en-US" dirty="0"/>
              <a:t>개요</a:t>
            </a:r>
            <a:endParaRPr lang="ko-KR" altLang="en-US" noProof="0" dirty="0"/>
          </a:p>
        </p:txBody>
      </p:sp>
      <p:sp>
        <p:nvSpPr>
          <p:cNvPr id="31" name="텍스트 개체 틀 28">
            <a:extLst>
              <a:ext uri="{FF2B5EF4-FFF2-40B4-BE49-F238E27FC236}">
                <a16:creationId xmlns:a16="http://schemas.microsoft.com/office/drawing/2014/main" id="{E4A977CE-FFA4-011D-EE3F-315DB21B1AFC}"/>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참고</a:t>
            </a:r>
            <a:r>
              <a:rPr lang="en-US" altLang="ko-KR" dirty="0"/>
              <a:t>]</a:t>
            </a:r>
            <a:r>
              <a:rPr lang="ko-KR" altLang="en-US" dirty="0"/>
              <a:t> 해운산업의 톤세제도</a:t>
            </a:r>
            <a:endParaRPr lang="en-US" altLang="ko-KR" dirty="0"/>
          </a:p>
        </p:txBody>
      </p:sp>
      <p:sp>
        <p:nvSpPr>
          <p:cNvPr id="32" name="텍스트 개체 틀 29">
            <a:extLst>
              <a:ext uri="{FF2B5EF4-FFF2-40B4-BE49-F238E27FC236}">
                <a16:creationId xmlns:a16="http://schemas.microsoft.com/office/drawing/2014/main" id="{C6B9CCB7-7F7C-EE03-DAC0-C7C0C4183CDF}"/>
              </a:ext>
            </a:extLst>
          </p:cNvPr>
          <p:cNvSpPr>
            <a:spLocks noGrp="1"/>
          </p:cNvSpPr>
          <p:nvPr>
            <p:ph type="body" sz="quarter" idx="13"/>
          </p:nvPr>
        </p:nvSpPr>
        <p:spPr>
          <a:xfrm>
            <a:off x="488950" y="1162471"/>
            <a:ext cx="8928100" cy="864737"/>
          </a:xfrm>
        </p:spPr>
        <p:txBody>
          <a:bodyPr/>
          <a:lstStyle/>
          <a:p>
            <a:pPr algn="just"/>
            <a:r>
              <a:rPr lang="ko-KR" altLang="en-US" dirty="0"/>
              <a:t>해운산업에는 특수하게 적용되는 세율인 </a:t>
            </a:r>
            <a:r>
              <a:rPr lang="ko-KR" altLang="en-US" dirty="0" err="1"/>
              <a:t>톤세가</a:t>
            </a:r>
            <a:r>
              <a:rPr lang="ko-KR" altLang="en-US" dirty="0"/>
              <a:t> 존재하며</a:t>
            </a:r>
            <a:r>
              <a:rPr lang="en-US" altLang="ko-KR" dirty="0"/>
              <a:t>, </a:t>
            </a:r>
            <a:r>
              <a:rPr lang="ko-KR" altLang="en-US" dirty="0" err="1"/>
              <a:t>국내뿐만</a:t>
            </a:r>
            <a:r>
              <a:rPr lang="ko-KR" altLang="en-US" dirty="0"/>
              <a:t> 아니라 해외 여러 나라에서 해운산업 지원 및 부양을 위해 톤세제를 도입하고 있음</a:t>
            </a:r>
            <a:r>
              <a:rPr lang="en-US" altLang="ko-KR" dirty="0"/>
              <a:t>. </a:t>
            </a:r>
            <a:r>
              <a:rPr lang="ko-KR" altLang="en-US" dirty="0"/>
              <a:t>특히</a:t>
            </a:r>
            <a:r>
              <a:rPr lang="en-US" altLang="ko-KR" dirty="0"/>
              <a:t> ’24</a:t>
            </a:r>
            <a:r>
              <a:rPr lang="ko-KR" altLang="en-US" dirty="0"/>
              <a:t>년 말 한국의 톤세제가 일몰 예정임에 따라 현재 세수 확장을 위한 톤세제도의 일몰과 일몰 연장에 대해서 논의가 진행되고 있음</a:t>
            </a:r>
            <a:endParaRPr lang="en-US" altLang="ko-KR" dirty="0"/>
          </a:p>
        </p:txBody>
      </p:sp>
      <p:grpSp>
        <p:nvGrpSpPr>
          <p:cNvPr id="27" name="그룹 26">
            <a:extLst>
              <a:ext uri="{FF2B5EF4-FFF2-40B4-BE49-F238E27FC236}">
                <a16:creationId xmlns:a16="http://schemas.microsoft.com/office/drawing/2014/main" id="{69CFA7AD-1580-68FA-8D28-2D9841CD3CF8}"/>
              </a:ext>
            </a:extLst>
          </p:cNvPr>
          <p:cNvGrpSpPr/>
          <p:nvPr/>
        </p:nvGrpSpPr>
        <p:grpSpPr>
          <a:xfrm>
            <a:off x="489000" y="2176483"/>
            <a:ext cx="4284613" cy="276837"/>
            <a:chOff x="704850" y="2013298"/>
            <a:chExt cx="4140200" cy="276837"/>
          </a:xfrm>
        </p:grpSpPr>
        <p:sp>
          <p:nvSpPr>
            <p:cNvPr id="28" name="TextBox 27">
              <a:extLst>
                <a:ext uri="{FF2B5EF4-FFF2-40B4-BE49-F238E27FC236}">
                  <a16:creationId xmlns:a16="http://schemas.microsoft.com/office/drawing/2014/main" id="{2C9C7BAC-FD58-46F9-8006-69F8BFDFBD3F}"/>
                </a:ext>
              </a:extLst>
            </p:cNvPr>
            <p:cNvSpPr txBox="1"/>
            <p:nvPr/>
          </p:nvSpPr>
          <p:spPr>
            <a:xfrm>
              <a:off x="704850" y="2046854"/>
              <a:ext cx="168993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톤세제도 개념 및 도입효과</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9" name="직선 연결선 28">
              <a:extLst>
                <a:ext uri="{FF2B5EF4-FFF2-40B4-BE49-F238E27FC236}">
                  <a16:creationId xmlns:a16="http://schemas.microsoft.com/office/drawing/2014/main" id="{EA9CB465-125F-D993-E20D-4DD7DB95403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BC922B69-8E63-7A11-80B1-361D459B5C3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74C43E7F-C3EB-3EFE-1578-D348D483B68F}"/>
              </a:ext>
            </a:extLst>
          </p:cNvPr>
          <p:cNvGrpSpPr/>
          <p:nvPr/>
        </p:nvGrpSpPr>
        <p:grpSpPr>
          <a:xfrm>
            <a:off x="5132437" y="2176483"/>
            <a:ext cx="4284614" cy="276837"/>
            <a:chOff x="704850" y="2013298"/>
            <a:chExt cx="4140200" cy="276837"/>
          </a:xfrm>
        </p:grpSpPr>
        <p:sp>
          <p:nvSpPr>
            <p:cNvPr id="36" name="TextBox 35">
              <a:extLst>
                <a:ext uri="{FF2B5EF4-FFF2-40B4-BE49-F238E27FC236}">
                  <a16:creationId xmlns:a16="http://schemas.microsoft.com/office/drawing/2014/main" id="{A16C88B8-D3BD-FED7-09EA-641B8C1F1D5B}"/>
                </a:ext>
              </a:extLst>
            </p:cNvPr>
            <p:cNvSpPr txBox="1"/>
            <p:nvPr/>
          </p:nvSpPr>
          <p:spPr>
            <a:xfrm>
              <a:off x="704850" y="2046854"/>
              <a:ext cx="103316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톤세제</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도입국가</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7" name="직선 연결선 36">
              <a:extLst>
                <a:ext uri="{FF2B5EF4-FFF2-40B4-BE49-F238E27FC236}">
                  <a16:creationId xmlns:a16="http://schemas.microsoft.com/office/drawing/2014/main" id="{F6BABC7F-19B8-DD9D-330B-D6424FD8760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E8FC697-7339-4B38-8564-4E9E918A8F5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7" name="표 16">
            <a:extLst>
              <a:ext uri="{FF2B5EF4-FFF2-40B4-BE49-F238E27FC236}">
                <a16:creationId xmlns:a16="http://schemas.microsoft.com/office/drawing/2014/main" id="{4A115F7B-AFC5-6A0F-7C74-155511978912}"/>
              </a:ext>
            </a:extLst>
          </p:cNvPr>
          <p:cNvGraphicFramePr>
            <a:graphicFrameLocks noGrp="1"/>
          </p:cNvGraphicFramePr>
          <p:nvPr>
            <p:extLst>
              <p:ext uri="{D42A27DB-BD31-4B8C-83A1-F6EECF244321}">
                <p14:modId xmlns:p14="http://schemas.microsoft.com/office/powerpoint/2010/main" val="422262778"/>
              </p:ext>
            </p:extLst>
          </p:nvPr>
        </p:nvGraphicFramePr>
        <p:xfrm>
          <a:off x="5137390" y="2575652"/>
          <a:ext cx="4284613" cy="2424971"/>
        </p:xfrm>
        <a:graphic>
          <a:graphicData uri="http://schemas.openxmlformats.org/drawingml/2006/table">
            <a:tbl>
              <a:tblPr>
                <a:tableStyleId>{5C22544A-7EE6-4342-B048-85BDC9FD1C3A}</a:tableStyleId>
              </a:tblPr>
              <a:tblGrid>
                <a:gridCol w="1125618">
                  <a:extLst>
                    <a:ext uri="{9D8B030D-6E8A-4147-A177-3AD203B41FA5}">
                      <a16:colId xmlns:a16="http://schemas.microsoft.com/office/drawing/2014/main" val="1900283471"/>
                    </a:ext>
                  </a:extLst>
                </a:gridCol>
                <a:gridCol w="1198239">
                  <a:extLst>
                    <a:ext uri="{9D8B030D-6E8A-4147-A177-3AD203B41FA5}">
                      <a16:colId xmlns:a16="http://schemas.microsoft.com/office/drawing/2014/main" val="1961379373"/>
                    </a:ext>
                  </a:extLst>
                </a:gridCol>
                <a:gridCol w="980378">
                  <a:extLst>
                    <a:ext uri="{9D8B030D-6E8A-4147-A177-3AD203B41FA5}">
                      <a16:colId xmlns:a16="http://schemas.microsoft.com/office/drawing/2014/main" val="3775369007"/>
                    </a:ext>
                  </a:extLst>
                </a:gridCol>
                <a:gridCol w="980378">
                  <a:extLst>
                    <a:ext uri="{9D8B030D-6E8A-4147-A177-3AD203B41FA5}">
                      <a16:colId xmlns:a16="http://schemas.microsoft.com/office/drawing/2014/main" val="3330027935"/>
                    </a:ext>
                  </a:extLst>
                </a:gridCol>
              </a:tblGrid>
              <a:tr h="199671">
                <a:tc>
                  <a:txBody>
                    <a:bodyPr/>
                    <a:lstStyle/>
                    <a:p>
                      <a:pPr algn="ctr" fontAlgn="ctr"/>
                      <a:r>
                        <a:rPr lang="ko-KR" altLang="en-US" sz="1000" b="1" i="0" dirty="0">
                          <a:ln>
                            <a:solidFill>
                              <a:prstClr val="white">
                                <a:lumMod val="75000"/>
                                <a:alpha val="0"/>
                              </a:prstClr>
                            </a:solidFill>
                          </a:ln>
                          <a:solidFill>
                            <a:schemeClr val="bg1"/>
                          </a:solidFill>
                          <a:latin typeface="+mn-ea"/>
                          <a:ea typeface="+mn-ea"/>
                          <a:cs typeface="+mn-cs"/>
                        </a:rPr>
                        <a:t> 도입 연도</a:t>
                      </a:r>
                    </a:p>
                  </a:txBody>
                  <a:tcPr marL="9525" marR="9525" marT="9525" marB="0" anchor="ctr">
                    <a:lnL w="12700" cmpd="sng">
                      <a:noFill/>
                    </a:lnL>
                    <a:lnR w="12700" cmpd="sng">
                      <a:noFill/>
                    </a:lnR>
                    <a:lnT w="19050" cap="flat" cmpd="sng" algn="ctr">
                      <a:solidFill>
                        <a:srgbClr val="0072DA"/>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dirty="0">
                          <a:ln>
                            <a:solidFill>
                              <a:prstClr val="white">
                                <a:lumMod val="75000"/>
                                <a:alpha val="0"/>
                              </a:prstClr>
                            </a:solidFill>
                          </a:ln>
                          <a:solidFill>
                            <a:schemeClr val="bg1"/>
                          </a:solidFill>
                          <a:latin typeface="+mn-ea"/>
                          <a:ea typeface="+mn-ea"/>
                          <a:cs typeface="+mn-cs"/>
                        </a:rPr>
                        <a:t>도입국가</a:t>
                      </a:r>
                    </a:p>
                  </a:txBody>
                  <a:tcPr marL="9525" marR="9525" marT="9525" marB="0" anchor="ctr">
                    <a:lnL w="12700" cmpd="sng">
                      <a:noFill/>
                    </a:lnL>
                    <a:lnR w="6350" cap="flat" cmpd="sng" algn="ctr">
                      <a:solidFill>
                        <a:srgbClr val="00338D"/>
                      </a:solidFill>
                      <a:prstDash val="solid"/>
                      <a:round/>
                      <a:headEnd type="none" w="med" len="med"/>
                      <a:tailEnd type="none" w="med" len="med"/>
                    </a:lnR>
                    <a:lnT w="19050" cap="flat" cmpd="sng" algn="ctr">
                      <a:solidFill>
                        <a:srgbClr val="0072DA"/>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dirty="0">
                          <a:ln>
                            <a:solidFill>
                              <a:prstClr val="white">
                                <a:lumMod val="75000"/>
                                <a:alpha val="0"/>
                              </a:prstClr>
                            </a:solidFill>
                          </a:ln>
                          <a:solidFill>
                            <a:schemeClr val="bg1"/>
                          </a:solidFill>
                          <a:latin typeface="+mn-ea"/>
                          <a:ea typeface="+mn-ea"/>
                          <a:cs typeface="+mn-cs"/>
                        </a:rPr>
                        <a:t> 도입 연도</a:t>
                      </a:r>
                    </a:p>
                  </a:txBody>
                  <a:tcPr marL="9525" marR="9525" marT="9525" marB="0" anchor="ctr">
                    <a:lnL w="6350" cap="flat" cmpd="sng" algn="ctr">
                      <a:solidFill>
                        <a:srgbClr val="00338D"/>
                      </a:solidFill>
                      <a:prstDash val="solid"/>
                      <a:round/>
                      <a:headEnd type="none" w="med" len="med"/>
                      <a:tailEnd type="none" w="med" len="med"/>
                    </a:lnL>
                    <a:lnR w="12700" cmpd="sng">
                      <a:noFill/>
                    </a:lnR>
                    <a:lnT w="19050" cap="flat" cmpd="sng" algn="ctr">
                      <a:solidFill>
                        <a:srgbClr val="0072DA"/>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dirty="0">
                          <a:ln>
                            <a:solidFill>
                              <a:prstClr val="white">
                                <a:lumMod val="75000"/>
                                <a:alpha val="0"/>
                              </a:prstClr>
                            </a:solidFill>
                          </a:ln>
                          <a:solidFill>
                            <a:schemeClr val="bg1"/>
                          </a:solidFill>
                          <a:latin typeface="+mn-ea"/>
                          <a:ea typeface="+mn-ea"/>
                          <a:cs typeface="+mn-cs"/>
                        </a:rPr>
                        <a:t>도입국가</a:t>
                      </a:r>
                    </a:p>
                  </a:txBody>
                  <a:tcPr marL="9525" marR="9525" marT="9525" marB="0" anchor="ctr">
                    <a:lnL w="12700" cmpd="sng">
                      <a:noFill/>
                    </a:lnL>
                    <a:lnR w="12700" cmpd="sng">
                      <a:noFill/>
                    </a:lnR>
                    <a:lnT w="19050" cap="flat" cmpd="sng" algn="ctr">
                      <a:solidFill>
                        <a:srgbClr val="0072DA"/>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437109611"/>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1957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그리스 </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2004</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미국</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1344015"/>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1973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몰타</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2005</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9050" cap="flat" cmpd="sng" algn="ctr">
                      <a:solidFill>
                        <a:srgbClr val="FD349C"/>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rPr>
                        <a:t>불가리아</a:t>
                      </a:r>
                    </a:p>
                  </a:txBody>
                  <a:tcPr marL="9525" marR="9525" marT="9525" marB="0" anchor="ctr">
                    <a:lnL w="12700" cmpd="sng">
                      <a:noFill/>
                    </a:lnL>
                    <a:lnR w="12700" cmpd="sng">
                      <a:noFill/>
                    </a:lnR>
                    <a:lnT w="12700" cmpd="sng">
                      <a:noFill/>
                    </a:lnT>
                    <a:lnB w="19050" cap="flat" cmpd="sng" algn="ctr">
                      <a:solidFill>
                        <a:srgbClr val="FD349C"/>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26453208"/>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1996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네덜란드</a:t>
                      </a:r>
                    </a:p>
                  </a:txBody>
                  <a:tcPr marL="9525" marR="9525" marT="9525" marB="0" anchor="ctr">
                    <a:lnL w="12700" cmpd="sng">
                      <a:noFill/>
                    </a:lnL>
                    <a:lnR w="19050" cap="flat" cmpd="sng" algn="ctr">
                      <a:solidFill>
                        <a:srgbClr val="FD349C"/>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2005</a:t>
                      </a:r>
                    </a:p>
                  </a:txBody>
                  <a:tcPr marL="9525" marR="9525" marT="9525" marB="0" anchor="ctr">
                    <a:lnL w="19050" cap="flat" cmpd="sng" algn="ctr">
                      <a:solidFill>
                        <a:srgbClr val="FD349C"/>
                      </a:solidFill>
                      <a:prstDash val="sysDot"/>
                      <a:round/>
                      <a:headEnd type="none" w="med" len="med"/>
                      <a:tailEnd type="none" w="med" len="med"/>
                    </a:lnL>
                    <a:lnR w="12700" cmpd="sng">
                      <a:noFill/>
                    </a:lnR>
                    <a:lnT w="19050" cap="flat" cmpd="sng" algn="ctr">
                      <a:solidFill>
                        <a:srgbClr val="FD349C"/>
                      </a:solidFill>
                      <a:prstDash val="sysDot"/>
                      <a:round/>
                      <a:headEnd type="none" w="med" len="med"/>
                      <a:tailEnd type="none" w="med" len="med"/>
                    </a:lnT>
                    <a:lnB w="19050" cap="flat" cmpd="sng" algn="ctr">
                      <a:solidFill>
                        <a:srgbClr val="FD349C"/>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한국</a:t>
                      </a:r>
                    </a:p>
                  </a:txBody>
                  <a:tcPr marL="9525" marR="9525" marT="9525" marB="0" anchor="ctr">
                    <a:lnL w="12700" cmpd="sng">
                      <a:noFill/>
                    </a:lnL>
                    <a:lnR w="19050" cap="flat" cmpd="sng" algn="ctr">
                      <a:solidFill>
                        <a:srgbClr val="FD349C"/>
                      </a:solidFill>
                      <a:prstDash val="sysDot"/>
                      <a:round/>
                      <a:headEnd type="none" w="med" len="med"/>
                      <a:tailEnd type="none" w="med" len="med"/>
                    </a:lnR>
                    <a:lnT w="19050" cap="flat" cmpd="sng" algn="ctr">
                      <a:solidFill>
                        <a:srgbClr val="FD349C"/>
                      </a:solidFill>
                      <a:prstDash val="sysDot"/>
                      <a:round/>
                      <a:headEnd type="none" w="med" len="med"/>
                      <a:tailEnd type="none" w="med" len="med"/>
                    </a:lnT>
                    <a:lnB w="19050" cap="flat" cmpd="sng" algn="ctr">
                      <a:solidFill>
                        <a:srgbClr val="FD349C"/>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5254362"/>
                  </a:ext>
                </a:extLst>
              </a:tr>
              <a:tr h="181964">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1996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노르웨이</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2005</a:t>
                      </a:r>
                    </a:p>
                  </a:txBody>
                  <a:tcPr marL="9525" marR="9525" marT="9525" marB="0" anchor="ctr">
                    <a:lnL w="6350" cap="flat" cmpd="sng" algn="ctr">
                      <a:solidFill>
                        <a:srgbClr val="00338D"/>
                      </a:solidFill>
                      <a:prstDash val="solid"/>
                      <a:round/>
                      <a:headEnd type="none" w="med" len="med"/>
                      <a:tailEnd type="none" w="med" len="med"/>
                    </a:lnL>
                    <a:lnR w="12700" cmpd="sng">
                      <a:noFill/>
                    </a:lnR>
                    <a:lnT w="19050" cap="flat" cmpd="sng" algn="ctr">
                      <a:solidFill>
                        <a:srgbClr val="FD349C"/>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이탈리아</a:t>
                      </a:r>
                    </a:p>
                  </a:txBody>
                  <a:tcPr marL="9525" marR="9525" marT="9525" marB="0" anchor="ctr">
                    <a:lnL w="12700" cmpd="sng">
                      <a:noFill/>
                    </a:lnL>
                    <a:lnR w="12700" cmpd="sng">
                      <a:noFill/>
                    </a:lnR>
                    <a:lnT w="19050" cap="flat" cmpd="sng" algn="ctr">
                      <a:solidFill>
                        <a:srgbClr val="FD349C"/>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9152353"/>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1999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독일</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2005</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인도</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0610258"/>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영국</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2006</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폴란드</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65424457"/>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벨기에</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2007</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리투아니아</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079891"/>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덴마크</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2009</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일본</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8443561"/>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스페인</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2009</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슬로베니아</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5304860"/>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라트비아</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2010</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사이프러스</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75298009"/>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프랑스</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2011</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대만</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0149419"/>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아일랜드</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2017</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스웨덴</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3814084"/>
                  </a:ext>
                </a:extLst>
              </a:tr>
              <a:tr h="170278">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2003</a:t>
                      </a:r>
                    </a:p>
                  </a:txBody>
                  <a:tcPr marL="9525" marR="9525" marT="9525" marB="0" anchor="ctr">
                    <a:lnL w="12700" cmpd="sng">
                      <a:noFill/>
                    </a:lnL>
                    <a:lnR w="12700" cmpd="sng">
                      <a:noFill/>
                    </a:lnR>
                    <a:lnT w="12700" cmpd="sng">
                      <a:noFill/>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핀란드</a:t>
                      </a:r>
                    </a:p>
                  </a:txBody>
                  <a:tcPr marL="9525" marR="9525" marT="9525" marB="0" anchor="ctr">
                    <a:lnL w="12700" cmpd="sng">
                      <a:noFill/>
                    </a:lnL>
                    <a:lnR w="6350" cap="flat" cmpd="sng" algn="ctr">
                      <a:solidFill>
                        <a:srgbClr val="00338D"/>
                      </a:solidFill>
                      <a:prstDash val="solid"/>
                      <a:round/>
                      <a:headEnd type="none" w="med" len="med"/>
                      <a:tailEnd type="none" w="med" len="med"/>
                    </a:lnR>
                    <a:lnT w="12700" cmpd="sng">
                      <a:noFill/>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2018</a:t>
                      </a:r>
                    </a:p>
                  </a:txBody>
                  <a:tcPr marL="9525" marR="9525" marT="9525" marB="0" anchor="ctr">
                    <a:lnL w="6350" cap="flat" cmpd="sng" algn="ctr">
                      <a:solidFill>
                        <a:srgbClr val="00338D"/>
                      </a:solidFill>
                      <a:prstDash val="solid"/>
                      <a:round/>
                      <a:headEnd type="none" w="med" len="med"/>
                      <a:tailEnd type="none" w="med" len="med"/>
                    </a:lnL>
                    <a:lnR w="12700" cmpd="sng">
                      <a:noFill/>
                    </a:lnR>
                    <a:lnT w="12700" cmpd="sng">
                      <a:noFill/>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ko-KR" altLang="en-US" sz="850" b="0" i="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a typeface="+mn-ea"/>
                          <a:cs typeface="+mn-cs"/>
                        </a:rPr>
                        <a:t>포르투갈</a:t>
                      </a:r>
                    </a:p>
                  </a:txBody>
                  <a:tcPr marL="9525" marR="9525" marT="9525" marB="0" anchor="ctr">
                    <a:lnL w="12700" cmpd="sng">
                      <a:noFill/>
                    </a:lnL>
                    <a:lnR w="12700" cmpd="sng">
                      <a:noFill/>
                    </a:lnR>
                    <a:lnT w="12700" cmpd="sng">
                      <a:noFill/>
                    </a:lnT>
                    <a:lnB w="19050" cap="flat" cmpd="sng" algn="ctr">
                      <a:solidFill>
                        <a:srgbClr val="0072D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332271"/>
                  </a:ext>
                </a:extLst>
              </a:tr>
            </a:tbl>
          </a:graphicData>
        </a:graphic>
      </p:graphicFrame>
      <p:sp>
        <p:nvSpPr>
          <p:cNvPr id="18" name="object 31">
            <a:extLst>
              <a:ext uri="{FF2B5EF4-FFF2-40B4-BE49-F238E27FC236}">
                <a16:creationId xmlns:a16="http://schemas.microsoft.com/office/drawing/2014/main" id="{CC90B498-17E5-6987-0912-5ABFDE645F66}"/>
              </a:ext>
            </a:extLst>
          </p:cNvPr>
          <p:cNvSpPr txBox="1"/>
          <p:nvPr/>
        </p:nvSpPr>
        <p:spPr>
          <a:xfrm>
            <a:off x="5127865" y="6087555"/>
            <a:ext cx="4284613" cy="123111"/>
          </a:xfrm>
          <a:prstGeom prst="rect">
            <a:avLst/>
          </a:prstGeom>
        </p:spPr>
        <p:txBody>
          <a:bodyPr vert="horz" wrap="square" lIns="0" tIns="0" rIns="0" bIns="0" rtlCol="0">
            <a:spAutoFit/>
          </a:bodyPr>
          <a:lstStyle/>
          <a:p>
            <a:pPr marL="11526" latinLnBrk="1"/>
            <a:r>
              <a:rPr lang="en-US" altLang="ko-KR" sz="800" kern="0" dirty="0">
                <a:ln>
                  <a:solidFill>
                    <a:srgbClr val="0091DA">
                      <a:alpha val="0"/>
                    </a:srgbClr>
                  </a:solidFill>
                </a:ln>
                <a:solidFill>
                  <a:prstClr val="white">
                    <a:lumMod val="50000"/>
                  </a:prstClr>
                </a:solidFill>
                <a:ea typeface="KoPub돋움체 Medium" panose="02020603020101020101" pitchFamily="18" charset="-127"/>
              </a:rPr>
              <a:t>Source: OECD International Transport Forum,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삼정</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KPMG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경제연구원 재구성</a:t>
            </a:r>
          </a:p>
        </p:txBody>
      </p:sp>
      <p:grpSp>
        <p:nvGrpSpPr>
          <p:cNvPr id="7" name="그룹 6">
            <a:extLst>
              <a:ext uri="{FF2B5EF4-FFF2-40B4-BE49-F238E27FC236}">
                <a16:creationId xmlns:a16="http://schemas.microsoft.com/office/drawing/2014/main" id="{534B9536-2DDD-EFC6-DBDF-E70D0CA5F4D5}"/>
              </a:ext>
            </a:extLst>
          </p:cNvPr>
          <p:cNvGrpSpPr/>
          <p:nvPr/>
        </p:nvGrpSpPr>
        <p:grpSpPr>
          <a:xfrm>
            <a:off x="499705" y="4604789"/>
            <a:ext cx="4264383" cy="1267657"/>
            <a:chOff x="499705" y="4604789"/>
            <a:chExt cx="4264383" cy="1267657"/>
          </a:xfrm>
        </p:grpSpPr>
        <p:grpSp>
          <p:nvGrpSpPr>
            <p:cNvPr id="60" name="그룹 59">
              <a:extLst>
                <a:ext uri="{FF2B5EF4-FFF2-40B4-BE49-F238E27FC236}">
                  <a16:creationId xmlns:a16="http://schemas.microsoft.com/office/drawing/2014/main" id="{67042E72-F19F-18B3-3026-2C6E085CD692}"/>
                </a:ext>
              </a:extLst>
            </p:cNvPr>
            <p:cNvGrpSpPr/>
            <p:nvPr/>
          </p:nvGrpSpPr>
          <p:grpSpPr>
            <a:xfrm>
              <a:off x="575477" y="4820182"/>
              <a:ext cx="4107135" cy="264617"/>
              <a:chOff x="557970" y="2710270"/>
              <a:chExt cx="4205827" cy="322258"/>
            </a:xfrm>
          </p:grpSpPr>
          <p:grpSp>
            <p:nvGrpSpPr>
              <p:cNvPr id="41" name="그룹 40">
                <a:extLst>
                  <a:ext uri="{FF2B5EF4-FFF2-40B4-BE49-F238E27FC236}">
                    <a16:creationId xmlns:a16="http://schemas.microsoft.com/office/drawing/2014/main" id="{A5007F52-A4A7-8462-AD14-822418505FFF}"/>
                  </a:ext>
                </a:extLst>
              </p:cNvPr>
              <p:cNvGrpSpPr/>
              <p:nvPr/>
            </p:nvGrpSpPr>
            <p:grpSpPr>
              <a:xfrm>
                <a:off x="557970" y="2710270"/>
                <a:ext cx="4205827" cy="322258"/>
                <a:chOff x="594226" y="3154650"/>
                <a:chExt cx="4205827" cy="322258"/>
              </a:xfrm>
            </p:grpSpPr>
            <p:sp>
              <p:nvSpPr>
                <p:cNvPr id="20" name="사각형: 둥근 모서리 19">
                  <a:extLst>
                    <a:ext uri="{FF2B5EF4-FFF2-40B4-BE49-F238E27FC236}">
                      <a16:creationId xmlns:a16="http://schemas.microsoft.com/office/drawing/2014/main" id="{FF451869-CE1B-7104-136E-6F85CE80E212}"/>
                    </a:ext>
                  </a:extLst>
                </p:cNvPr>
                <p:cNvSpPr/>
                <p:nvPr/>
              </p:nvSpPr>
              <p:spPr>
                <a:xfrm>
                  <a:off x="594226" y="3154650"/>
                  <a:ext cx="1010737" cy="322258"/>
                </a:xfrm>
                <a:prstGeom prst="roundRect">
                  <a:avLst>
                    <a:gd name="adj" fmla="val 24795"/>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p>
              </p:txBody>
            </p:sp>
            <p:sp>
              <p:nvSpPr>
                <p:cNvPr id="24" name="사각형: 둥근 모서리 23">
                  <a:extLst>
                    <a:ext uri="{FF2B5EF4-FFF2-40B4-BE49-F238E27FC236}">
                      <a16:creationId xmlns:a16="http://schemas.microsoft.com/office/drawing/2014/main" id="{717FD0C3-C0D5-450D-998E-7F5AEE4BD935}"/>
                    </a:ext>
                  </a:extLst>
                </p:cNvPr>
                <p:cNvSpPr/>
                <p:nvPr/>
              </p:nvSpPr>
              <p:spPr>
                <a:xfrm>
                  <a:off x="1535905" y="3154650"/>
                  <a:ext cx="3264148" cy="322258"/>
                </a:xfrm>
                <a:prstGeom prst="roundRect">
                  <a:avLst>
                    <a:gd name="adj" fmla="val 2479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4A1D8D4-169A-EEA5-5A4B-A5A795418B0F}"/>
                    </a:ext>
                  </a:extLst>
                </p:cNvPr>
                <p:cNvSpPr/>
                <p:nvPr/>
              </p:nvSpPr>
              <p:spPr>
                <a:xfrm>
                  <a:off x="1535906" y="3154652"/>
                  <a:ext cx="69057" cy="32225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4" name="TextBox 33">
                  <a:extLst>
                    <a:ext uri="{FF2B5EF4-FFF2-40B4-BE49-F238E27FC236}">
                      <a16:creationId xmlns:a16="http://schemas.microsoft.com/office/drawing/2014/main" id="{15144E35-6CE3-A49F-F89F-335CD2A9D639}"/>
                    </a:ext>
                  </a:extLst>
                </p:cNvPr>
                <p:cNvSpPr txBox="1"/>
                <p:nvPr/>
              </p:nvSpPr>
              <p:spPr>
                <a:xfrm>
                  <a:off x="706811" y="3183689"/>
                  <a:ext cx="777692" cy="281114"/>
                </a:xfrm>
                <a:prstGeom prst="rect">
                  <a:avLst/>
                </a:prstGeom>
                <a:noFill/>
              </p:spPr>
              <p:txBody>
                <a:bodyPr wrap="square">
                  <a:spAutoFit/>
                </a:bodyPr>
                <a:lstStyle/>
                <a:p>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일반 법인세</a:t>
                  </a:r>
                  <a:endParaRPr lang="ko-KR" altLang="en-US" sz="900" b="1" dirty="0"/>
                </a:p>
              </p:txBody>
            </p:sp>
          </p:grpSp>
          <p:sp>
            <p:nvSpPr>
              <p:cNvPr id="59" name="TextBox 58">
                <a:extLst>
                  <a:ext uri="{FF2B5EF4-FFF2-40B4-BE49-F238E27FC236}">
                    <a16:creationId xmlns:a16="http://schemas.microsoft.com/office/drawing/2014/main" id="{263565A1-E88F-7B59-C8E8-6E210020BA2B}"/>
                  </a:ext>
                </a:extLst>
              </p:cNvPr>
              <p:cNvSpPr txBox="1"/>
              <p:nvPr/>
            </p:nvSpPr>
            <p:spPr>
              <a:xfrm>
                <a:off x="1569309" y="2748289"/>
                <a:ext cx="3117247" cy="271744"/>
              </a:xfrm>
              <a:prstGeom prst="rect">
                <a:avLst/>
              </a:prstGeom>
              <a:noFill/>
            </p:spPr>
            <p:txBody>
              <a:bodyPr wrap="square" lIns="144000">
                <a:spAutoFit/>
              </a:bodyPr>
              <a:lstStyle/>
              <a:p>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소득금액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이월결손금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비과세소득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소득공제</a:t>
                </a:r>
              </a:p>
            </p:txBody>
          </p:sp>
        </p:grpSp>
        <p:grpSp>
          <p:nvGrpSpPr>
            <p:cNvPr id="42" name="그룹 41">
              <a:extLst>
                <a:ext uri="{FF2B5EF4-FFF2-40B4-BE49-F238E27FC236}">
                  <a16:creationId xmlns:a16="http://schemas.microsoft.com/office/drawing/2014/main" id="{ECFC720E-DD97-4581-52CC-71DD4A4C70D4}"/>
                </a:ext>
              </a:extLst>
            </p:cNvPr>
            <p:cNvGrpSpPr/>
            <p:nvPr/>
          </p:nvGrpSpPr>
          <p:grpSpPr>
            <a:xfrm>
              <a:off x="575477" y="5121311"/>
              <a:ext cx="4107135" cy="264617"/>
              <a:chOff x="594226" y="3154650"/>
              <a:chExt cx="4205827" cy="322258"/>
            </a:xfrm>
          </p:grpSpPr>
          <p:sp>
            <p:nvSpPr>
              <p:cNvPr id="43" name="사각형: 둥근 모서리 42">
                <a:extLst>
                  <a:ext uri="{FF2B5EF4-FFF2-40B4-BE49-F238E27FC236}">
                    <a16:creationId xmlns:a16="http://schemas.microsoft.com/office/drawing/2014/main" id="{CBA83DAE-FEB0-6D5C-049D-57BE402DF75C}"/>
                  </a:ext>
                </a:extLst>
              </p:cNvPr>
              <p:cNvSpPr/>
              <p:nvPr/>
            </p:nvSpPr>
            <p:spPr>
              <a:xfrm>
                <a:off x="594226" y="3154650"/>
                <a:ext cx="1010737" cy="322258"/>
              </a:xfrm>
              <a:prstGeom prst="roundRect">
                <a:avLst>
                  <a:gd name="adj" fmla="val 24795"/>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p>
            </p:txBody>
          </p:sp>
          <p:sp>
            <p:nvSpPr>
              <p:cNvPr id="44" name="사각형: 둥근 모서리 43">
                <a:extLst>
                  <a:ext uri="{FF2B5EF4-FFF2-40B4-BE49-F238E27FC236}">
                    <a16:creationId xmlns:a16="http://schemas.microsoft.com/office/drawing/2014/main" id="{FC5578E8-D608-B7A2-C5FF-2C9300CC8E09}"/>
                  </a:ext>
                </a:extLst>
              </p:cNvPr>
              <p:cNvSpPr/>
              <p:nvPr/>
            </p:nvSpPr>
            <p:spPr>
              <a:xfrm>
                <a:off x="1535906" y="3154650"/>
                <a:ext cx="3264147" cy="322258"/>
              </a:xfrm>
              <a:prstGeom prst="roundRect">
                <a:avLst>
                  <a:gd name="adj" fmla="val 2479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p>
            </p:txBody>
          </p:sp>
          <p:sp>
            <p:nvSpPr>
              <p:cNvPr id="45" name="직사각형 44">
                <a:extLst>
                  <a:ext uri="{FF2B5EF4-FFF2-40B4-BE49-F238E27FC236}">
                    <a16:creationId xmlns:a16="http://schemas.microsoft.com/office/drawing/2014/main" id="{EF12F30A-908C-04AC-0F97-563BB20DE031}"/>
                  </a:ext>
                </a:extLst>
              </p:cNvPr>
              <p:cNvSpPr/>
              <p:nvPr/>
            </p:nvSpPr>
            <p:spPr>
              <a:xfrm>
                <a:off x="1535906" y="3154652"/>
                <a:ext cx="69057" cy="32225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6" name="TextBox 45">
                <a:extLst>
                  <a:ext uri="{FF2B5EF4-FFF2-40B4-BE49-F238E27FC236}">
                    <a16:creationId xmlns:a16="http://schemas.microsoft.com/office/drawing/2014/main" id="{83E53357-9EF8-9A79-4EDF-D76D7D86A041}"/>
                  </a:ext>
                </a:extLst>
              </p:cNvPr>
              <p:cNvSpPr txBox="1"/>
              <p:nvPr/>
            </p:nvSpPr>
            <p:spPr>
              <a:xfrm>
                <a:off x="594226" y="3183689"/>
                <a:ext cx="1010737" cy="281114"/>
              </a:xfrm>
              <a:prstGeom prst="rect">
                <a:avLst/>
              </a:prstGeom>
              <a:noFill/>
            </p:spPr>
            <p:txBody>
              <a:bodyPr wrap="square">
                <a:spAutoFit/>
              </a:bodyPr>
              <a:lstStyle/>
              <a:p>
                <a:pPr algn="ct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톤세</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표준이익</a:t>
                </a:r>
                <a:r>
                  <a:rPr lang="en-US" altLang="ko-KR" sz="9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t>
                </a:r>
              </a:p>
            </p:txBody>
          </p:sp>
        </p:grpSp>
        <p:sp>
          <p:nvSpPr>
            <p:cNvPr id="48" name="TextBox 47">
              <a:extLst>
                <a:ext uri="{FF2B5EF4-FFF2-40B4-BE49-F238E27FC236}">
                  <a16:creationId xmlns:a16="http://schemas.microsoft.com/office/drawing/2014/main" id="{79A5E633-DFFC-2A2A-4DA1-C280EE153021}"/>
                </a:ext>
              </a:extLst>
            </p:cNvPr>
            <p:cNvSpPr txBox="1"/>
            <p:nvPr/>
          </p:nvSpPr>
          <p:spPr>
            <a:xfrm>
              <a:off x="2411289" y="5181666"/>
              <a:ext cx="88317" cy="130453"/>
            </a:xfrm>
            <a:prstGeom prst="rect">
              <a:avLst/>
            </a:prstGeom>
            <a:noFill/>
          </p:spPr>
          <p:txBody>
            <a:bodyPr wrap="square" lIns="0" tIns="0" rIns="0" bIns="0" rtlCol="0" anchor="ctr">
              <a:spAutoFit/>
            </a:bodyPr>
            <a:lstStyle/>
            <a:p>
              <a:pPr algn="ctr"/>
              <a:r>
                <a:rPr lang="en-US" altLang="ko-KR" sz="900" dirty="0">
                  <a:ln>
                    <a:solidFill>
                      <a:prstClr val="white">
                        <a:lumMod val="75000"/>
                        <a:alpha val="0"/>
                      </a:prstClr>
                    </a:solidFill>
                  </a:ln>
                  <a:solidFill>
                    <a:schemeClr val="tx1">
                      <a:lumMod val="65000"/>
                      <a:lumOff val="35000"/>
                    </a:schemeClr>
                  </a:solidFill>
                  <a:latin typeface="+mn-ea"/>
                </a:rPr>
                <a:t>x</a:t>
              </a:r>
              <a:endParaRPr lang="ko-KR" altLang="en-US" sz="900" dirty="0" err="1">
                <a:ln>
                  <a:solidFill>
                    <a:prstClr val="white">
                      <a:lumMod val="75000"/>
                      <a:alpha val="0"/>
                    </a:prstClr>
                  </a:solidFill>
                </a:ln>
                <a:solidFill>
                  <a:schemeClr val="tx1">
                    <a:lumMod val="65000"/>
                    <a:lumOff val="35000"/>
                  </a:schemeClr>
                </a:solidFill>
                <a:latin typeface="+mn-ea"/>
              </a:endParaRPr>
            </a:p>
          </p:txBody>
        </p:sp>
        <p:sp>
          <p:nvSpPr>
            <p:cNvPr id="49" name="TextBox 48">
              <a:extLst>
                <a:ext uri="{FF2B5EF4-FFF2-40B4-BE49-F238E27FC236}">
                  <a16:creationId xmlns:a16="http://schemas.microsoft.com/office/drawing/2014/main" id="{4287FE43-0652-AAFA-2BC5-9346AB755ABB}"/>
                </a:ext>
              </a:extLst>
            </p:cNvPr>
            <p:cNvSpPr txBox="1"/>
            <p:nvPr/>
          </p:nvSpPr>
          <p:spPr>
            <a:xfrm>
              <a:off x="3249368" y="5181666"/>
              <a:ext cx="88317" cy="130453"/>
            </a:xfrm>
            <a:prstGeom prst="rect">
              <a:avLst/>
            </a:prstGeom>
            <a:noFill/>
          </p:spPr>
          <p:txBody>
            <a:bodyPr wrap="square" lIns="0" tIns="0" rIns="0" bIns="0" rtlCol="0" anchor="ctr">
              <a:spAutoFit/>
            </a:bodyPr>
            <a:lstStyle/>
            <a:p>
              <a:pPr algn="ctr"/>
              <a:r>
                <a:rPr lang="en-US" altLang="ko-KR" sz="900" dirty="0">
                  <a:ln>
                    <a:solidFill>
                      <a:prstClr val="white">
                        <a:lumMod val="75000"/>
                        <a:alpha val="0"/>
                      </a:prstClr>
                    </a:solidFill>
                  </a:ln>
                  <a:solidFill>
                    <a:schemeClr val="tx1">
                      <a:lumMod val="65000"/>
                      <a:lumOff val="35000"/>
                    </a:schemeClr>
                  </a:solidFill>
                  <a:latin typeface="+mn-ea"/>
                </a:rPr>
                <a:t>x</a:t>
              </a:r>
              <a:endParaRPr lang="ko-KR" altLang="en-US" sz="900" dirty="0" err="1">
                <a:ln>
                  <a:solidFill>
                    <a:prstClr val="white">
                      <a:lumMod val="75000"/>
                      <a:alpha val="0"/>
                    </a:prstClr>
                  </a:solidFill>
                </a:ln>
                <a:solidFill>
                  <a:schemeClr val="tx1">
                    <a:lumMod val="65000"/>
                    <a:lumOff val="35000"/>
                  </a:schemeClr>
                </a:solidFill>
                <a:latin typeface="+mn-ea"/>
              </a:endParaRPr>
            </a:p>
          </p:txBody>
        </p:sp>
        <p:sp>
          <p:nvSpPr>
            <p:cNvPr id="57" name="TextBox 56">
              <a:extLst>
                <a:ext uri="{FF2B5EF4-FFF2-40B4-BE49-F238E27FC236}">
                  <a16:creationId xmlns:a16="http://schemas.microsoft.com/office/drawing/2014/main" id="{3A7EDAEE-FBCF-EB8E-B705-7241608902E5}"/>
                </a:ext>
              </a:extLst>
            </p:cNvPr>
            <p:cNvSpPr txBox="1"/>
            <p:nvPr/>
          </p:nvSpPr>
          <p:spPr>
            <a:xfrm>
              <a:off x="3743451" y="5181666"/>
              <a:ext cx="88317" cy="130453"/>
            </a:xfrm>
            <a:prstGeom prst="rect">
              <a:avLst/>
            </a:prstGeom>
            <a:noFill/>
          </p:spPr>
          <p:txBody>
            <a:bodyPr wrap="square" lIns="0" tIns="0" rIns="0" bIns="0" rtlCol="0" anchor="ctr">
              <a:spAutoFit/>
            </a:bodyPr>
            <a:lstStyle/>
            <a:p>
              <a:pPr algn="ctr"/>
              <a:r>
                <a:rPr lang="en-US" altLang="ko-KR" sz="900" dirty="0">
                  <a:ln>
                    <a:solidFill>
                      <a:prstClr val="white">
                        <a:lumMod val="75000"/>
                        <a:alpha val="0"/>
                      </a:prstClr>
                    </a:solidFill>
                  </a:ln>
                  <a:solidFill>
                    <a:schemeClr val="tx1">
                      <a:lumMod val="65000"/>
                      <a:lumOff val="35000"/>
                    </a:schemeClr>
                  </a:solidFill>
                  <a:latin typeface="+mn-ea"/>
                </a:rPr>
                <a:t>x</a:t>
              </a:r>
              <a:endParaRPr lang="ko-KR" altLang="en-US" sz="900" dirty="0" err="1">
                <a:ln>
                  <a:solidFill>
                    <a:prstClr val="white">
                      <a:lumMod val="75000"/>
                      <a:alpha val="0"/>
                    </a:prstClr>
                  </a:solidFill>
                </a:ln>
                <a:solidFill>
                  <a:schemeClr val="tx1">
                    <a:lumMod val="65000"/>
                    <a:lumOff val="35000"/>
                  </a:schemeClr>
                </a:solidFill>
                <a:latin typeface="+mn-ea"/>
              </a:endParaRPr>
            </a:p>
          </p:txBody>
        </p:sp>
        <p:grpSp>
          <p:nvGrpSpPr>
            <p:cNvPr id="1025" name="그룹 1024">
              <a:extLst>
                <a:ext uri="{FF2B5EF4-FFF2-40B4-BE49-F238E27FC236}">
                  <a16:creationId xmlns:a16="http://schemas.microsoft.com/office/drawing/2014/main" id="{18033474-8544-6ADA-0043-14CEEBF49846}"/>
                </a:ext>
              </a:extLst>
            </p:cNvPr>
            <p:cNvGrpSpPr/>
            <p:nvPr/>
          </p:nvGrpSpPr>
          <p:grpSpPr>
            <a:xfrm>
              <a:off x="575478" y="5422106"/>
              <a:ext cx="4107135" cy="376784"/>
              <a:chOff x="557903" y="3605237"/>
              <a:chExt cx="4230673" cy="458856"/>
            </a:xfrm>
          </p:grpSpPr>
          <p:sp>
            <p:nvSpPr>
              <p:cNvPr id="63" name="사각형: 둥근 모서리 62">
                <a:extLst>
                  <a:ext uri="{FF2B5EF4-FFF2-40B4-BE49-F238E27FC236}">
                    <a16:creationId xmlns:a16="http://schemas.microsoft.com/office/drawing/2014/main" id="{158821C3-F734-9CF3-89A5-99AACFD6DC47}"/>
                  </a:ext>
                </a:extLst>
              </p:cNvPr>
              <p:cNvSpPr/>
              <p:nvPr/>
            </p:nvSpPr>
            <p:spPr>
              <a:xfrm>
                <a:off x="557903" y="3605645"/>
                <a:ext cx="4230673" cy="458448"/>
              </a:xfrm>
              <a:prstGeom prst="roundRect">
                <a:avLst>
                  <a:gd name="adj" fmla="val 14328"/>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en-US" altLang="ko-KR" sz="900" b="1" dirty="0">
                    <a:ln>
                      <a:solidFill>
                        <a:prstClr val="white">
                          <a:lumMod val="75000"/>
                          <a:alpha val="0"/>
                        </a:prstClr>
                      </a:solidFill>
                    </a:ln>
                    <a:solidFill>
                      <a:schemeClr val="tx1">
                        <a:lumMod val="65000"/>
                        <a:lumOff val="35000"/>
                      </a:schemeClr>
                    </a:solidFill>
                    <a:latin typeface="+mn-ea"/>
                  </a:rPr>
                  <a:t>t</a:t>
                </a:r>
                <a:r>
                  <a:rPr lang="ko-KR" altLang="en-US" sz="900" b="1" dirty="0">
                    <a:ln>
                      <a:solidFill>
                        <a:prstClr val="white">
                          <a:lumMod val="75000"/>
                          <a:alpha val="0"/>
                        </a:prstClr>
                      </a:solidFill>
                    </a:ln>
                    <a:solidFill>
                      <a:schemeClr val="tx1">
                        <a:lumMod val="65000"/>
                        <a:lumOff val="35000"/>
                      </a:schemeClr>
                    </a:solidFill>
                    <a:latin typeface="+mn-ea"/>
                  </a:rPr>
                  <a:t>당 </a:t>
                </a:r>
                <a:r>
                  <a:rPr lang="en-US" altLang="ko-KR" sz="900" b="1" dirty="0">
                    <a:ln>
                      <a:solidFill>
                        <a:prstClr val="white">
                          <a:lumMod val="75000"/>
                          <a:alpha val="0"/>
                        </a:prstClr>
                      </a:solidFill>
                    </a:ln>
                    <a:solidFill>
                      <a:schemeClr val="tx1">
                        <a:lumMod val="65000"/>
                        <a:lumOff val="35000"/>
                      </a:schemeClr>
                    </a:solidFill>
                    <a:latin typeface="+mn-ea"/>
                  </a:rPr>
                  <a:t>1</a:t>
                </a:r>
                <a:r>
                  <a:rPr lang="ko-KR" altLang="en-US" sz="900" b="1" dirty="0">
                    <a:ln>
                      <a:solidFill>
                        <a:prstClr val="white">
                          <a:lumMod val="75000"/>
                          <a:alpha val="0"/>
                        </a:prstClr>
                      </a:solidFill>
                    </a:ln>
                    <a:solidFill>
                      <a:schemeClr val="tx1">
                        <a:lumMod val="65000"/>
                        <a:lumOff val="35000"/>
                      </a:schemeClr>
                    </a:solidFill>
                    <a:latin typeface="+mn-ea"/>
                  </a:rPr>
                  <a:t>운항일 이익 </a:t>
                </a:r>
              </a:p>
            </p:txBody>
          </p:sp>
          <p:sp>
            <p:nvSpPr>
              <p:cNvPr id="1024" name="TextBox 1023">
                <a:extLst>
                  <a:ext uri="{FF2B5EF4-FFF2-40B4-BE49-F238E27FC236}">
                    <a16:creationId xmlns:a16="http://schemas.microsoft.com/office/drawing/2014/main" id="{FB624F31-F192-FF70-415E-F016EBDFD21A}"/>
                  </a:ext>
                </a:extLst>
              </p:cNvPr>
              <p:cNvSpPr txBox="1"/>
              <p:nvPr/>
            </p:nvSpPr>
            <p:spPr>
              <a:xfrm>
                <a:off x="1618216" y="3605237"/>
                <a:ext cx="3088387" cy="455326"/>
              </a:xfrm>
              <a:prstGeom prst="rect">
                <a:avLst/>
              </a:prstGeom>
              <a:noFill/>
            </p:spPr>
            <p:txBody>
              <a:bodyPr wrap="square">
                <a:spAutoFit/>
              </a:bodyPr>
              <a:lstStyle/>
              <a:p>
                <a:pPr>
                  <a:lnSpc>
                    <a:spcPct val="110000"/>
                  </a:lnSpc>
                </a:pP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1,000t </a:t>
                </a:r>
                <a:r>
                  <a:rPr lang="ko-KR" altLang="en-US" sz="850" dirty="0" err="1">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이하분</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=14</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원</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1,000t </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초과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1</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만</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t </a:t>
                </a:r>
                <a:r>
                  <a:rPr lang="ko-KR" altLang="en-US" sz="850" dirty="0" err="1">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이하분</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11</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원</a:t>
                </a:r>
                <a:endPar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endParaRPr>
              </a:p>
              <a:p>
                <a:pPr>
                  <a:lnSpc>
                    <a:spcPct val="110000"/>
                  </a:lnSpc>
                </a:pP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1</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만</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t </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초과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2</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만</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5,000t </a:t>
                </a:r>
                <a:r>
                  <a:rPr lang="ko-KR" altLang="en-US" sz="850" dirty="0" err="1">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이하분</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7</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월</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2</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만</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5,000t </a:t>
                </a:r>
                <a:r>
                  <a:rPr lang="ko-KR" altLang="en-US" sz="850" dirty="0" err="1">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초과분</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4</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원</a:t>
                </a:r>
              </a:p>
            </p:txBody>
          </p:sp>
        </p:grpSp>
        <p:sp>
          <p:nvSpPr>
            <p:cNvPr id="1040" name="TextBox 1039">
              <a:extLst>
                <a:ext uri="{FF2B5EF4-FFF2-40B4-BE49-F238E27FC236}">
                  <a16:creationId xmlns:a16="http://schemas.microsoft.com/office/drawing/2014/main" id="{86ABC367-0C00-EED3-996D-FE3550785CF6}"/>
                </a:ext>
              </a:extLst>
            </p:cNvPr>
            <p:cNvSpPr txBox="1"/>
            <p:nvPr/>
          </p:nvSpPr>
          <p:spPr>
            <a:xfrm>
              <a:off x="1547857" y="5145226"/>
              <a:ext cx="3044099" cy="223138"/>
            </a:xfrm>
            <a:prstGeom prst="rect">
              <a:avLst/>
            </a:prstGeom>
            <a:noFill/>
          </p:spPr>
          <p:txBody>
            <a:bodyPr wrap="square" lIns="144000">
              <a:spAutoFit/>
            </a:bodyPr>
            <a:lstStyle/>
            <a:p>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개별선박 </a:t>
              </a:r>
              <a:r>
                <a:rPr lang="ko-KR" altLang="en-US" sz="850" dirty="0" err="1">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순톤수</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t</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당 </a:t>
              </a:r>
              <a:r>
                <a:rPr lang="en-US" altLang="ko-KR"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1</a:t>
              </a:r>
              <a:r>
                <a:rPr lang="ko-KR" altLang="en-US" sz="850" dirty="0">
                  <a:ln>
                    <a:solidFill>
                      <a:prstClr val="white">
                        <a:lumMod val="75000"/>
                        <a:alpha val="0"/>
                      </a:prstClr>
                    </a:solidFill>
                  </a:ln>
                  <a:gradFill>
                    <a:gsLst>
                      <a:gs pos="0">
                        <a:schemeClr val="tx1">
                          <a:lumMod val="75000"/>
                          <a:lumOff val="25000"/>
                        </a:schemeClr>
                      </a:gs>
                      <a:gs pos="99000">
                        <a:schemeClr val="tx1">
                          <a:lumMod val="75000"/>
                          <a:lumOff val="25000"/>
                        </a:schemeClr>
                      </a:gs>
                    </a:gsLst>
                    <a:lin ang="5400000" scaled="1"/>
                  </a:gradFill>
                  <a:latin typeface="+mn-ea"/>
                </a:rPr>
                <a:t>운항일 이익    운항일수    사용률</a:t>
              </a:r>
            </a:p>
          </p:txBody>
        </p:sp>
        <p:sp>
          <p:nvSpPr>
            <p:cNvPr id="1048" name="직사각형 1047">
              <a:extLst>
                <a:ext uri="{FF2B5EF4-FFF2-40B4-BE49-F238E27FC236}">
                  <a16:creationId xmlns:a16="http://schemas.microsoft.com/office/drawing/2014/main" id="{1AE5EDD4-8C0C-E75A-9B36-531981C1B408}"/>
                </a:ext>
              </a:extLst>
            </p:cNvPr>
            <p:cNvSpPr/>
            <p:nvPr/>
          </p:nvSpPr>
          <p:spPr>
            <a:xfrm>
              <a:off x="499705" y="4685643"/>
              <a:ext cx="4264383" cy="1186803"/>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028" name="TextBox 1027">
              <a:extLst>
                <a:ext uri="{FF2B5EF4-FFF2-40B4-BE49-F238E27FC236}">
                  <a16:creationId xmlns:a16="http://schemas.microsoft.com/office/drawing/2014/main" id="{C550E9D7-C988-0F8A-315E-376AA180C699}"/>
                </a:ext>
              </a:extLst>
            </p:cNvPr>
            <p:cNvSpPr txBox="1"/>
            <p:nvPr/>
          </p:nvSpPr>
          <p:spPr>
            <a:xfrm>
              <a:off x="580002" y="4604789"/>
              <a:ext cx="1757720" cy="144948"/>
            </a:xfrm>
            <a:prstGeom prst="rect">
              <a:avLst/>
            </a:prstGeom>
            <a:solidFill>
              <a:schemeClr val="bg1"/>
            </a:solidFill>
          </p:spPr>
          <p:txBody>
            <a:bodyPr wrap="square" lIns="0" tIns="0" rIns="0" bIns="0" rtlCol="0" anchor="ctr">
              <a:spAutoFit/>
            </a:bodyPr>
            <a:lstStyle/>
            <a:p>
              <a:pPr algn="ctr"/>
              <a:r>
                <a:rPr lang="ko-KR" altLang="en-US" sz="1000" b="1" dirty="0">
                  <a:ln>
                    <a:solidFill>
                      <a:schemeClr val="tx2">
                        <a:alpha val="0"/>
                      </a:schemeClr>
                    </a:solidFill>
                  </a:ln>
                  <a:solidFill>
                    <a:srgbClr val="00338D"/>
                  </a:solidFill>
                  <a:latin typeface="KoPub돋움체 Medium" panose="00000600000000000000" pitchFamily="2" charset="-127"/>
                  <a:ea typeface="KoPub돋움체 Medium" panose="00000600000000000000" pitchFamily="2" charset="-127"/>
                  <a:cs typeface="Univers for KPMG"/>
                </a:rPr>
                <a:t>일반 법인세와 톤세 과세표준 계산</a:t>
              </a:r>
            </a:p>
          </p:txBody>
        </p:sp>
      </p:grpSp>
      <p:grpSp>
        <p:nvGrpSpPr>
          <p:cNvPr id="4" name="그룹 3">
            <a:extLst>
              <a:ext uri="{FF2B5EF4-FFF2-40B4-BE49-F238E27FC236}">
                <a16:creationId xmlns:a16="http://schemas.microsoft.com/office/drawing/2014/main" id="{1D5D25F8-F7CF-F32D-8C3F-D0EF02A0F533}"/>
              </a:ext>
            </a:extLst>
          </p:cNvPr>
          <p:cNvGrpSpPr/>
          <p:nvPr/>
        </p:nvGrpSpPr>
        <p:grpSpPr>
          <a:xfrm>
            <a:off x="489000" y="2568548"/>
            <a:ext cx="4308018" cy="969028"/>
            <a:chOff x="489000" y="2568548"/>
            <a:chExt cx="4308018" cy="969028"/>
          </a:xfrm>
        </p:grpSpPr>
        <p:sp>
          <p:nvSpPr>
            <p:cNvPr id="1051" name="텍스트 개체 틀 7">
              <a:extLst>
                <a:ext uri="{FF2B5EF4-FFF2-40B4-BE49-F238E27FC236}">
                  <a16:creationId xmlns:a16="http://schemas.microsoft.com/office/drawing/2014/main" id="{54D70AFD-D25E-9545-DA08-19E595EAE9B5}"/>
                </a:ext>
              </a:extLst>
            </p:cNvPr>
            <p:cNvSpPr txBox="1">
              <a:spLocks/>
            </p:cNvSpPr>
            <p:nvPr/>
          </p:nvSpPr>
          <p:spPr>
            <a:xfrm>
              <a:off x="904875" y="2568548"/>
              <a:ext cx="3892143" cy="969028"/>
            </a:xfrm>
            <a:prstGeom prst="rect">
              <a:avLst/>
            </a:prstGeom>
          </p:spPr>
          <p:txBody>
            <a:bodyPr lIns="0" tIns="0" rIns="0" bIns="0" anchor="ct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톤세제도란 외항 해운기업의 해운소득에 대하여 실제 영업이익이 아닌 소유 또는 용선한 선박의 </a:t>
              </a:r>
              <a:r>
                <a:rPr kumimoji="0" lang="ko-KR" altLang="en-US" sz="900" b="0" i="0" u="none" strike="noStrike" kern="0" cap="none" spc="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순톤수와</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운항일수를 기준으로 산출한 선박 표준이익을 과세표준으로 하여 법인세를 부과하는 제도</a:t>
              </a:r>
              <a:endPar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108000" marR="0" lvl="0" indent="-10800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ko-KR" altLang="en-US" sz="900" kern="0" dirty="0">
                  <a:ln>
                    <a:solidFill>
                      <a:sysClr val="window" lastClr="FFFFFF">
                        <a:lumMod val="75000"/>
                        <a:alpha val="0"/>
                      </a:sysClr>
                    </a:solidFill>
                  </a:ln>
                  <a:solidFill>
                    <a:srgbClr val="000000">
                      <a:lumMod val="85000"/>
                      <a:lumOff val="15000"/>
                    </a:srgbClr>
                  </a:solidFill>
                </a:rPr>
                <a:t>한국</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에서 외항해상운송업을 영위하는 해운기업은 해운소득에 대하여 </a:t>
              </a:r>
              <a:r>
                <a:rPr kumimoji="0" lang="ko-KR" altLang="en-US" sz="900" b="0" i="0" u="none" strike="noStrike" kern="0" cap="none" spc="0" normalizeH="0" baseline="0" noProof="0" dirty="0" err="1">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톤세와</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기본 납세방법 중 유리한 제도를 선택할 수 있으며</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선택</a:t>
              </a:r>
              <a:r>
                <a:rPr lang="ko-KR" altLang="en-US" sz="900" kern="0" dirty="0">
                  <a:ln>
                    <a:solidFill>
                      <a:sysClr val="window" lastClr="FFFFFF">
                        <a:lumMod val="75000"/>
                        <a:alpha val="0"/>
                      </a:sysClr>
                    </a:solidFill>
                  </a:ln>
                  <a:solidFill>
                    <a:srgbClr val="000000">
                      <a:lumMod val="85000"/>
                      <a:lumOff val="15000"/>
                    </a:srgbClr>
                  </a:solidFill>
                </a:rPr>
                <a:t>시</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5</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년간 적용됨</a:t>
              </a:r>
              <a:endPar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052" name="직사각형 1051">
              <a:extLst>
                <a:ext uri="{FF2B5EF4-FFF2-40B4-BE49-F238E27FC236}">
                  <a16:creationId xmlns:a16="http://schemas.microsoft.com/office/drawing/2014/main" id="{697D6650-63C0-B0D0-F5AB-92F44A0A5240}"/>
                </a:ext>
              </a:extLst>
            </p:cNvPr>
            <p:cNvSpPr/>
            <p:nvPr/>
          </p:nvSpPr>
          <p:spPr>
            <a:xfrm>
              <a:off x="489000" y="2568548"/>
              <a:ext cx="320625" cy="96902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rPr>
                <a:t>톤</a:t>
              </a:r>
              <a:endParaRPr lang="en-US" altLang="ko-KR"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endParaRPr>
            </a:p>
            <a:p>
              <a:pPr algn="ct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rPr>
                <a:t>세</a:t>
              </a:r>
              <a:endParaRPr lang="en-US" altLang="ko-KR"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endParaRPr>
            </a:p>
            <a:p>
              <a:pPr algn="ct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rPr>
                <a:t>제</a:t>
              </a:r>
              <a:endParaRPr lang="en-US" altLang="ko-KR"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endParaRPr>
            </a:p>
            <a:p>
              <a:pPr algn="ct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rPr>
                <a:t>도</a:t>
              </a:r>
              <a:endParaRPr lang="ko-KR" altLang="en-US" sz="10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3" name="그룹 2">
            <a:extLst>
              <a:ext uri="{FF2B5EF4-FFF2-40B4-BE49-F238E27FC236}">
                <a16:creationId xmlns:a16="http://schemas.microsoft.com/office/drawing/2014/main" id="{C9188AE7-111D-05B1-84BA-27EEDD72D97A}"/>
              </a:ext>
            </a:extLst>
          </p:cNvPr>
          <p:cNvGrpSpPr/>
          <p:nvPr/>
        </p:nvGrpSpPr>
        <p:grpSpPr>
          <a:xfrm>
            <a:off x="489000" y="3695642"/>
            <a:ext cx="4212140" cy="808889"/>
            <a:chOff x="489000" y="3771842"/>
            <a:chExt cx="4212140" cy="808889"/>
          </a:xfrm>
        </p:grpSpPr>
        <p:sp>
          <p:nvSpPr>
            <p:cNvPr id="1053" name="직사각형 1052">
              <a:extLst>
                <a:ext uri="{FF2B5EF4-FFF2-40B4-BE49-F238E27FC236}">
                  <a16:creationId xmlns:a16="http://schemas.microsoft.com/office/drawing/2014/main" id="{6E67EBA9-7871-B559-6042-400DB93F895E}"/>
                </a:ext>
              </a:extLst>
            </p:cNvPr>
            <p:cNvSpPr/>
            <p:nvPr/>
          </p:nvSpPr>
          <p:spPr>
            <a:xfrm>
              <a:off x="489000" y="3771842"/>
              <a:ext cx="320625" cy="80888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Univers for KPMG"/>
                </a:rPr>
                <a:t>도입 효과</a:t>
              </a:r>
              <a:endParaRPr lang="ko-KR" altLang="en-US" sz="10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055" name="텍스트 개체 틀 7">
              <a:extLst>
                <a:ext uri="{FF2B5EF4-FFF2-40B4-BE49-F238E27FC236}">
                  <a16:creationId xmlns:a16="http://schemas.microsoft.com/office/drawing/2014/main" id="{103861C5-5ED8-7DAC-24BE-F81118A7C0EE}"/>
                </a:ext>
              </a:extLst>
            </p:cNvPr>
            <p:cNvSpPr txBox="1">
              <a:spLocks/>
            </p:cNvSpPr>
            <p:nvPr/>
          </p:nvSpPr>
          <p:spPr>
            <a:xfrm>
              <a:off x="911175" y="3771843"/>
              <a:ext cx="3789965" cy="808887"/>
            </a:xfrm>
            <a:prstGeom prst="rect">
              <a:avLst/>
            </a:prstGeom>
          </p:spPr>
          <p:txBody>
            <a:bodyPr lIns="0" tIns="0" rIns="0" bIns="0" anchor="ctr"/>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ea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eaLnBrk="1" hangingPunct="1">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eaLnBrk="1" hangingPunct="1">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업계에서는 톤세제도를 도입하게 되면 조선산업에 대한 신규 투자규모 증가와 선대 증가에 따른 운항이익 상승</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자국 선박의 증가로 인한 세수 확보 등의 긍정적 효과가 있다고 평가됨</a:t>
              </a:r>
              <a:endPar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108000" marR="0" lvl="0" indent="-108000" algn="l"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또한 톤세제도의 적용은 전 세계가 단일시장인 외항해운업에 있어 한국 해운사가 외국 해운사와 경쟁할 수 있는 조건을 제공</a:t>
              </a:r>
            </a:p>
          </p:txBody>
        </p:sp>
      </p:grpSp>
      <p:cxnSp>
        <p:nvCxnSpPr>
          <p:cNvPr id="1057" name="직선 연결선 1056">
            <a:extLst>
              <a:ext uri="{FF2B5EF4-FFF2-40B4-BE49-F238E27FC236}">
                <a16:creationId xmlns:a16="http://schemas.microsoft.com/office/drawing/2014/main" id="{9144C371-E968-CB6A-9070-A6DD30E95E17}"/>
              </a:ext>
            </a:extLst>
          </p:cNvPr>
          <p:cNvCxnSpPr>
            <a:cxnSpLocks/>
          </p:cNvCxnSpPr>
          <p:nvPr/>
        </p:nvCxnSpPr>
        <p:spPr>
          <a:xfrm>
            <a:off x="485775" y="3621372"/>
            <a:ext cx="4287838" cy="0"/>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58" name="직사각형 1057">
            <a:extLst>
              <a:ext uri="{FF2B5EF4-FFF2-40B4-BE49-F238E27FC236}">
                <a16:creationId xmlns:a16="http://schemas.microsoft.com/office/drawing/2014/main" id="{32D2FF39-22C3-E537-34FD-B699DE3E0624}"/>
              </a:ext>
            </a:extLst>
          </p:cNvPr>
          <p:cNvSpPr/>
          <p:nvPr/>
        </p:nvSpPr>
        <p:spPr>
          <a:xfrm>
            <a:off x="5142151" y="5095875"/>
            <a:ext cx="4284613" cy="781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indent="-88900">
              <a:spcBef>
                <a:spcPts val="200"/>
              </a:spcBef>
              <a:buFont typeface="Arial" panose="020B0604020202020204" pitchFamily="34" charset="0"/>
              <a:buChar char="•"/>
            </a:pP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57</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그리스가 처음 도입 이후 네덜란드</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노르웨이</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독일</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영국</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덴마크</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프랑스</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일본 및 대만 등 이미 약 </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여개 주요 해운국의 조세제도로 시행 중</a:t>
            </a:r>
            <a:endPar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88900" indent="-88900">
              <a:spcBef>
                <a:spcPts val="200"/>
              </a:spcBef>
              <a:buFont typeface="Arial" panose="020B0604020202020204" pitchFamily="34" charset="0"/>
              <a:buChar char="•"/>
            </a:pPr>
            <a:endParaRPr lang="en-US" altLang="ko-KR" sz="2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88900" indent="-88900">
              <a:spcBef>
                <a:spcPts val="200"/>
              </a:spcBef>
              <a:buFont typeface="Arial" panose="020B0604020202020204" pitchFamily="34" charset="0"/>
              <a:buChar char="•"/>
            </a:pP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한국은 ’</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05</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도입되어 </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주기로 연장해 왔음</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’24</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12</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a:t>
            </a:r>
            <a:r>
              <a:rPr lang="en-US" altLang="ko-KR"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31</a:t>
            </a:r>
            <a:r>
              <a:rPr lang="ko-KR" altLang="en-US" sz="900" kern="0" dirty="0">
                <a:ln>
                  <a:solidFill>
                    <a:sysClr val="window" lastClr="FFFFFF">
                      <a:lumMod val="75000"/>
                      <a:alpha val="0"/>
                    </a:sys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 일몰 예정임에 따라 현재 세수 확장을 위한 톤세제도의 일몰과 일몰 연장에 대해서 논의 중</a:t>
            </a:r>
          </a:p>
        </p:txBody>
      </p:sp>
      <p:sp>
        <p:nvSpPr>
          <p:cNvPr id="1059" name="object 31">
            <a:extLst>
              <a:ext uri="{FF2B5EF4-FFF2-40B4-BE49-F238E27FC236}">
                <a16:creationId xmlns:a16="http://schemas.microsoft.com/office/drawing/2014/main" id="{4BABE243-297F-B0E0-6B70-F550C0923EE7}"/>
              </a:ext>
            </a:extLst>
          </p:cNvPr>
          <p:cNvSpPr txBox="1"/>
          <p:nvPr/>
        </p:nvSpPr>
        <p:spPr>
          <a:xfrm>
            <a:off x="489752" y="6087555"/>
            <a:ext cx="4284613" cy="123111"/>
          </a:xfrm>
          <a:prstGeom prst="rect">
            <a:avLst/>
          </a:prstGeom>
        </p:spPr>
        <p:txBody>
          <a:bodyPr vert="horz" wrap="square" lIns="0" tIns="0" rIns="0" bIns="0" rtlCol="0">
            <a:spAutoFit/>
          </a:bodyPr>
          <a:lstStyle/>
          <a:p>
            <a:pPr marL="11526" latinLnBrk="1"/>
            <a:r>
              <a:rPr lang="en-US" altLang="ko-KR" sz="800" kern="0" dirty="0">
                <a:ln>
                  <a:solidFill>
                    <a:srgbClr val="0091DA">
                      <a:alpha val="0"/>
                    </a:srgbClr>
                  </a:solidFill>
                </a:ln>
                <a:solidFill>
                  <a:prstClr val="white">
                    <a:lumMod val="50000"/>
                  </a:prstClr>
                </a:solidFill>
                <a:ea typeface="KoPub돋움체 Medium" panose="02020603020101020101" pitchFamily="18" charset="-127"/>
              </a:rPr>
              <a:t>Source: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언론보도 종합</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 </a:t>
            </a:r>
            <a:r>
              <a:rPr lang="ko-KR" altLang="en-US" sz="800" kern="0" dirty="0" err="1">
                <a:ln>
                  <a:solidFill>
                    <a:srgbClr val="0091DA">
                      <a:alpha val="0"/>
                    </a:srgbClr>
                  </a:solidFill>
                </a:ln>
                <a:solidFill>
                  <a:prstClr val="white">
                    <a:lumMod val="50000"/>
                  </a:prstClr>
                </a:solidFill>
                <a:ea typeface="KoPub돋움체 Medium" panose="02020603020101020101" pitchFamily="18" charset="-127"/>
              </a:rPr>
              <a:t>삼정</a:t>
            </a:r>
            <a:r>
              <a:rPr lang="en-US" altLang="ko-KR" sz="800" kern="0" dirty="0">
                <a:ln>
                  <a:solidFill>
                    <a:srgbClr val="0091DA">
                      <a:alpha val="0"/>
                    </a:srgbClr>
                  </a:solidFill>
                </a:ln>
                <a:solidFill>
                  <a:prstClr val="white">
                    <a:lumMod val="50000"/>
                  </a:prstClr>
                </a:solidFill>
                <a:ea typeface="KoPub돋움체 Medium" panose="02020603020101020101" pitchFamily="18" charset="-127"/>
              </a:rPr>
              <a:t>KPMG </a:t>
            </a:r>
            <a:r>
              <a:rPr lang="ko-KR" altLang="en-US" sz="800" kern="0" dirty="0">
                <a:ln>
                  <a:solidFill>
                    <a:srgbClr val="0091DA">
                      <a:alpha val="0"/>
                    </a:srgbClr>
                  </a:solidFill>
                </a:ln>
                <a:solidFill>
                  <a:prstClr val="white">
                    <a:lumMod val="50000"/>
                  </a:prstClr>
                </a:solidFill>
                <a:ea typeface="KoPub돋움체 Medium" panose="02020603020101020101" pitchFamily="18" charset="-127"/>
              </a:rPr>
              <a:t>경제연구원 재구성</a:t>
            </a:r>
          </a:p>
        </p:txBody>
      </p:sp>
    </p:spTree>
    <p:extLst>
      <p:ext uri="{BB962C8B-B14F-4D97-AF65-F5344CB8AC3E}">
        <p14:creationId xmlns:p14="http://schemas.microsoft.com/office/powerpoint/2010/main" val="166958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3">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20231208_MF_해운산업 현황 및 주요 이슈</Korean_x0020_Title>
    <Global_x0020_Country_metalogix xmlns="1c657212-07cd-4eb2-8173-68663959c5b7" xsi:nil="true"/>
    <Economy xmlns="1c657212-07cd-4eb2-8173-68663959c5b7" xsi:nil="true"/>
    <Publication_x0020_Date_metalogix xmlns="1c657212-07cd-4eb2-8173-68663959c5b7">2023-12-07T15:00:00+00:00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Infrastructure, Government and Healthcare</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78007A509638504CA075577B0A78C43C" ma:contentTypeVersion="79" ma:contentTypeDescription="Create a new document." ma:contentTypeScope="" ma:versionID="ac89fd6dcdd0d1016bba4940062766aa">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61e6b13383bb8df87d79ea582f60f575"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2.xml><?xml version="1.0" encoding="utf-8"?>
<ds:datastoreItem xmlns:ds="http://schemas.openxmlformats.org/officeDocument/2006/customXml" ds:itemID="{82ED7A70-E524-458A-AF01-08531447576B}">
  <ds:schemaRefs>
    <ds:schemaRef ds:uri="4243d5be-521d-4052-81ca-f0f31ea6f2da"/>
    <ds:schemaRef ds:uri="a6565e09-5864-4678-8d5f-23ac74c58b18"/>
    <ds:schemaRef ds:uri="e2073511-092b-453c-86c4-757771ac70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84C2CD-1062-4FD5-B2F5-29997F06FD07}"/>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2998</TotalTime>
  <Words>7893</Words>
  <Application>Microsoft Office PowerPoint</Application>
  <PresentationFormat>A4 용지(210x297mm)</PresentationFormat>
  <Paragraphs>1324</Paragraphs>
  <Slides>44</Slides>
  <Notes>11</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44</vt:i4>
      </vt:variant>
    </vt:vector>
  </HeadingPairs>
  <TitlesOfParts>
    <vt:vector size="59" baseType="lpstr">
      <vt:lpstr>HelveticaNeue</vt:lpstr>
      <vt:lpstr>KoPub돋움체 Bold</vt:lpstr>
      <vt:lpstr>KoPub돋움체 Light</vt:lpstr>
      <vt:lpstr>KoPub돋움체 Medium</vt:lpstr>
      <vt:lpstr>Pretendard</vt:lpstr>
      <vt:lpstr>맑은 고딕</vt:lpstr>
      <vt:lpstr>맑은 고딕</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20231208_MF_해운산업 현황 및 주요 이슈</dc:title>
  <dc:subject/>
  <dc:creator>삼정KPMG 경제연구원</dc:creator>
  <cp:keywords/>
  <dc:description/>
  <cp:lastModifiedBy>Park, Do-Hwi (KR/ERI)</cp:lastModifiedBy>
  <cp:revision>702</cp:revision>
  <cp:lastPrinted>2023-11-10T00:31:42Z</cp:lastPrinted>
  <dcterms:created xsi:type="dcterms:W3CDTF">2015-03-05T08:26:34Z</dcterms:created>
  <dcterms:modified xsi:type="dcterms:W3CDTF">2023-12-06T08:32:00Z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